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797675" cy="9928225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56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8B308"/>
    <a:srgbClr val="FF99FF"/>
    <a:srgbClr val="0000FF"/>
    <a:srgbClr val="FF00FF"/>
    <a:srgbClr val="175A68"/>
    <a:srgbClr val="144856"/>
    <a:srgbClr val="FE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95833" autoAdjust="0"/>
  </p:normalViewPr>
  <p:slideViewPr>
    <p:cSldViewPr snapToGrid="0">
      <p:cViewPr>
        <p:scale>
          <a:sx n="100" d="100"/>
          <a:sy n="100" d="100"/>
        </p:scale>
        <p:origin x="594" y="-5118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7552"/>
            <a:ext cx="5438775" cy="3909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258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31258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pPr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pPr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pPr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pPr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pPr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pPr/>
              <a:t>17/10/2024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pPr/>
              <a:t>17/10/2024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pPr/>
              <a:t>17/10/2024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pPr/>
              <a:t>17/10/2024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pPr/>
              <a:t>17/10/2024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pPr/>
              <a:t>17/10/2024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pPr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hdphoto" Target="../media/hdphoto2.wdp"/><Relationship Id="rId18" Type="http://schemas.openxmlformats.org/officeDocument/2006/relationships/image" Target="../media/image13.png"/><Relationship Id="rId26" Type="http://schemas.openxmlformats.org/officeDocument/2006/relationships/image" Target="../media/image18.png"/><Relationship Id="rId39" Type="http://schemas.openxmlformats.org/officeDocument/2006/relationships/image" Target="../media/image27.png"/><Relationship Id="rId21" Type="http://schemas.openxmlformats.org/officeDocument/2006/relationships/image" Target="../media/image15.gif"/><Relationship Id="rId34" Type="http://schemas.microsoft.com/office/2007/relationships/hdphoto" Target="../media/hdphoto9.wdp"/><Relationship Id="rId42" Type="http://schemas.openxmlformats.org/officeDocument/2006/relationships/image" Target="../media/image30.png"/><Relationship Id="rId47" Type="http://schemas.microsoft.com/office/2007/relationships/hdphoto" Target="../media/hdphoto11.wdp"/><Relationship Id="rId50" Type="http://schemas.microsoft.com/office/2007/relationships/hdphoto" Target="../media/hdphoto12.wdp"/><Relationship Id="rId55" Type="http://schemas.microsoft.com/office/2007/relationships/hdphoto" Target="../media/hdphoto14.wdp"/><Relationship Id="rId63" Type="http://schemas.microsoft.com/office/2007/relationships/hdphoto" Target="../media/hdphoto16.wdp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9" Type="http://schemas.microsoft.com/office/2007/relationships/hdphoto" Target="../media/hdphoto7.wdp"/><Relationship Id="rId11" Type="http://schemas.microsoft.com/office/2007/relationships/hdphoto" Target="../media/hdphoto1.wdp"/><Relationship Id="rId24" Type="http://schemas.openxmlformats.org/officeDocument/2006/relationships/image" Target="../media/image17.png"/><Relationship Id="rId32" Type="http://schemas.openxmlformats.org/officeDocument/2006/relationships/image" Target="../media/image22.jpeg"/><Relationship Id="rId37" Type="http://schemas.openxmlformats.org/officeDocument/2006/relationships/image" Target="../media/image25.gif"/><Relationship Id="rId40" Type="http://schemas.openxmlformats.org/officeDocument/2006/relationships/image" Target="../media/image28.png"/><Relationship Id="rId45" Type="http://schemas.openxmlformats.org/officeDocument/2006/relationships/image" Target="../media/image33.png"/><Relationship Id="rId53" Type="http://schemas.microsoft.com/office/2007/relationships/hdphoto" Target="../media/hdphoto13.wdp"/><Relationship Id="rId58" Type="http://schemas.openxmlformats.org/officeDocument/2006/relationships/image" Target="../media/image41.jpeg"/><Relationship Id="rId5" Type="http://schemas.openxmlformats.org/officeDocument/2006/relationships/image" Target="../media/image3.png"/><Relationship Id="rId61" Type="http://schemas.openxmlformats.org/officeDocument/2006/relationships/image" Target="../media/image44.jpeg"/><Relationship Id="rId19" Type="http://schemas.microsoft.com/office/2007/relationships/hdphoto" Target="../media/hdphoto4.wdp"/><Relationship Id="rId14" Type="http://schemas.openxmlformats.org/officeDocument/2006/relationships/image" Target="../media/image10.gif"/><Relationship Id="rId22" Type="http://schemas.openxmlformats.org/officeDocument/2006/relationships/image" Target="../media/image16.png"/><Relationship Id="rId27" Type="http://schemas.openxmlformats.org/officeDocument/2006/relationships/image" Target="../media/image19.png"/><Relationship Id="rId30" Type="http://schemas.openxmlformats.org/officeDocument/2006/relationships/image" Target="../media/image21.png"/><Relationship Id="rId35" Type="http://schemas.openxmlformats.org/officeDocument/2006/relationships/image" Target="../media/image24.png"/><Relationship Id="rId43" Type="http://schemas.openxmlformats.org/officeDocument/2006/relationships/image" Target="../media/image31.png"/><Relationship Id="rId48" Type="http://schemas.openxmlformats.org/officeDocument/2006/relationships/image" Target="../media/image35.png"/><Relationship Id="rId56" Type="http://schemas.openxmlformats.org/officeDocument/2006/relationships/image" Target="../media/image40.png"/><Relationship Id="rId64" Type="http://schemas.openxmlformats.org/officeDocument/2006/relationships/image" Target="../media/image46.jpeg"/><Relationship Id="rId8" Type="http://schemas.openxmlformats.org/officeDocument/2006/relationships/image" Target="../media/image6.png"/><Relationship Id="rId51" Type="http://schemas.openxmlformats.org/officeDocument/2006/relationships/image" Target="../media/image37.png"/><Relationship Id="rId3" Type="http://schemas.openxmlformats.org/officeDocument/2006/relationships/image" Target="../media/image1.tiff"/><Relationship Id="rId12" Type="http://schemas.openxmlformats.org/officeDocument/2006/relationships/image" Target="../media/image9.png"/><Relationship Id="rId17" Type="http://schemas.microsoft.com/office/2007/relationships/hdphoto" Target="../media/hdphoto3.wdp"/><Relationship Id="rId25" Type="http://schemas.microsoft.com/office/2007/relationships/hdphoto" Target="../media/hdphoto6.wdp"/><Relationship Id="rId33" Type="http://schemas.openxmlformats.org/officeDocument/2006/relationships/image" Target="../media/image23.png"/><Relationship Id="rId38" Type="http://schemas.openxmlformats.org/officeDocument/2006/relationships/image" Target="../media/image26.png"/><Relationship Id="rId46" Type="http://schemas.openxmlformats.org/officeDocument/2006/relationships/image" Target="../media/image34.png"/><Relationship Id="rId59" Type="http://schemas.openxmlformats.org/officeDocument/2006/relationships/image" Target="../media/image42.jpeg"/><Relationship Id="rId20" Type="http://schemas.openxmlformats.org/officeDocument/2006/relationships/image" Target="../media/image14.png"/><Relationship Id="rId41" Type="http://schemas.openxmlformats.org/officeDocument/2006/relationships/image" Target="../media/image29.png"/><Relationship Id="rId54" Type="http://schemas.openxmlformats.org/officeDocument/2006/relationships/image" Target="../media/image39.png"/><Relationship Id="rId6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1.png"/><Relationship Id="rId23" Type="http://schemas.microsoft.com/office/2007/relationships/hdphoto" Target="../media/hdphoto5.wdp"/><Relationship Id="rId28" Type="http://schemas.openxmlformats.org/officeDocument/2006/relationships/image" Target="../media/image20.png"/><Relationship Id="rId36" Type="http://schemas.microsoft.com/office/2007/relationships/hdphoto" Target="../media/hdphoto10.wdp"/><Relationship Id="rId49" Type="http://schemas.openxmlformats.org/officeDocument/2006/relationships/image" Target="../media/image36.png"/><Relationship Id="rId57" Type="http://schemas.microsoft.com/office/2007/relationships/hdphoto" Target="../media/hdphoto15.wdp"/><Relationship Id="rId10" Type="http://schemas.openxmlformats.org/officeDocument/2006/relationships/image" Target="../media/image8.png"/><Relationship Id="rId31" Type="http://schemas.microsoft.com/office/2007/relationships/hdphoto" Target="../media/hdphoto8.wdp"/><Relationship Id="rId44" Type="http://schemas.openxmlformats.org/officeDocument/2006/relationships/image" Target="../media/image32.png"/><Relationship Id="rId52" Type="http://schemas.openxmlformats.org/officeDocument/2006/relationships/image" Target="../media/image38.png"/><Relationship Id="rId60" Type="http://schemas.openxmlformats.org/officeDocument/2006/relationships/image" Target="../media/image4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5C5849-F913-47D7-AAE9-A57A12ED9463}"/>
              </a:ext>
            </a:extLst>
          </p:cNvPr>
          <p:cNvSpPr/>
          <p:nvPr/>
        </p:nvSpPr>
        <p:spPr>
          <a:xfrm>
            <a:off x="4034221" y="1087118"/>
            <a:ext cx="1796730" cy="1227857"/>
          </a:xfrm>
          <a:prstGeom prst="rect">
            <a:avLst/>
          </a:prstGeom>
          <a:solidFill>
            <a:srgbClr val="F8B3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-110441" y="-341475"/>
            <a:ext cx="9726896" cy="17640300"/>
          </a:xfrm>
          <a:prstGeom prst="rect">
            <a:avLst/>
          </a:prstGeom>
          <a:solidFill>
            <a:srgbClr val="144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1765206" y="-460436"/>
            <a:ext cx="8643258" cy="1737649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Applied Revision Methods &amp; Exam Techniques</a:t>
            </a:r>
            <a:endParaRPr lang="en-US" sz="2400" i="1" dirty="0"/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3EA69483-E0B2-FB40-BAB5-2D0CB669A381}"/>
              </a:ext>
            </a:extLst>
          </p:cNvPr>
          <p:cNvCxnSpPr>
            <a:cxnSpLocks/>
          </p:cNvCxnSpPr>
          <p:nvPr/>
        </p:nvCxnSpPr>
        <p:spPr>
          <a:xfrm flipV="1">
            <a:off x="7084158" y="2716921"/>
            <a:ext cx="0" cy="3242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1CB4B114-3F13-514D-9597-194A99F94E57}"/>
              </a:ext>
            </a:extLst>
          </p:cNvPr>
          <p:cNvCxnSpPr>
            <a:cxnSpLocks/>
          </p:cNvCxnSpPr>
          <p:nvPr/>
        </p:nvCxnSpPr>
        <p:spPr>
          <a:xfrm flipV="1">
            <a:off x="7093116" y="2070126"/>
            <a:ext cx="0" cy="3242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93227280-4CFA-824C-B511-E28A896FE70A}"/>
              </a:ext>
            </a:extLst>
          </p:cNvPr>
          <p:cNvCxnSpPr>
            <a:cxnSpLocks/>
          </p:cNvCxnSpPr>
          <p:nvPr/>
        </p:nvCxnSpPr>
        <p:spPr>
          <a:xfrm flipV="1">
            <a:off x="4753007" y="2314975"/>
            <a:ext cx="259482" cy="4337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73BB7F6C-0DDC-F04D-A6C8-F7C4E73C3355}"/>
              </a:ext>
            </a:extLst>
          </p:cNvPr>
          <p:cNvCxnSpPr>
            <a:cxnSpLocks/>
          </p:cNvCxnSpPr>
          <p:nvPr/>
        </p:nvCxnSpPr>
        <p:spPr>
          <a:xfrm flipV="1">
            <a:off x="5342901" y="2617705"/>
            <a:ext cx="892253" cy="1984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918E81CD-9088-0645-84A3-725BF1FC8921}"/>
              </a:ext>
            </a:extLst>
          </p:cNvPr>
          <p:cNvCxnSpPr>
            <a:cxnSpLocks/>
          </p:cNvCxnSpPr>
          <p:nvPr/>
        </p:nvCxnSpPr>
        <p:spPr>
          <a:xfrm flipH="1" flipV="1">
            <a:off x="3465341" y="2197364"/>
            <a:ext cx="377732" cy="5513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9" name="Picture 268">
            <a:extLst>
              <a:ext uri="{FF2B5EF4-FFF2-40B4-BE49-F238E27FC236}">
                <a16:creationId xmlns:a16="http://schemas.microsoft.com/office/drawing/2014/main" id="{3D35D7D2-2E2B-AC4E-B8C7-CD4BAAE720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8671" y="2503457"/>
            <a:ext cx="1197965" cy="1006638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821844" y="13641744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93208" y="15506905"/>
            <a:ext cx="6361359" cy="6172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489326" y="11457995"/>
            <a:ext cx="2847721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67734" y="13352216"/>
            <a:ext cx="5841999" cy="6218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32660" y="11117580"/>
            <a:ext cx="5909339" cy="6125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470346" y="9290310"/>
            <a:ext cx="2844580" cy="2229301"/>
          </a:xfrm>
          <a:prstGeom prst="blockArc">
            <a:avLst>
              <a:gd name="adj1" fmla="val 10726998"/>
              <a:gd name="adj2" fmla="val 393898"/>
              <a:gd name="adj3" fmla="val 2815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395875" y="7047295"/>
            <a:ext cx="2847721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38851" y="6822349"/>
            <a:ext cx="5827821" cy="6173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68385" y="4934709"/>
            <a:ext cx="2824487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871445" y="1596503"/>
            <a:ext cx="2694343" cy="4550560"/>
          </a:xfrm>
          <a:prstGeom prst="blockArc">
            <a:avLst>
              <a:gd name="adj1" fmla="val 10639372"/>
              <a:gd name="adj2" fmla="val 16145492"/>
              <a:gd name="adj3" fmla="val 22213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93022D3B-34E7-7A4B-A8E5-560DEA516668}"/>
              </a:ext>
            </a:extLst>
          </p:cNvPr>
          <p:cNvSpPr/>
          <p:nvPr/>
        </p:nvSpPr>
        <p:spPr>
          <a:xfrm>
            <a:off x="3006195" y="3923144"/>
            <a:ext cx="1214980" cy="13048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84983B9C-0FBB-A043-AF69-BE33CCD6172D}"/>
              </a:ext>
            </a:extLst>
          </p:cNvPr>
          <p:cNvSpPr/>
          <p:nvPr/>
        </p:nvSpPr>
        <p:spPr>
          <a:xfrm>
            <a:off x="3193147" y="4099593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7581115" y="6620985"/>
            <a:ext cx="1214980" cy="130486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7768071" y="682176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1246863" y="10727222"/>
            <a:ext cx="1214980" cy="13048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1433817" y="1092800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>
            <a:off x="3802227" y="3543268"/>
            <a:ext cx="769563" cy="40135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1435540" y="10994100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1441727" y="11030949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7761880" y="6846021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7768068" y="6882868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5ED9127-A30D-104E-8EB4-510CC7FB4FC3}"/>
              </a:ext>
            </a:extLst>
          </p:cNvPr>
          <p:cNvSpPr txBox="1"/>
          <p:nvPr/>
        </p:nvSpPr>
        <p:spPr>
          <a:xfrm>
            <a:off x="3193147" y="4319947"/>
            <a:ext cx="841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EXAMS</a:t>
            </a:r>
          </a:p>
        </p:txBody>
      </p:sp>
      <p:sp>
        <p:nvSpPr>
          <p:cNvPr id="445" name="Rectangle 140">
            <a:extLst>
              <a:ext uri="{FF2B5EF4-FFF2-40B4-BE49-F238E27FC236}">
                <a16:creationId xmlns:a16="http://schemas.microsoft.com/office/drawing/2014/main" id="{73A04E62-E827-4244-9D3E-E331E453F0F7}"/>
              </a:ext>
            </a:extLst>
          </p:cNvPr>
          <p:cNvSpPr/>
          <p:nvPr/>
        </p:nvSpPr>
        <p:spPr>
          <a:xfrm>
            <a:off x="1938429" y="8973596"/>
            <a:ext cx="6028243" cy="646018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TextBox 465">
            <a:extLst>
              <a:ext uri="{FF2B5EF4-FFF2-40B4-BE49-F238E27FC236}">
                <a16:creationId xmlns:a16="http://schemas.microsoft.com/office/drawing/2014/main" id="{E9892ADA-4F1C-1846-91BB-3D4A028F6FBF}"/>
              </a:ext>
            </a:extLst>
          </p:cNvPr>
          <p:cNvSpPr txBox="1"/>
          <p:nvPr/>
        </p:nvSpPr>
        <p:spPr>
          <a:xfrm>
            <a:off x="3311234" y="2655739"/>
            <a:ext cx="2118542" cy="954107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Post-16 Options</a:t>
            </a:r>
            <a:endParaRPr lang="en-US" sz="2800" i="1" dirty="0">
              <a:solidFill>
                <a:srgbClr val="FFFF00"/>
              </a:solidFill>
            </a:endParaRPr>
          </a:p>
        </p:txBody>
      </p:sp>
      <p:sp>
        <p:nvSpPr>
          <p:cNvPr id="468" name="TextBox 467">
            <a:extLst>
              <a:ext uri="{FF2B5EF4-FFF2-40B4-BE49-F238E27FC236}">
                <a16:creationId xmlns:a16="http://schemas.microsoft.com/office/drawing/2014/main" id="{1E18CBD3-B3C0-D646-8CD3-81BBD9553801}"/>
              </a:ext>
            </a:extLst>
          </p:cNvPr>
          <p:cNvSpPr txBox="1"/>
          <p:nvPr/>
        </p:nvSpPr>
        <p:spPr>
          <a:xfrm>
            <a:off x="6067903" y="1667011"/>
            <a:ext cx="211854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 Levels?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69" name="TextBox 468">
            <a:extLst>
              <a:ext uri="{FF2B5EF4-FFF2-40B4-BE49-F238E27FC236}">
                <a16:creationId xmlns:a16="http://schemas.microsoft.com/office/drawing/2014/main" id="{7CCA186E-3775-8F4E-A913-8A0FA8EE1D26}"/>
              </a:ext>
            </a:extLst>
          </p:cNvPr>
          <p:cNvSpPr txBox="1"/>
          <p:nvPr/>
        </p:nvSpPr>
        <p:spPr>
          <a:xfrm>
            <a:off x="6082944" y="2276626"/>
            <a:ext cx="211854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BTECs?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70" name="TextBox 469">
            <a:extLst>
              <a:ext uri="{FF2B5EF4-FFF2-40B4-BE49-F238E27FC236}">
                <a16:creationId xmlns:a16="http://schemas.microsoft.com/office/drawing/2014/main" id="{7C793DDD-9151-BA48-97F4-7269D3E2AA71}"/>
              </a:ext>
            </a:extLst>
          </p:cNvPr>
          <p:cNvSpPr txBox="1"/>
          <p:nvPr/>
        </p:nvSpPr>
        <p:spPr>
          <a:xfrm>
            <a:off x="5526859" y="2904171"/>
            <a:ext cx="2655558" cy="60016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A Level Engineering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A Level Product Design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A Level Design Technology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1CAEAD9F-BB4C-0647-AA09-1AFEEAD5B947}"/>
              </a:ext>
            </a:extLst>
          </p:cNvPr>
          <p:cNvSpPr txBox="1"/>
          <p:nvPr/>
        </p:nvSpPr>
        <p:spPr>
          <a:xfrm>
            <a:off x="1577216" y="-186761"/>
            <a:ext cx="6631955" cy="646331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GCSE Design &amp; Technology</a:t>
            </a:r>
          </a:p>
        </p:txBody>
      </p:sp>
      <p:pic>
        <p:nvPicPr>
          <p:cNvPr id="166" name="Picture 165" descr="C:\Users\etrevennen\AppData\Local\Microsoft\Windows\INetCache\Content.MSO\5F9D44DD.t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67" y="1230221"/>
            <a:ext cx="1889764" cy="73405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TextBox 166"/>
          <p:cNvSpPr txBox="1"/>
          <p:nvPr/>
        </p:nvSpPr>
        <p:spPr>
          <a:xfrm>
            <a:off x="1980649" y="1029729"/>
            <a:ext cx="1865761" cy="979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65C52487-E824-CD42-A018-1CA8DA31A90A}"/>
              </a:ext>
            </a:extLst>
          </p:cNvPr>
          <p:cNvSpPr txBox="1"/>
          <p:nvPr/>
        </p:nvSpPr>
        <p:spPr>
          <a:xfrm>
            <a:off x="1372964" y="2872100"/>
            <a:ext cx="635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7030A0"/>
                </a:solidFill>
              </a:rPr>
              <a:t>Apply for post-16 option(s)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342F7AAD-435C-564F-8D2A-C3F160D7A646}"/>
              </a:ext>
            </a:extLst>
          </p:cNvPr>
          <p:cNvSpPr txBox="1"/>
          <p:nvPr/>
        </p:nvSpPr>
        <p:spPr>
          <a:xfrm>
            <a:off x="1327702" y="10751539"/>
            <a:ext cx="1110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Course intro</a:t>
            </a:r>
            <a:endParaRPr lang="en-US" sz="800" dirty="0"/>
          </a:p>
        </p:txBody>
      </p:sp>
      <p:sp>
        <p:nvSpPr>
          <p:cNvPr id="377" name="Google Shape;181;p13"/>
          <p:cNvSpPr txBox="1"/>
          <p:nvPr/>
        </p:nvSpPr>
        <p:spPr>
          <a:xfrm>
            <a:off x="4818949" y="12667486"/>
            <a:ext cx="941575" cy="59335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u="sng" dirty="0">
                <a:latin typeface="Calibri"/>
                <a:ea typeface="Calibri"/>
                <a:cs typeface="Calibri"/>
                <a:sym typeface="Calibri"/>
              </a:rPr>
              <a:t>Technical Drawing</a:t>
            </a:r>
            <a:endParaRPr sz="60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Isometric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Oblique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Rendering different materials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183;p13"/>
          <p:cNvSpPr txBox="1"/>
          <p:nvPr/>
        </p:nvSpPr>
        <p:spPr>
          <a:xfrm>
            <a:off x="6368955" y="15060767"/>
            <a:ext cx="825900" cy="3066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u="sng">
                <a:latin typeface="Calibri"/>
                <a:ea typeface="Calibri"/>
                <a:cs typeface="Calibri"/>
                <a:sym typeface="Calibri"/>
              </a:rPr>
              <a:t>Designing</a:t>
            </a:r>
            <a:endParaRPr sz="600" b="1" u="sng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Calibri"/>
                <a:ea typeface="Calibri"/>
                <a:cs typeface="Calibri"/>
                <a:sym typeface="Calibri"/>
              </a:rPr>
              <a:t>Form and Function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187;p13"/>
          <p:cNvSpPr txBox="1"/>
          <p:nvPr/>
        </p:nvSpPr>
        <p:spPr>
          <a:xfrm>
            <a:off x="4795003" y="16164443"/>
            <a:ext cx="1153619" cy="3066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u="sng" dirty="0">
                <a:latin typeface="Calibri"/>
                <a:ea typeface="Calibri"/>
                <a:cs typeface="Calibri"/>
                <a:sym typeface="Calibri"/>
              </a:rPr>
              <a:t>Designing</a:t>
            </a:r>
            <a:endParaRPr sz="60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Ergonomics / Anthropometrics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189;p13"/>
          <p:cNvSpPr txBox="1"/>
          <p:nvPr/>
        </p:nvSpPr>
        <p:spPr>
          <a:xfrm>
            <a:off x="4526902" y="14859918"/>
            <a:ext cx="817500" cy="4965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u="sng" dirty="0">
                <a:latin typeface="Calibri"/>
                <a:ea typeface="Calibri"/>
                <a:cs typeface="Calibri"/>
                <a:sym typeface="Calibri"/>
              </a:rPr>
              <a:t>Making</a:t>
            </a:r>
            <a:endParaRPr sz="60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Using tools &amp; equipment 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191;p13"/>
          <p:cNvSpPr txBox="1"/>
          <p:nvPr/>
        </p:nvSpPr>
        <p:spPr>
          <a:xfrm>
            <a:off x="3744649" y="16241718"/>
            <a:ext cx="915600" cy="4359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u="sng" dirty="0">
                <a:latin typeface="Calibri"/>
                <a:ea typeface="Calibri"/>
                <a:cs typeface="Calibri"/>
                <a:sym typeface="Calibri"/>
              </a:rPr>
              <a:t>Technical Principles</a:t>
            </a:r>
            <a:endParaRPr sz="600" b="1" u="sng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600" dirty="0">
                <a:ea typeface="Calibri"/>
                <a:cs typeface="Calibri"/>
                <a:sym typeface="Calibri"/>
              </a:rPr>
              <a:t>Properties of plastics &amp; Timbers</a:t>
            </a:r>
          </a:p>
        </p:txBody>
      </p:sp>
      <p:pic>
        <p:nvPicPr>
          <p:cNvPr id="388" name="Google Shape;192;p13"/>
          <p:cNvPicPr preferRelativeResize="0"/>
          <p:nvPr/>
        </p:nvPicPr>
        <p:blipFill rotWithShape="1">
          <a:blip r:embed="rId5" cstate="print">
            <a:alphaModFix/>
          </a:blip>
          <a:srcRect l="-18345" t="29027" r="29504" b="27256"/>
          <a:stretch/>
        </p:blipFill>
        <p:spPr>
          <a:xfrm>
            <a:off x="4728768" y="16492253"/>
            <a:ext cx="1110150" cy="340433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195;p13"/>
          <p:cNvSpPr txBox="1"/>
          <p:nvPr/>
        </p:nvSpPr>
        <p:spPr>
          <a:xfrm>
            <a:off x="2798980" y="16238777"/>
            <a:ext cx="825900" cy="5226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u="sng" dirty="0">
                <a:latin typeface="Calibri"/>
                <a:ea typeface="Calibri"/>
                <a:cs typeface="Calibri"/>
                <a:sym typeface="Calibri"/>
              </a:rPr>
              <a:t>Designing</a:t>
            </a:r>
            <a:endParaRPr sz="60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Design creatively</a:t>
            </a:r>
            <a:r>
              <a:rPr lang="en-GB" sz="600" dirty="0">
                <a:latin typeface="Calibri"/>
                <a:ea typeface="Calibri"/>
                <a:cs typeface="Calibri"/>
                <a:sym typeface="Calibri"/>
              </a:rPr>
              <a:t> / shading Techniques</a:t>
            </a:r>
          </a:p>
          <a:p>
            <a:pPr algn="ctr"/>
            <a:r>
              <a:rPr lang="en-US" sz="600" dirty="0">
                <a:ea typeface="Calibri"/>
                <a:cs typeface="Calibri"/>
                <a:sym typeface="Calibri"/>
              </a:rPr>
              <a:t>Using biomimicry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197;p13"/>
          <p:cNvSpPr txBox="1"/>
          <p:nvPr/>
        </p:nvSpPr>
        <p:spPr>
          <a:xfrm>
            <a:off x="3854885" y="14835918"/>
            <a:ext cx="617700" cy="52083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u="sng" dirty="0">
                <a:latin typeface="Calibri"/>
                <a:ea typeface="Calibri"/>
                <a:cs typeface="Calibri"/>
                <a:sym typeface="Calibri"/>
              </a:rPr>
              <a:t>Research</a:t>
            </a:r>
            <a:endParaRPr sz="600" b="1" u="sng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GB" sz="600" dirty="0">
                <a:latin typeface="Calibri"/>
                <a:ea typeface="Calibri"/>
                <a:cs typeface="Calibri"/>
                <a:sym typeface="Calibri"/>
              </a:rPr>
              <a:t>Existing Products User needs</a:t>
            </a:r>
            <a:endParaRPr lang="en-GB" sz="600" dirty="0">
              <a:ea typeface="Calibri"/>
              <a:cs typeface="Calibri"/>
              <a:sym typeface="Calibri"/>
            </a:endParaRPr>
          </a:p>
        </p:txBody>
      </p:sp>
      <p:grpSp>
        <p:nvGrpSpPr>
          <p:cNvPr id="395" name="Google Shape;198;p13"/>
          <p:cNvGrpSpPr/>
          <p:nvPr/>
        </p:nvGrpSpPr>
        <p:grpSpPr>
          <a:xfrm>
            <a:off x="7020162" y="16425681"/>
            <a:ext cx="408725" cy="318525"/>
            <a:chOff x="3383625" y="16219725"/>
            <a:chExt cx="408725" cy="318525"/>
          </a:xfrm>
        </p:grpSpPr>
        <p:cxnSp>
          <p:nvCxnSpPr>
            <p:cNvPr id="396" name="Google Shape;199;p13"/>
            <p:cNvCxnSpPr/>
            <p:nvPr/>
          </p:nvCxnSpPr>
          <p:spPr>
            <a:xfrm rot="10800000">
              <a:off x="3791750" y="16323375"/>
              <a:ext cx="600" cy="8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97" name="Google Shape;200;p13"/>
            <p:cNvGrpSpPr/>
            <p:nvPr/>
          </p:nvGrpSpPr>
          <p:grpSpPr>
            <a:xfrm>
              <a:off x="3383625" y="16219725"/>
              <a:ext cx="408125" cy="318525"/>
              <a:chOff x="2164425" y="16219725"/>
              <a:chExt cx="408125" cy="318525"/>
            </a:xfrm>
          </p:grpSpPr>
          <p:cxnSp>
            <p:nvCxnSpPr>
              <p:cNvPr id="398" name="Google Shape;201;p13"/>
              <p:cNvCxnSpPr/>
              <p:nvPr/>
            </p:nvCxnSpPr>
            <p:spPr>
              <a:xfrm>
                <a:off x="2168725" y="16352650"/>
                <a:ext cx="172800" cy="101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9" name="Google Shape;202;p13"/>
              <p:cNvCxnSpPr/>
              <p:nvPr/>
            </p:nvCxnSpPr>
            <p:spPr>
              <a:xfrm rot="10800000">
                <a:off x="2336625" y="16455000"/>
                <a:ext cx="600" cy="81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1" name="Google Shape;203;p13"/>
              <p:cNvCxnSpPr/>
              <p:nvPr/>
            </p:nvCxnSpPr>
            <p:spPr>
              <a:xfrm>
                <a:off x="2164425" y="16442550"/>
                <a:ext cx="173400" cy="9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2" name="Google Shape;204;p13"/>
              <p:cNvCxnSpPr/>
              <p:nvPr/>
            </p:nvCxnSpPr>
            <p:spPr>
              <a:xfrm rot="10800000">
                <a:off x="2167425" y="16355875"/>
                <a:ext cx="600" cy="93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3" name="Google Shape;205;p13"/>
              <p:cNvCxnSpPr/>
              <p:nvPr/>
            </p:nvCxnSpPr>
            <p:spPr>
              <a:xfrm rot="10800000" flipH="1">
                <a:off x="2166350" y="16219725"/>
                <a:ext cx="233400" cy="134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4" name="Google Shape;206;p13"/>
              <p:cNvCxnSpPr/>
              <p:nvPr/>
            </p:nvCxnSpPr>
            <p:spPr>
              <a:xfrm rot="10800000" flipH="1">
                <a:off x="2337225" y="16320300"/>
                <a:ext cx="233400" cy="134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5" name="Google Shape;207;p13"/>
              <p:cNvCxnSpPr/>
              <p:nvPr/>
            </p:nvCxnSpPr>
            <p:spPr>
              <a:xfrm>
                <a:off x="2399750" y="16222275"/>
                <a:ext cx="172800" cy="101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7" name="Google Shape;208;p13"/>
              <p:cNvCxnSpPr/>
              <p:nvPr/>
            </p:nvCxnSpPr>
            <p:spPr>
              <a:xfrm>
                <a:off x="2500900" y="16366925"/>
                <a:ext cx="70200" cy="3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08" name="Google Shape;209;p13"/>
          <p:cNvSpPr txBox="1"/>
          <p:nvPr/>
        </p:nvSpPr>
        <p:spPr>
          <a:xfrm>
            <a:off x="2493055" y="14852568"/>
            <a:ext cx="1110000" cy="42302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u="sng" dirty="0">
                <a:latin typeface="Calibri"/>
                <a:ea typeface="Calibri"/>
                <a:cs typeface="Calibri"/>
                <a:sym typeface="Calibri"/>
              </a:rPr>
              <a:t>Making</a:t>
            </a:r>
            <a:endParaRPr sz="60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Using power tools &amp; machines / laser cutting 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215;p13"/>
          <p:cNvSpPr txBox="1"/>
          <p:nvPr/>
        </p:nvSpPr>
        <p:spPr>
          <a:xfrm>
            <a:off x="2024480" y="16222793"/>
            <a:ext cx="617700" cy="4965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u="sng" dirty="0">
                <a:latin typeface="Calibri"/>
                <a:ea typeface="Calibri"/>
                <a:cs typeface="Calibri"/>
                <a:sym typeface="Calibri"/>
              </a:rPr>
              <a:t>Making (Planning)</a:t>
            </a:r>
            <a:endParaRPr sz="60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Plan of making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221;p13"/>
          <p:cNvSpPr txBox="1"/>
          <p:nvPr/>
        </p:nvSpPr>
        <p:spPr>
          <a:xfrm>
            <a:off x="6291110" y="14478742"/>
            <a:ext cx="915600" cy="4827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u="sng" dirty="0">
                <a:latin typeface="Calibri"/>
                <a:ea typeface="Calibri"/>
                <a:cs typeface="Calibri"/>
                <a:sym typeface="Calibri"/>
              </a:rPr>
              <a:t>Technical Principles</a:t>
            </a:r>
            <a:endParaRPr sz="60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Sustainability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224;p13"/>
          <p:cNvSpPr txBox="1"/>
          <p:nvPr/>
        </p:nvSpPr>
        <p:spPr>
          <a:xfrm>
            <a:off x="3174454" y="12192515"/>
            <a:ext cx="726300" cy="4965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u="sng" dirty="0">
                <a:latin typeface="Calibri"/>
                <a:ea typeface="Calibri"/>
                <a:cs typeface="Calibri"/>
                <a:sym typeface="Calibri"/>
              </a:rPr>
              <a:t>Making</a:t>
            </a:r>
            <a:endParaRPr sz="60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Templates / net shapes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226;p13"/>
          <p:cNvSpPr txBox="1"/>
          <p:nvPr/>
        </p:nvSpPr>
        <p:spPr>
          <a:xfrm>
            <a:off x="2298028" y="12221077"/>
            <a:ext cx="622651" cy="4209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u="sng" dirty="0">
                <a:latin typeface="Calibri"/>
                <a:ea typeface="Calibri"/>
                <a:cs typeface="Calibri"/>
                <a:sym typeface="Calibri"/>
              </a:rPr>
              <a:t>Designing</a:t>
            </a:r>
            <a:endParaRPr sz="60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Typography  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1" name="Google Shape;228;p13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5427590" y="14852568"/>
            <a:ext cx="155400" cy="115765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232;p13"/>
          <p:cNvSpPr txBox="1"/>
          <p:nvPr/>
        </p:nvSpPr>
        <p:spPr>
          <a:xfrm>
            <a:off x="7618281" y="14593729"/>
            <a:ext cx="841200" cy="5379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u="sng" dirty="0">
                <a:latin typeface="Calibri"/>
                <a:ea typeface="Calibri"/>
                <a:cs typeface="Calibri"/>
                <a:sym typeface="Calibri"/>
              </a:rPr>
              <a:t>Technical Principles</a:t>
            </a:r>
            <a:endParaRPr sz="60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Sustainability / renewable energy 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236;p13"/>
          <p:cNvSpPr txBox="1"/>
          <p:nvPr/>
        </p:nvSpPr>
        <p:spPr>
          <a:xfrm>
            <a:off x="2058671" y="14068509"/>
            <a:ext cx="513949" cy="431409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u="sng" dirty="0">
                <a:latin typeface="Calibri"/>
                <a:ea typeface="Calibri"/>
                <a:cs typeface="Calibri"/>
                <a:sym typeface="Calibri"/>
              </a:rPr>
              <a:t>Research</a:t>
            </a:r>
            <a:endParaRPr sz="60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Product Analysis</a:t>
            </a:r>
          </a:p>
        </p:txBody>
      </p:sp>
      <p:sp>
        <p:nvSpPr>
          <p:cNvPr id="442" name="Google Shape;237;p13"/>
          <p:cNvSpPr txBox="1"/>
          <p:nvPr/>
        </p:nvSpPr>
        <p:spPr>
          <a:xfrm>
            <a:off x="2611831" y="14080656"/>
            <a:ext cx="791424" cy="408106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u="sng" dirty="0">
                <a:latin typeface="Calibri"/>
                <a:ea typeface="Calibri"/>
                <a:cs typeface="Calibri"/>
                <a:sym typeface="Calibri"/>
              </a:rPr>
              <a:t>Research</a:t>
            </a:r>
            <a:endParaRPr sz="60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Client needs / Brief and specification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240;p13"/>
          <p:cNvSpPr txBox="1"/>
          <p:nvPr/>
        </p:nvSpPr>
        <p:spPr>
          <a:xfrm>
            <a:off x="6235154" y="16265226"/>
            <a:ext cx="743102" cy="5379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u="sng" dirty="0">
                <a:latin typeface="Calibri"/>
                <a:ea typeface="Calibri"/>
                <a:cs typeface="Calibri"/>
                <a:sym typeface="Calibri"/>
              </a:rPr>
              <a:t>Technical Drawing</a:t>
            </a:r>
            <a:endParaRPr sz="60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alibri"/>
                <a:ea typeface="Calibri"/>
                <a:cs typeface="Calibri"/>
                <a:sym typeface="Calibri"/>
              </a:rPr>
              <a:t>Oblique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alibri"/>
                <a:ea typeface="Calibri"/>
                <a:cs typeface="Calibri"/>
                <a:sym typeface="Calibri"/>
              </a:rPr>
              <a:t>Isometric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242;p13"/>
          <p:cNvSpPr txBox="1"/>
          <p:nvPr/>
        </p:nvSpPr>
        <p:spPr>
          <a:xfrm>
            <a:off x="3434825" y="14136159"/>
            <a:ext cx="751200" cy="406371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u="sng" dirty="0">
                <a:latin typeface="Calibri"/>
                <a:ea typeface="Calibri"/>
                <a:cs typeface="Calibri"/>
                <a:sym typeface="Calibri"/>
              </a:rPr>
              <a:t>Designing</a:t>
            </a:r>
            <a:endParaRPr sz="60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alibri"/>
                <a:ea typeface="Calibri"/>
                <a:cs typeface="Calibri"/>
                <a:sym typeface="Calibri"/>
              </a:rPr>
              <a:t>CAD – Google-sketch-up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247;p13"/>
          <p:cNvSpPr txBox="1"/>
          <p:nvPr/>
        </p:nvSpPr>
        <p:spPr>
          <a:xfrm>
            <a:off x="1775996" y="12725463"/>
            <a:ext cx="1110000" cy="4965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u="sng" dirty="0">
                <a:latin typeface="Calibri"/>
                <a:ea typeface="Calibri"/>
                <a:cs typeface="Calibri"/>
                <a:sym typeface="Calibri"/>
              </a:rPr>
              <a:t>Making</a:t>
            </a:r>
            <a:endParaRPr sz="60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(One off – batch - mass production) Use of specialist hand tools – focus on accuracy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253;p13"/>
          <p:cNvSpPr txBox="1"/>
          <p:nvPr/>
        </p:nvSpPr>
        <p:spPr>
          <a:xfrm>
            <a:off x="4225399" y="14075895"/>
            <a:ext cx="869700" cy="482700"/>
          </a:xfrm>
          <a:prstGeom prst="rect">
            <a:avLst/>
          </a:prstGeom>
          <a:noFill/>
          <a:ln w="952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u="sng" dirty="0">
                <a:latin typeface="Calibri"/>
                <a:ea typeface="Calibri"/>
                <a:cs typeface="Calibri"/>
                <a:sym typeface="Calibri"/>
              </a:rPr>
              <a:t>Evaluation</a:t>
            </a:r>
            <a:endParaRPr sz="60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Evaluate products against a criteria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257;p13"/>
          <p:cNvSpPr txBox="1"/>
          <p:nvPr/>
        </p:nvSpPr>
        <p:spPr>
          <a:xfrm>
            <a:off x="5007025" y="11191393"/>
            <a:ext cx="1060878" cy="49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u="sng" dirty="0">
                <a:latin typeface="Calibri"/>
                <a:ea typeface="Calibri"/>
                <a:cs typeface="Calibri"/>
                <a:sym typeface="Calibri"/>
              </a:rPr>
              <a:t>Technical Drawing</a:t>
            </a:r>
            <a:endParaRPr sz="60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CAD / 2D &amp; 3D – isometric orthographic projection</a:t>
            </a:r>
          </a:p>
        </p:txBody>
      </p:sp>
      <p:sp>
        <p:nvSpPr>
          <p:cNvPr id="473" name="Google Shape;262;p13"/>
          <p:cNvSpPr txBox="1"/>
          <p:nvPr/>
        </p:nvSpPr>
        <p:spPr>
          <a:xfrm>
            <a:off x="9331978" y="11029341"/>
            <a:ext cx="568953" cy="7713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u="sng" dirty="0">
                <a:latin typeface="Calibri"/>
                <a:ea typeface="Calibri"/>
                <a:cs typeface="Calibri"/>
                <a:sym typeface="Calibri"/>
              </a:rPr>
              <a:t>Making</a:t>
            </a:r>
            <a:endParaRPr sz="60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NET shapes – scoring – card forming Styrofoam modeling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265;p13"/>
          <p:cNvSpPr txBox="1"/>
          <p:nvPr/>
        </p:nvSpPr>
        <p:spPr>
          <a:xfrm>
            <a:off x="1209702" y="12589873"/>
            <a:ext cx="536700" cy="6219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u="sng">
                <a:latin typeface="Calibri"/>
                <a:ea typeface="Calibri"/>
                <a:cs typeface="Calibri"/>
                <a:sym typeface="Calibri"/>
              </a:rPr>
              <a:t>Designing</a:t>
            </a:r>
            <a:endParaRPr sz="600" b="1" u="sng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Calibri"/>
                <a:ea typeface="Calibri"/>
                <a:cs typeface="Calibri"/>
                <a:sym typeface="Calibri"/>
              </a:rPr>
              <a:t>Using the influence of others work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266;p13"/>
          <p:cNvSpPr txBox="1"/>
          <p:nvPr/>
        </p:nvSpPr>
        <p:spPr>
          <a:xfrm>
            <a:off x="5542204" y="10528839"/>
            <a:ext cx="692950" cy="482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u="sng" dirty="0">
                <a:latin typeface="Calibri"/>
                <a:ea typeface="Calibri"/>
                <a:cs typeface="Calibri"/>
                <a:sym typeface="Calibri"/>
              </a:rPr>
              <a:t>Evaluation</a:t>
            </a:r>
            <a:endParaRPr sz="60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Evaluation &amp; Testing against criteria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270;p13"/>
          <p:cNvSpPr txBox="1"/>
          <p:nvPr/>
        </p:nvSpPr>
        <p:spPr>
          <a:xfrm>
            <a:off x="8374257" y="10533428"/>
            <a:ext cx="817500" cy="297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u="sng">
                <a:latin typeface="Calibri"/>
                <a:ea typeface="Calibri"/>
                <a:cs typeface="Calibri"/>
                <a:sym typeface="Calibri"/>
              </a:rPr>
              <a:t>Designing</a:t>
            </a:r>
            <a:endParaRPr sz="600" b="1" u="sng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Calibri"/>
                <a:ea typeface="Calibri"/>
                <a:cs typeface="Calibri"/>
                <a:sym typeface="Calibri"/>
              </a:rPr>
              <a:t>Using other cultures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274;p13"/>
          <p:cNvSpPr txBox="1"/>
          <p:nvPr/>
        </p:nvSpPr>
        <p:spPr>
          <a:xfrm>
            <a:off x="7114050" y="11858073"/>
            <a:ext cx="895683" cy="6796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u="sng" dirty="0">
                <a:latin typeface="Calibri"/>
                <a:ea typeface="Calibri"/>
                <a:cs typeface="Calibri"/>
                <a:sym typeface="Calibri"/>
              </a:rPr>
              <a:t>Making</a:t>
            </a:r>
            <a:endParaRPr sz="60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Use of laser cutting– vacuum forming – strip heater –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Cutting mat and Craft knife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276;p13"/>
          <p:cNvSpPr txBox="1"/>
          <p:nvPr/>
        </p:nvSpPr>
        <p:spPr>
          <a:xfrm>
            <a:off x="2948806" y="12716990"/>
            <a:ext cx="915702" cy="500702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u="sng" dirty="0">
                <a:latin typeface="Calibri"/>
                <a:ea typeface="Calibri"/>
                <a:cs typeface="Calibri"/>
                <a:sym typeface="Calibri"/>
              </a:rPr>
              <a:t>Technical Principles</a:t>
            </a:r>
            <a:endParaRPr lang="en-US"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6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Specific CAD tools – CAD CAM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5" name="Google Shape;316;p13"/>
          <p:cNvGrpSpPr/>
          <p:nvPr/>
        </p:nvGrpSpPr>
        <p:grpSpPr>
          <a:xfrm>
            <a:off x="7099783" y="15136048"/>
            <a:ext cx="1215000" cy="1305000"/>
            <a:chOff x="7768078" y="15171880"/>
            <a:chExt cx="1215000" cy="1305000"/>
          </a:xfrm>
        </p:grpSpPr>
        <p:grpSp>
          <p:nvGrpSpPr>
            <p:cNvPr id="496" name="Google Shape;317;p13"/>
            <p:cNvGrpSpPr/>
            <p:nvPr/>
          </p:nvGrpSpPr>
          <p:grpSpPr>
            <a:xfrm>
              <a:off x="7768078" y="15171880"/>
              <a:ext cx="1215000" cy="1305000"/>
              <a:chOff x="5900728" y="15151305"/>
              <a:chExt cx="1215000" cy="1305000"/>
            </a:xfrm>
          </p:grpSpPr>
          <p:sp>
            <p:nvSpPr>
              <p:cNvPr id="498" name="Google Shape;318;p13"/>
              <p:cNvSpPr/>
              <p:nvPr/>
            </p:nvSpPr>
            <p:spPr>
              <a:xfrm>
                <a:off x="5900728" y="15151305"/>
                <a:ext cx="1215000" cy="1305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55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319;p13"/>
              <p:cNvSpPr/>
              <p:nvPr/>
            </p:nvSpPr>
            <p:spPr>
              <a:xfrm>
                <a:off x="6087683" y="15352091"/>
                <a:ext cx="841200" cy="903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55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320;p13"/>
              <p:cNvSpPr txBox="1"/>
              <p:nvPr/>
            </p:nvSpPr>
            <p:spPr>
              <a:xfrm>
                <a:off x="6109561" y="15469413"/>
                <a:ext cx="841200" cy="82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</a:t>
                </a:r>
                <a:endParaRPr/>
              </a:p>
            </p:txBody>
          </p:sp>
        </p:grpSp>
        <p:sp>
          <p:nvSpPr>
            <p:cNvPr id="497" name="Google Shape;321;p13"/>
            <p:cNvSpPr txBox="1"/>
            <p:nvPr/>
          </p:nvSpPr>
          <p:spPr>
            <a:xfrm>
              <a:off x="7954969" y="15473213"/>
              <a:ext cx="841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YEAR</a:t>
              </a:r>
              <a:endParaRPr/>
            </a:p>
          </p:txBody>
        </p:sp>
      </p:grpSp>
      <p:grpSp>
        <p:nvGrpSpPr>
          <p:cNvPr id="501" name="Google Shape;322;p13"/>
          <p:cNvGrpSpPr/>
          <p:nvPr/>
        </p:nvGrpSpPr>
        <p:grpSpPr>
          <a:xfrm>
            <a:off x="814921" y="13284573"/>
            <a:ext cx="1215000" cy="1305000"/>
            <a:chOff x="7768078" y="15171880"/>
            <a:chExt cx="1215000" cy="1305000"/>
          </a:xfrm>
        </p:grpSpPr>
        <p:grpSp>
          <p:nvGrpSpPr>
            <p:cNvPr id="502" name="Google Shape;323;p13"/>
            <p:cNvGrpSpPr/>
            <p:nvPr/>
          </p:nvGrpSpPr>
          <p:grpSpPr>
            <a:xfrm>
              <a:off x="7768078" y="15171880"/>
              <a:ext cx="1215000" cy="1305000"/>
              <a:chOff x="5900728" y="15151305"/>
              <a:chExt cx="1215000" cy="1305000"/>
            </a:xfrm>
          </p:grpSpPr>
          <p:sp>
            <p:nvSpPr>
              <p:cNvPr id="504" name="Google Shape;324;p13"/>
              <p:cNvSpPr/>
              <p:nvPr/>
            </p:nvSpPr>
            <p:spPr>
              <a:xfrm>
                <a:off x="5900728" y="15151305"/>
                <a:ext cx="1215000" cy="1305000"/>
              </a:xfrm>
              <a:prstGeom prst="ellipse">
                <a:avLst/>
              </a:pr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55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325;p13"/>
              <p:cNvSpPr/>
              <p:nvPr/>
            </p:nvSpPr>
            <p:spPr>
              <a:xfrm>
                <a:off x="6087683" y="15352091"/>
                <a:ext cx="841200" cy="903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55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326;p13"/>
              <p:cNvSpPr txBox="1"/>
              <p:nvPr/>
            </p:nvSpPr>
            <p:spPr>
              <a:xfrm>
                <a:off x="6109561" y="15469413"/>
                <a:ext cx="841200" cy="82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 b="1">
                    <a:latin typeface="Calibri"/>
                    <a:ea typeface="Calibri"/>
                    <a:cs typeface="Calibri"/>
                    <a:sym typeface="Calibri"/>
                  </a:rPr>
                  <a:t>8</a:t>
                </a:r>
                <a:endParaRPr/>
              </a:p>
            </p:txBody>
          </p:sp>
        </p:grpSp>
        <p:sp>
          <p:nvSpPr>
            <p:cNvPr id="503" name="Google Shape;327;p13"/>
            <p:cNvSpPr txBox="1"/>
            <p:nvPr/>
          </p:nvSpPr>
          <p:spPr>
            <a:xfrm>
              <a:off x="7954969" y="15473213"/>
              <a:ext cx="841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YEAR</a:t>
              </a:r>
              <a:endParaRPr/>
            </a:p>
          </p:txBody>
        </p:sp>
      </p:grpSp>
      <p:grpSp>
        <p:nvGrpSpPr>
          <p:cNvPr id="507" name="Google Shape;328;p13"/>
          <p:cNvGrpSpPr/>
          <p:nvPr/>
        </p:nvGrpSpPr>
        <p:grpSpPr>
          <a:xfrm>
            <a:off x="5992071" y="13095760"/>
            <a:ext cx="1215000" cy="1305000"/>
            <a:chOff x="7768078" y="15171880"/>
            <a:chExt cx="1215000" cy="1305000"/>
          </a:xfrm>
        </p:grpSpPr>
        <p:grpSp>
          <p:nvGrpSpPr>
            <p:cNvPr id="508" name="Google Shape;329;p13"/>
            <p:cNvGrpSpPr/>
            <p:nvPr/>
          </p:nvGrpSpPr>
          <p:grpSpPr>
            <a:xfrm>
              <a:off x="7768078" y="15171880"/>
              <a:ext cx="1215000" cy="1305000"/>
              <a:chOff x="5900728" y="15151305"/>
              <a:chExt cx="1215000" cy="1305000"/>
            </a:xfrm>
          </p:grpSpPr>
          <p:sp>
            <p:nvSpPr>
              <p:cNvPr id="510" name="Google Shape;330;p13"/>
              <p:cNvSpPr/>
              <p:nvPr/>
            </p:nvSpPr>
            <p:spPr>
              <a:xfrm>
                <a:off x="5900728" y="15151305"/>
                <a:ext cx="1215000" cy="1305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55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331;p13"/>
              <p:cNvSpPr/>
              <p:nvPr/>
            </p:nvSpPr>
            <p:spPr>
              <a:xfrm>
                <a:off x="6087683" y="15352091"/>
                <a:ext cx="841200" cy="903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55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332;p13"/>
              <p:cNvSpPr txBox="1"/>
              <p:nvPr/>
            </p:nvSpPr>
            <p:spPr>
              <a:xfrm>
                <a:off x="6109561" y="15469413"/>
                <a:ext cx="841200" cy="82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 b="1" dirty="0">
                    <a:latin typeface="Calibri"/>
                    <a:ea typeface="Calibri"/>
                    <a:cs typeface="Calibri"/>
                    <a:sym typeface="Calibri"/>
                  </a:rPr>
                  <a:t>9</a:t>
                </a:r>
                <a:endParaRPr dirty="0"/>
              </a:p>
            </p:txBody>
          </p:sp>
        </p:grpSp>
        <p:sp>
          <p:nvSpPr>
            <p:cNvPr id="509" name="Google Shape;333;p13"/>
            <p:cNvSpPr txBox="1"/>
            <p:nvPr/>
          </p:nvSpPr>
          <p:spPr>
            <a:xfrm>
              <a:off x="7954969" y="15473213"/>
              <a:ext cx="841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YEAR</a:t>
              </a: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20A60ED-D4B4-473E-A217-4B58030DF146}"/>
              </a:ext>
            </a:extLst>
          </p:cNvPr>
          <p:cNvSpPr txBox="1"/>
          <p:nvPr/>
        </p:nvSpPr>
        <p:spPr>
          <a:xfrm>
            <a:off x="4218695" y="1156469"/>
            <a:ext cx="1670489" cy="1292662"/>
          </a:xfrm>
          <a:prstGeom prst="rect">
            <a:avLst/>
          </a:prstGeom>
          <a:solidFill>
            <a:srgbClr val="F8B308"/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FE College courses</a:t>
            </a:r>
          </a:p>
          <a:p>
            <a:r>
              <a:rPr lang="en-GB" sz="1100" b="1" dirty="0"/>
              <a:t>Grimsby, Lincoln</a:t>
            </a:r>
          </a:p>
          <a:p>
            <a:r>
              <a:rPr lang="en-GB" sz="1100" dirty="0"/>
              <a:t>Trades e.g. Electrician, Plumbing, Mechanical Engineering </a:t>
            </a:r>
          </a:p>
          <a:p>
            <a:r>
              <a:rPr lang="en-GB" sz="1100" dirty="0"/>
              <a:t>NVQ – Fashion Design </a:t>
            </a:r>
          </a:p>
          <a:p>
            <a:endParaRPr lang="en-GB" sz="1100" dirty="0"/>
          </a:p>
        </p:txBody>
      </p:sp>
      <p:sp>
        <p:nvSpPr>
          <p:cNvPr id="244" name="Google Shape;214;p13"/>
          <p:cNvSpPr/>
          <p:nvPr/>
        </p:nvSpPr>
        <p:spPr>
          <a:xfrm>
            <a:off x="5641075" y="15556574"/>
            <a:ext cx="1119657" cy="52320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Engineering  Module</a:t>
            </a:r>
            <a:r>
              <a:rPr lang="en-US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</a:t>
            </a:r>
          </a:p>
        </p:txBody>
      </p:sp>
      <p:sp>
        <p:nvSpPr>
          <p:cNvPr id="243" name="Left Arrow 242"/>
          <p:cNvSpPr/>
          <p:nvPr/>
        </p:nvSpPr>
        <p:spPr>
          <a:xfrm>
            <a:off x="6890633" y="15744870"/>
            <a:ext cx="335541" cy="186018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Google Shape;214;p13"/>
          <p:cNvSpPr/>
          <p:nvPr/>
        </p:nvSpPr>
        <p:spPr>
          <a:xfrm>
            <a:off x="4476792" y="15555137"/>
            <a:ext cx="1016723" cy="523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Graphics Module</a:t>
            </a:r>
            <a:r>
              <a:rPr lang="en-US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183;p13"/>
          <p:cNvSpPr txBox="1"/>
          <p:nvPr/>
        </p:nvSpPr>
        <p:spPr>
          <a:xfrm>
            <a:off x="5394922" y="14647304"/>
            <a:ext cx="825900" cy="658688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u="sng" dirty="0">
                <a:latin typeface="Calibri"/>
                <a:ea typeface="Calibri"/>
                <a:cs typeface="Calibri"/>
                <a:sym typeface="Calibri"/>
              </a:rPr>
              <a:t>Designing</a:t>
            </a:r>
            <a:endParaRPr sz="60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Computer aided design (CAD) Google-sketch-up / MS Word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Modelling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215;p13"/>
          <p:cNvSpPr txBox="1"/>
          <p:nvPr/>
        </p:nvSpPr>
        <p:spPr>
          <a:xfrm>
            <a:off x="1814592" y="14736728"/>
            <a:ext cx="617700" cy="4965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u="sng" dirty="0">
                <a:latin typeface="Calibri"/>
                <a:ea typeface="Calibri"/>
                <a:cs typeface="Calibri"/>
                <a:sym typeface="Calibri"/>
              </a:rPr>
              <a:t>Making (Production)</a:t>
            </a:r>
            <a:endParaRPr sz="60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Marking out / use of Jigs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228;p13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3436905" y="14899720"/>
            <a:ext cx="155400" cy="11576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214;p13"/>
          <p:cNvSpPr/>
          <p:nvPr/>
        </p:nvSpPr>
        <p:spPr>
          <a:xfrm>
            <a:off x="2313913" y="13398856"/>
            <a:ext cx="785888" cy="52320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Engineering Module</a:t>
            </a:r>
            <a:r>
              <a:rPr lang="en-US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</a:t>
            </a:r>
          </a:p>
        </p:txBody>
      </p:sp>
      <p:sp>
        <p:nvSpPr>
          <p:cNvPr id="305" name="Left Arrow 304"/>
          <p:cNvSpPr/>
          <p:nvPr/>
        </p:nvSpPr>
        <p:spPr>
          <a:xfrm rot="10143214">
            <a:off x="1936673" y="13672267"/>
            <a:ext cx="278384" cy="218962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6" name="Google Shape;214;p13"/>
          <p:cNvSpPr/>
          <p:nvPr/>
        </p:nvSpPr>
        <p:spPr>
          <a:xfrm>
            <a:off x="4150889" y="13400562"/>
            <a:ext cx="650026" cy="523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Graphics Module</a:t>
            </a:r>
            <a:r>
              <a:rPr lang="en-US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15" name="Google Shape;191;p13"/>
          <p:cNvSpPr txBox="1"/>
          <p:nvPr/>
        </p:nvSpPr>
        <p:spPr>
          <a:xfrm>
            <a:off x="5125190" y="14079062"/>
            <a:ext cx="915600" cy="524339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u="sng" dirty="0">
                <a:latin typeface="Calibri"/>
                <a:ea typeface="Calibri"/>
                <a:cs typeface="Calibri"/>
                <a:sym typeface="Calibri"/>
              </a:rPr>
              <a:t>Technical Principles</a:t>
            </a:r>
            <a:endParaRPr sz="600" b="1" u="sng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600" dirty="0">
                <a:ea typeface="Calibri"/>
                <a:cs typeface="Calibri"/>
                <a:sym typeface="Calibri"/>
              </a:rPr>
              <a:t>Properties of plastics,  Timbers &amp; Metals</a:t>
            </a:r>
          </a:p>
        </p:txBody>
      </p:sp>
      <p:sp>
        <p:nvSpPr>
          <p:cNvPr id="327" name="Google Shape;242;p13"/>
          <p:cNvSpPr txBox="1"/>
          <p:nvPr/>
        </p:nvSpPr>
        <p:spPr>
          <a:xfrm>
            <a:off x="3968884" y="12699131"/>
            <a:ext cx="751200" cy="521316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u="sng" dirty="0">
                <a:latin typeface="Calibri"/>
                <a:ea typeface="Calibri"/>
                <a:cs typeface="Calibri"/>
                <a:sym typeface="Calibri"/>
              </a:rPr>
              <a:t>Designing</a:t>
            </a:r>
            <a:endParaRPr sz="60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alibri"/>
                <a:ea typeface="Calibri"/>
                <a:cs typeface="Calibri"/>
                <a:sym typeface="Calibri"/>
              </a:rPr>
              <a:t>CAD – Google-sketch-up / MS Word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214;p13"/>
          <p:cNvSpPr/>
          <p:nvPr/>
        </p:nvSpPr>
        <p:spPr>
          <a:xfrm>
            <a:off x="2613104" y="11172817"/>
            <a:ext cx="1012951" cy="523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Graphics</a:t>
            </a:r>
            <a:r>
              <a:rPr lang="en-US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Skills building  </a:t>
            </a:r>
            <a:endParaRPr sz="8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214;p13"/>
          <p:cNvSpPr/>
          <p:nvPr/>
        </p:nvSpPr>
        <p:spPr>
          <a:xfrm>
            <a:off x="8088105" y="12257287"/>
            <a:ext cx="810119" cy="4101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2D and 3D drawing techniques </a:t>
            </a:r>
            <a:endParaRPr sz="8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214;p13"/>
          <p:cNvSpPr/>
          <p:nvPr/>
        </p:nvSpPr>
        <p:spPr>
          <a:xfrm>
            <a:off x="3980346" y="11176346"/>
            <a:ext cx="940554" cy="51289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Manufacturing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 Top Game </a:t>
            </a:r>
            <a:endParaRPr sz="8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259;p13"/>
          <p:cNvSpPr txBox="1"/>
          <p:nvPr/>
        </p:nvSpPr>
        <p:spPr>
          <a:xfrm>
            <a:off x="6102178" y="11193683"/>
            <a:ext cx="841200" cy="495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u="sng" dirty="0">
                <a:latin typeface="Calibri"/>
                <a:ea typeface="Calibri"/>
                <a:cs typeface="Calibri"/>
                <a:sym typeface="Calibri"/>
              </a:rPr>
              <a:t>Technical Principles</a:t>
            </a:r>
            <a:endParaRPr sz="60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NET shapes – rendering –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3D printing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265;p13"/>
          <p:cNvSpPr txBox="1"/>
          <p:nvPr/>
        </p:nvSpPr>
        <p:spPr>
          <a:xfrm>
            <a:off x="6117501" y="12559835"/>
            <a:ext cx="1028352" cy="4282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u="sng" dirty="0">
                <a:latin typeface="Calibri"/>
                <a:ea typeface="Calibri"/>
                <a:cs typeface="Calibri"/>
                <a:sym typeface="Calibri"/>
              </a:rPr>
              <a:t>Designing</a:t>
            </a:r>
            <a:endParaRPr sz="60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Using the influence of past &amp; present designers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265;p13"/>
          <p:cNvSpPr txBox="1"/>
          <p:nvPr/>
        </p:nvSpPr>
        <p:spPr>
          <a:xfrm>
            <a:off x="8547944" y="14589572"/>
            <a:ext cx="940554" cy="529171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u="sng" dirty="0">
                <a:latin typeface="Calibri"/>
                <a:ea typeface="Calibri"/>
                <a:cs typeface="Calibri"/>
                <a:sym typeface="Calibri"/>
              </a:rPr>
              <a:t>Designing</a:t>
            </a:r>
            <a:endParaRPr sz="60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Using CAD (MS Word Vs isometric rendered drawing  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274;p13"/>
          <p:cNvSpPr txBox="1"/>
          <p:nvPr/>
        </p:nvSpPr>
        <p:spPr>
          <a:xfrm>
            <a:off x="6811616" y="10322333"/>
            <a:ext cx="895683" cy="6120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u="sng" dirty="0">
                <a:latin typeface="Calibri"/>
                <a:ea typeface="Calibri"/>
                <a:cs typeface="Calibri"/>
                <a:sym typeface="Calibri"/>
              </a:rPr>
              <a:t>Making</a:t>
            </a:r>
            <a:endParaRPr sz="60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Card engineering &amp; outputting design data using laser cutters / CNC vinyl cutters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3448957" y="488805"/>
            <a:ext cx="3477947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    </a:t>
            </a:r>
            <a:r>
              <a:rPr lang="en-GB" i="1" dirty="0">
                <a:solidFill>
                  <a:schemeClr val="accent1"/>
                </a:solidFill>
              </a:rPr>
              <a:t>Curriculum Map </a:t>
            </a:r>
          </a:p>
        </p:txBody>
      </p:sp>
      <p:pic>
        <p:nvPicPr>
          <p:cNvPr id="609" name="Picture 608" descr="john spendluffe icon for reports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539" y="109699"/>
            <a:ext cx="1102853" cy="123427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TextBox 279"/>
          <p:cNvSpPr txBox="1"/>
          <p:nvPr/>
        </p:nvSpPr>
        <p:spPr>
          <a:xfrm>
            <a:off x="9047052" y="1417056"/>
            <a:ext cx="822083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JSTC</a:t>
            </a:r>
          </a:p>
        </p:txBody>
      </p:sp>
      <p:sp>
        <p:nvSpPr>
          <p:cNvPr id="309" name="Google Shape;214;p13">
            <a:extLst>
              <a:ext uri="{FF2B5EF4-FFF2-40B4-BE49-F238E27FC236}">
                <a16:creationId xmlns:a16="http://schemas.microsoft.com/office/drawing/2014/main" id="{08F6663F-93F8-4D01-8659-CB5BE6B31A89}"/>
              </a:ext>
            </a:extLst>
          </p:cNvPr>
          <p:cNvSpPr/>
          <p:nvPr/>
        </p:nvSpPr>
        <p:spPr>
          <a:xfrm>
            <a:off x="3283838" y="15546038"/>
            <a:ext cx="1016723" cy="523200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Textiles Module</a:t>
            </a:r>
            <a:r>
              <a:rPr lang="en-US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17" name="Google Shape;214;p13">
            <a:extLst>
              <a:ext uri="{FF2B5EF4-FFF2-40B4-BE49-F238E27FC236}">
                <a16:creationId xmlns:a16="http://schemas.microsoft.com/office/drawing/2014/main" id="{DE055204-A32D-417F-890C-4EB18BBB8EA7}"/>
              </a:ext>
            </a:extLst>
          </p:cNvPr>
          <p:cNvSpPr/>
          <p:nvPr/>
        </p:nvSpPr>
        <p:spPr>
          <a:xfrm>
            <a:off x="3331160" y="13406491"/>
            <a:ext cx="593322" cy="523200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Textiles Module</a:t>
            </a:r>
            <a:r>
              <a:rPr lang="en-US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22" name="TextBox 52">
            <a:extLst>
              <a:ext uri="{FF2B5EF4-FFF2-40B4-BE49-F238E27FC236}">
                <a16:creationId xmlns:a16="http://schemas.microsoft.com/office/drawing/2014/main" id="{14133D1E-8993-4B5A-BE21-A84625FA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8653" y="7991821"/>
            <a:ext cx="18184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latin typeface="Gill Sans MT Condensed" panose="020B0506020104020203" pitchFamily="34" charset="0"/>
              </a:rPr>
              <a:t>None Examined Assessment</a:t>
            </a:r>
          </a:p>
          <a:p>
            <a:pPr algn="ctr" eaLnBrk="1" hangingPunct="1"/>
            <a:r>
              <a:rPr lang="en-US" altLang="en-US" sz="1400" b="1" dirty="0">
                <a:latin typeface="Gill Sans MT Condensed" panose="020B0506020104020203" pitchFamily="34" charset="0"/>
              </a:rPr>
              <a:t>Theme release – June 1st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AFD581A9-29F6-4052-AA39-14F24415BAD2}"/>
              </a:ext>
            </a:extLst>
          </p:cNvPr>
          <p:cNvSpPr/>
          <p:nvPr/>
        </p:nvSpPr>
        <p:spPr>
          <a:xfrm>
            <a:off x="8009733" y="8037124"/>
            <a:ext cx="285719" cy="493399"/>
          </a:xfrm>
          <a:prstGeom prst="chevron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5BB44F-7AF4-4533-89C9-A928F1187D7B}"/>
              </a:ext>
            </a:extLst>
          </p:cNvPr>
          <p:cNvCxnSpPr>
            <a:cxnSpLocks/>
          </p:cNvCxnSpPr>
          <p:nvPr/>
        </p:nvCxnSpPr>
        <p:spPr>
          <a:xfrm>
            <a:off x="8387647" y="8283823"/>
            <a:ext cx="499714" cy="0"/>
          </a:xfrm>
          <a:prstGeom prst="line">
            <a:avLst/>
          </a:prstGeom>
          <a:ln w="571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52">
            <a:extLst>
              <a:ext uri="{FF2B5EF4-FFF2-40B4-BE49-F238E27FC236}">
                <a16:creationId xmlns:a16="http://schemas.microsoft.com/office/drawing/2014/main" id="{3E4E2473-141B-4006-951D-5A74E750E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9158" y="6827364"/>
            <a:ext cx="18184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None Examined Assessment (Research)</a:t>
            </a:r>
          </a:p>
        </p:txBody>
      </p:sp>
      <p:sp>
        <p:nvSpPr>
          <p:cNvPr id="178" name="TextBox 52">
            <a:extLst>
              <a:ext uri="{FF2B5EF4-FFF2-40B4-BE49-F238E27FC236}">
                <a16:creationId xmlns:a16="http://schemas.microsoft.com/office/drawing/2014/main" id="{B076E94F-EC77-4473-81A9-B798676B7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756" y="6818137"/>
            <a:ext cx="18184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None Examined Assessment</a:t>
            </a:r>
          </a:p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(Manufacture)</a:t>
            </a:r>
          </a:p>
        </p:txBody>
      </p:sp>
      <p:sp>
        <p:nvSpPr>
          <p:cNvPr id="180" name="TextBox 52">
            <a:extLst>
              <a:ext uri="{FF2B5EF4-FFF2-40B4-BE49-F238E27FC236}">
                <a16:creationId xmlns:a16="http://schemas.microsoft.com/office/drawing/2014/main" id="{6B91B6A3-64A0-4026-A7CB-16982FBE1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885" y="6827523"/>
            <a:ext cx="18184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None Examined Assessment (Designing)</a:t>
            </a:r>
          </a:p>
        </p:txBody>
      </p:sp>
      <p:sp>
        <p:nvSpPr>
          <p:cNvPr id="182" name="TextBox 52">
            <a:extLst>
              <a:ext uri="{FF2B5EF4-FFF2-40B4-BE49-F238E27FC236}">
                <a16:creationId xmlns:a16="http://schemas.microsoft.com/office/drawing/2014/main" id="{38855783-54C9-42A2-9D4B-229B517AA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2568" y="9005802"/>
            <a:ext cx="21986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   Specialist Exam</a:t>
            </a:r>
          </a:p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  Content</a:t>
            </a:r>
          </a:p>
        </p:txBody>
      </p:sp>
      <p:sp>
        <p:nvSpPr>
          <p:cNvPr id="183" name="TextBox 52">
            <a:extLst>
              <a:ext uri="{FF2B5EF4-FFF2-40B4-BE49-F238E27FC236}">
                <a16:creationId xmlns:a16="http://schemas.microsoft.com/office/drawing/2014/main" id="{38F1A3EA-EFA7-4A29-A16F-D7E039DEA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5" y="10096890"/>
            <a:ext cx="18184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Core</a:t>
            </a:r>
          </a:p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  Exam</a:t>
            </a:r>
          </a:p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       Content</a:t>
            </a:r>
          </a:p>
        </p:txBody>
      </p:sp>
      <p:pic>
        <p:nvPicPr>
          <p:cNvPr id="184" name="Picture 183"/>
          <p:cNvPicPr>
            <a:picLocks noChangeAspect="1"/>
          </p:cNvPicPr>
          <p:nvPr/>
        </p:nvPicPr>
        <p:blipFill rotWithShape="1">
          <a:blip r:embed="rId8" cstate="print"/>
          <a:srcRect l="32400" t="23684" r="51075" b="49289"/>
          <a:stretch/>
        </p:blipFill>
        <p:spPr>
          <a:xfrm>
            <a:off x="3777477" y="9948715"/>
            <a:ext cx="493693" cy="453970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 rotWithShape="1">
          <a:blip r:embed="rId9" cstate="print"/>
          <a:srcRect l="34490" t="24021" r="55254" b="36113"/>
          <a:stretch/>
        </p:blipFill>
        <p:spPr>
          <a:xfrm>
            <a:off x="2736468" y="9707561"/>
            <a:ext cx="243653" cy="532427"/>
          </a:xfrm>
          <a:prstGeom prst="rect">
            <a:avLst/>
          </a:prstGeom>
        </p:spPr>
      </p:pic>
      <p:pic>
        <p:nvPicPr>
          <p:cNvPr id="187" name="Picture 18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4287" y="9905534"/>
            <a:ext cx="453250" cy="513683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83843" y="9860364"/>
            <a:ext cx="836682" cy="554757"/>
          </a:xfrm>
          <a:prstGeom prst="rect">
            <a:avLst/>
          </a:prstGeom>
        </p:spPr>
      </p:pic>
      <p:pic>
        <p:nvPicPr>
          <p:cNvPr id="189" name="Picture 4" descr="Library of scroll saw vector png files ▻▻▻ Clipart Art 201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724" y="8077889"/>
            <a:ext cx="404019" cy="43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189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144691" y="8189735"/>
            <a:ext cx="340138" cy="297991"/>
          </a:xfrm>
          <a:prstGeom prst="rect">
            <a:avLst/>
          </a:prstGeom>
        </p:spPr>
      </p:pic>
      <p:pic>
        <p:nvPicPr>
          <p:cNvPr id="192" name="Picture 6" descr="Mechanical systems: Levers and Linkages — Steemi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410" y="10052587"/>
            <a:ext cx="582083" cy="44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" name="Picture 461" descr="Related image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5000" l="13000" r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16" t="11331" r="14396" b="14211"/>
          <a:stretch/>
        </p:blipFill>
        <p:spPr bwMode="auto">
          <a:xfrm rot="14810229">
            <a:off x="1614908" y="10133074"/>
            <a:ext cx="260810" cy="26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449" descr="Image result for clip art tenon saw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181" y="9858152"/>
            <a:ext cx="309515" cy="33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465" descr="Related imag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569" y="8597396"/>
            <a:ext cx="154145" cy="29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Picture 467" descr="Image result for clipart screwdriver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4139" b="95425" l="3182" r="98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33676">
            <a:off x="5818971" y="8304268"/>
            <a:ext cx="264181" cy="27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Picture 445" descr="Image result for clip art laser cutter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984" b="95008" l="10000" r="90000">
                        <a14:foregroundMark x1="54659" y1="16908" x2="54659" y2="16908"/>
                        <a14:foregroundMark x1="71136" y1="90982" x2="71136" y2="90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982" y="9692532"/>
            <a:ext cx="406650" cy="2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8" descr="Download HD 3dprinter Icon2 - 3d Printer Shirt Transparent PNG ...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9786932"/>
            <a:ext cx="303790" cy="35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10" descr="Interview clipart questionnaire, Interview questionnaire ...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40" y="8487940"/>
            <a:ext cx="412570" cy="37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12" descr="Library of svg transparent download of bar graph png files ...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98077" l="16889" r="90000">
                        <a14:foregroundMark x1="47667" y1="65769" x2="47667" y2="65769"/>
                        <a14:foregroundMark x1="34333" y1="63077" x2="34333" y2="63077"/>
                        <a14:foregroundMark x1="24111" y1="63077" x2="24111" y2="6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75" y="8645387"/>
            <a:ext cx="681606" cy="39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14" descr="152 Stipulation Stock Vector Illustration And Royalty Free ...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833" y="8452239"/>
            <a:ext cx="484880" cy="48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2" descr="Image result for isometric drawi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082" y="8398299"/>
            <a:ext cx="401206" cy="43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" name="Picture 24" descr="Image result for risk assessment clipart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15" y="9660293"/>
            <a:ext cx="636248" cy="39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" name="TextBox 16"/>
          <p:cNvSpPr txBox="1">
            <a:spLocks noChangeArrowheads="1"/>
          </p:cNvSpPr>
          <p:nvPr/>
        </p:nvSpPr>
        <p:spPr bwMode="auto">
          <a:xfrm>
            <a:off x="3000129" y="10009721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Risk assessment</a:t>
            </a:r>
          </a:p>
        </p:txBody>
      </p:sp>
      <p:sp>
        <p:nvSpPr>
          <p:cNvPr id="206" name="TextBox 16"/>
          <p:cNvSpPr txBox="1">
            <a:spLocks noChangeArrowheads="1"/>
          </p:cNvSpPr>
          <p:nvPr/>
        </p:nvSpPr>
        <p:spPr bwMode="auto">
          <a:xfrm>
            <a:off x="218068" y="9725068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Iterative Design</a:t>
            </a:r>
          </a:p>
        </p:txBody>
      </p:sp>
      <p:sp>
        <p:nvSpPr>
          <p:cNvPr id="207" name="TextBox 16"/>
          <p:cNvSpPr txBox="1">
            <a:spLocks noChangeArrowheads="1"/>
          </p:cNvSpPr>
          <p:nvPr/>
        </p:nvSpPr>
        <p:spPr bwMode="auto">
          <a:xfrm>
            <a:off x="2210177" y="8243808"/>
            <a:ext cx="11653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Design Ideas drawing</a:t>
            </a:r>
          </a:p>
        </p:txBody>
      </p:sp>
      <p:sp>
        <p:nvSpPr>
          <p:cNvPr id="208" name="TextBox 16"/>
          <p:cNvSpPr txBox="1">
            <a:spLocks noChangeArrowheads="1"/>
          </p:cNvSpPr>
          <p:nvPr/>
        </p:nvSpPr>
        <p:spPr bwMode="auto">
          <a:xfrm>
            <a:off x="1506472" y="8198415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Product Specification</a:t>
            </a:r>
          </a:p>
        </p:txBody>
      </p:sp>
      <p:sp>
        <p:nvSpPr>
          <p:cNvPr id="209" name="TextBox 16"/>
          <p:cNvSpPr txBox="1">
            <a:spLocks noChangeArrowheads="1"/>
          </p:cNvSpPr>
          <p:nvPr/>
        </p:nvSpPr>
        <p:spPr bwMode="auto">
          <a:xfrm>
            <a:off x="910186" y="8173837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Market Research</a:t>
            </a:r>
          </a:p>
        </p:txBody>
      </p:sp>
      <p:sp>
        <p:nvSpPr>
          <p:cNvPr id="211" name="TextBox 16"/>
          <p:cNvSpPr txBox="1">
            <a:spLocks noChangeArrowheads="1"/>
          </p:cNvSpPr>
          <p:nvPr/>
        </p:nvSpPr>
        <p:spPr bwMode="auto">
          <a:xfrm>
            <a:off x="601633" y="9008622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Research Analysis</a:t>
            </a:r>
          </a:p>
        </p:txBody>
      </p:sp>
      <p:sp>
        <p:nvSpPr>
          <p:cNvPr id="212" name="TextBox 16"/>
          <p:cNvSpPr txBox="1">
            <a:spLocks noChangeArrowheads="1"/>
          </p:cNvSpPr>
          <p:nvPr/>
        </p:nvSpPr>
        <p:spPr bwMode="auto">
          <a:xfrm>
            <a:off x="7383959" y="9610218"/>
            <a:ext cx="825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3D Printing</a:t>
            </a:r>
          </a:p>
        </p:txBody>
      </p:sp>
      <p:sp>
        <p:nvSpPr>
          <p:cNvPr id="213" name="TextBox 16"/>
          <p:cNvSpPr txBox="1">
            <a:spLocks noChangeArrowheads="1"/>
          </p:cNvSpPr>
          <p:nvPr/>
        </p:nvSpPr>
        <p:spPr bwMode="auto">
          <a:xfrm>
            <a:off x="6679903" y="10000969"/>
            <a:ext cx="825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Laser cutting</a:t>
            </a:r>
          </a:p>
        </p:txBody>
      </p:sp>
      <p:sp>
        <p:nvSpPr>
          <p:cNvPr id="215" name="TextBox 16"/>
          <p:cNvSpPr txBox="1">
            <a:spLocks noChangeArrowheads="1"/>
          </p:cNvSpPr>
          <p:nvPr/>
        </p:nvSpPr>
        <p:spPr bwMode="auto">
          <a:xfrm>
            <a:off x="4262795" y="8400705"/>
            <a:ext cx="825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Fixings</a:t>
            </a:r>
          </a:p>
        </p:txBody>
      </p:sp>
      <p:sp>
        <p:nvSpPr>
          <p:cNvPr id="216" name="TextBox 16"/>
          <p:cNvSpPr txBox="1">
            <a:spLocks noChangeArrowheads="1"/>
          </p:cNvSpPr>
          <p:nvPr/>
        </p:nvSpPr>
        <p:spPr bwMode="auto">
          <a:xfrm>
            <a:off x="5023036" y="9629370"/>
            <a:ext cx="825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Mechanisms</a:t>
            </a:r>
          </a:p>
        </p:txBody>
      </p:sp>
      <p:sp>
        <p:nvSpPr>
          <p:cNvPr id="217" name="TextBox 16"/>
          <p:cNvSpPr txBox="1">
            <a:spLocks noChangeArrowheads="1"/>
          </p:cNvSpPr>
          <p:nvPr/>
        </p:nvSpPr>
        <p:spPr bwMode="auto">
          <a:xfrm>
            <a:off x="1962285" y="9656950"/>
            <a:ext cx="825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Manufacture</a:t>
            </a:r>
          </a:p>
        </p:txBody>
      </p:sp>
      <p:sp>
        <p:nvSpPr>
          <p:cNvPr id="222" name="TextBox 16"/>
          <p:cNvSpPr txBox="1">
            <a:spLocks noChangeArrowheads="1"/>
          </p:cNvSpPr>
          <p:nvPr/>
        </p:nvSpPr>
        <p:spPr bwMode="auto">
          <a:xfrm>
            <a:off x="1516367" y="9915263"/>
            <a:ext cx="825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Marking out</a:t>
            </a:r>
          </a:p>
        </p:txBody>
      </p:sp>
      <p:sp>
        <p:nvSpPr>
          <p:cNvPr id="223" name="TextBox 16"/>
          <p:cNvSpPr txBox="1">
            <a:spLocks noChangeArrowheads="1"/>
          </p:cNvSpPr>
          <p:nvPr/>
        </p:nvSpPr>
        <p:spPr bwMode="auto">
          <a:xfrm>
            <a:off x="1947624" y="10190838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Wasting techniques</a:t>
            </a:r>
          </a:p>
        </p:txBody>
      </p:sp>
      <p:sp>
        <p:nvSpPr>
          <p:cNvPr id="226" name="TextBox 16"/>
          <p:cNvSpPr txBox="1">
            <a:spLocks noChangeArrowheads="1"/>
          </p:cNvSpPr>
          <p:nvPr/>
        </p:nvSpPr>
        <p:spPr bwMode="auto">
          <a:xfrm>
            <a:off x="2438144" y="10198504"/>
            <a:ext cx="825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Hand tools</a:t>
            </a:r>
          </a:p>
        </p:txBody>
      </p:sp>
      <p:sp>
        <p:nvSpPr>
          <p:cNvPr id="227" name="TextBox 16"/>
          <p:cNvSpPr txBox="1">
            <a:spLocks noChangeArrowheads="1"/>
          </p:cNvSpPr>
          <p:nvPr/>
        </p:nvSpPr>
        <p:spPr bwMode="auto">
          <a:xfrm>
            <a:off x="5327380" y="8644757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Machines / tools</a:t>
            </a:r>
          </a:p>
        </p:txBody>
      </p:sp>
      <p:sp>
        <p:nvSpPr>
          <p:cNvPr id="229" name="TextBox 16"/>
          <p:cNvSpPr txBox="1">
            <a:spLocks noChangeArrowheads="1"/>
          </p:cNvSpPr>
          <p:nvPr/>
        </p:nvSpPr>
        <p:spPr bwMode="auto">
          <a:xfrm>
            <a:off x="4126083" y="9628438"/>
            <a:ext cx="8871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Accuracy of finish</a:t>
            </a:r>
          </a:p>
        </p:txBody>
      </p:sp>
      <p:sp>
        <p:nvSpPr>
          <p:cNvPr id="230" name="TextBox 16"/>
          <p:cNvSpPr txBox="1">
            <a:spLocks noChangeArrowheads="1"/>
          </p:cNvSpPr>
          <p:nvPr/>
        </p:nvSpPr>
        <p:spPr bwMode="auto">
          <a:xfrm>
            <a:off x="3587968" y="9645265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Quality Assembly</a:t>
            </a:r>
          </a:p>
        </p:txBody>
      </p:sp>
      <p:sp>
        <p:nvSpPr>
          <p:cNvPr id="231" name="TextBox 16"/>
          <p:cNvSpPr txBox="1">
            <a:spLocks noChangeArrowheads="1"/>
          </p:cNvSpPr>
          <p:nvPr/>
        </p:nvSpPr>
        <p:spPr bwMode="auto">
          <a:xfrm>
            <a:off x="3207660" y="8272496"/>
            <a:ext cx="11308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Product Evaluation</a:t>
            </a:r>
          </a:p>
        </p:txBody>
      </p:sp>
      <p:pic>
        <p:nvPicPr>
          <p:cNvPr id="232" name="Picture 231"/>
          <p:cNvPicPr>
            <a:picLocks noChangeAspect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267" y="9039547"/>
            <a:ext cx="558870" cy="410378"/>
          </a:xfrm>
          <a:prstGeom prst="rect">
            <a:avLst/>
          </a:prstGeom>
        </p:spPr>
      </p:pic>
      <p:sp>
        <p:nvSpPr>
          <p:cNvPr id="233" name="TextBox 16"/>
          <p:cNvSpPr txBox="1">
            <a:spLocks noChangeArrowheads="1"/>
          </p:cNvSpPr>
          <p:nvPr/>
        </p:nvSpPr>
        <p:spPr bwMode="auto">
          <a:xfrm>
            <a:off x="262928" y="9435878"/>
            <a:ext cx="825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Design Brief</a:t>
            </a:r>
          </a:p>
        </p:txBody>
      </p:sp>
      <p:pic>
        <p:nvPicPr>
          <p:cNvPr id="234" name="Picture 453" descr="Image result for star diagram evaluation"/>
          <p:cNvPicPr>
            <a:picLocks noChangeAspect="1" noChangeArrowheads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5" b="9269"/>
          <a:stretch/>
        </p:blipFill>
        <p:spPr bwMode="auto">
          <a:xfrm>
            <a:off x="3449851" y="8443287"/>
            <a:ext cx="512361" cy="4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" name="TextBox 52">
            <a:extLst>
              <a:ext uri="{FF2B5EF4-FFF2-40B4-BE49-F238E27FC236}">
                <a16:creationId xmlns:a16="http://schemas.microsoft.com/office/drawing/2014/main" id="{38855783-54C9-42A2-9D4B-229B517AA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384" y="9120492"/>
            <a:ext cx="41999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   Skills &amp; knowledge development (mini project)</a:t>
            </a:r>
          </a:p>
        </p:txBody>
      </p:sp>
      <p:sp>
        <p:nvSpPr>
          <p:cNvPr id="236" name="TextBox 52">
            <a:extLst>
              <a:ext uri="{FF2B5EF4-FFF2-40B4-BE49-F238E27FC236}">
                <a16:creationId xmlns:a16="http://schemas.microsoft.com/office/drawing/2014/main" id="{38855783-54C9-42A2-9D4B-229B517AA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480" y="9064028"/>
            <a:ext cx="35033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   Skills &amp; knowledge development</a:t>
            </a:r>
          </a:p>
        </p:txBody>
      </p:sp>
      <p:pic>
        <p:nvPicPr>
          <p:cNvPr id="237" name="Picture 236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6149388" y="8303322"/>
            <a:ext cx="365054" cy="350707"/>
          </a:xfrm>
          <a:prstGeom prst="rect">
            <a:avLst/>
          </a:prstGeom>
        </p:spPr>
      </p:pic>
      <p:pic>
        <p:nvPicPr>
          <p:cNvPr id="238" name="Picture 237"/>
          <p:cNvPicPr>
            <a:picLocks noChangeAspect="1"/>
          </p:cNvPicPr>
          <p:nvPr/>
        </p:nvPicPr>
        <p:blipFill rotWithShape="1">
          <a:blip r:embed="rId39" cstate="print"/>
          <a:srcRect l="36725" t="25739" r="51408" b="48237"/>
          <a:stretch/>
        </p:blipFill>
        <p:spPr>
          <a:xfrm>
            <a:off x="5066552" y="10220490"/>
            <a:ext cx="366718" cy="452167"/>
          </a:xfrm>
          <a:prstGeom prst="rect">
            <a:avLst/>
          </a:prstGeom>
        </p:spPr>
      </p:pic>
      <p:pic>
        <p:nvPicPr>
          <p:cNvPr id="239" name="Picture 238"/>
          <p:cNvPicPr>
            <a:picLocks noChangeAspect="1"/>
          </p:cNvPicPr>
          <p:nvPr/>
        </p:nvPicPr>
        <p:blipFill rotWithShape="1">
          <a:blip r:embed="rId40" cstate="print"/>
          <a:srcRect l="34075" t="25943" r="54980" b="51721"/>
          <a:stretch/>
        </p:blipFill>
        <p:spPr>
          <a:xfrm>
            <a:off x="5730414" y="7529860"/>
            <a:ext cx="487552" cy="559402"/>
          </a:xfrm>
          <a:prstGeom prst="rect">
            <a:avLst/>
          </a:prstGeom>
        </p:spPr>
      </p:pic>
      <p:pic>
        <p:nvPicPr>
          <p:cNvPr id="240" name="Picture 239"/>
          <p:cNvPicPr>
            <a:picLocks noChangeAspect="1"/>
          </p:cNvPicPr>
          <p:nvPr/>
        </p:nvPicPr>
        <p:blipFill rotWithShape="1">
          <a:blip r:embed="rId41" cstate="print"/>
          <a:srcRect l="35573" t="36599" r="57169" b="38196"/>
          <a:stretch/>
        </p:blipFill>
        <p:spPr>
          <a:xfrm>
            <a:off x="4239706" y="8313720"/>
            <a:ext cx="210917" cy="411789"/>
          </a:xfrm>
          <a:prstGeom prst="rect">
            <a:avLst/>
          </a:prstGeom>
        </p:spPr>
      </p:pic>
      <p:pic>
        <p:nvPicPr>
          <p:cNvPr id="241" name="Picture 240"/>
          <p:cNvPicPr>
            <a:picLocks noChangeAspect="1"/>
          </p:cNvPicPr>
          <p:nvPr/>
        </p:nvPicPr>
        <p:blipFill rotWithShape="1">
          <a:blip r:embed="rId42" cstate="print"/>
          <a:srcRect l="35112" t="40083" r="53828" b="36351"/>
          <a:stretch/>
        </p:blipFill>
        <p:spPr>
          <a:xfrm>
            <a:off x="4305054" y="7941747"/>
            <a:ext cx="284471" cy="340773"/>
          </a:xfrm>
          <a:prstGeom prst="rect">
            <a:avLst/>
          </a:prstGeom>
        </p:spPr>
      </p:pic>
      <p:sp>
        <p:nvSpPr>
          <p:cNvPr id="242" name="TextBox 16"/>
          <p:cNvSpPr txBox="1">
            <a:spLocks noChangeArrowheads="1"/>
          </p:cNvSpPr>
          <p:nvPr/>
        </p:nvSpPr>
        <p:spPr bwMode="auto">
          <a:xfrm>
            <a:off x="4473212" y="7866500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Standard</a:t>
            </a:r>
          </a:p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Components</a:t>
            </a:r>
          </a:p>
        </p:txBody>
      </p:sp>
      <p:sp>
        <p:nvSpPr>
          <p:cNvPr id="246" name="TextBox 16"/>
          <p:cNvSpPr txBox="1">
            <a:spLocks noChangeArrowheads="1"/>
          </p:cNvSpPr>
          <p:nvPr/>
        </p:nvSpPr>
        <p:spPr bwMode="auto">
          <a:xfrm>
            <a:off x="5112994" y="7687461"/>
            <a:ext cx="825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Upcycling</a:t>
            </a:r>
          </a:p>
        </p:txBody>
      </p:sp>
      <p:sp>
        <p:nvSpPr>
          <p:cNvPr id="247" name="TextBox 16"/>
          <p:cNvSpPr txBox="1">
            <a:spLocks noChangeArrowheads="1"/>
          </p:cNvSpPr>
          <p:nvPr/>
        </p:nvSpPr>
        <p:spPr bwMode="auto">
          <a:xfrm>
            <a:off x="3709434" y="8632931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Product modifications</a:t>
            </a:r>
          </a:p>
        </p:txBody>
      </p:sp>
      <p:sp>
        <p:nvSpPr>
          <p:cNvPr id="248" name="TextBox 16"/>
          <p:cNvSpPr txBox="1">
            <a:spLocks noChangeArrowheads="1"/>
          </p:cNvSpPr>
          <p:nvPr/>
        </p:nvSpPr>
        <p:spPr bwMode="auto">
          <a:xfrm>
            <a:off x="6301674" y="8494060"/>
            <a:ext cx="825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Timber properties and sources</a:t>
            </a:r>
          </a:p>
        </p:txBody>
      </p:sp>
      <p:pic>
        <p:nvPicPr>
          <p:cNvPr id="252" name="Picture 251"/>
          <p:cNvPicPr>
            <a:picLocks noChangeAspect="1"/>
          </p:cNvPicPr>
          <p:nvPr/>
        </p:nvPicPr>
        <p:blipFill rotWithShape="1">
          <a:blip r:embed="rId43" cstate="print"/>
          <a:srcRect l="33269" t="26353" r="55440" b="53975"/>
          <a:stretch/>
        </p:blipFill>
        <p:spPr>
          <a:xfrm>
            <a:off x="2065830" y="6304683"/>
            <a:ext cx="490178" cy="480174"/>
          </a:xfrm>
          <a:prstGeom prst="rect">
            <a:avLst/>
          </a:prstGeom>
        </p:spPr>
      </p:pic>
      <p:pic>
        <p:nvPicPr>
          <p:cNvPr id="253" name="Picture 252"/>
          <p:cNvPicPr>
            <a:picLocks noChangeAspect="1"/>
          </p:cNvPicPr>
          <p:nvPr/>
        </p:nvPicPr>
        <p:blipFill rotWithShape="1">
          <a:blip r:embed="rId44" cstate="print"/>
          <a:srcRect l="35343" t="27378" r="50602" b="59917"/>
          <a:stretch/>
        </p:blipFill>
        <p:spPr>
          <a:xfrm>
            <a:off x="2939144" y="6157498"/>
            <a:ext cx="704996" cy="358277"/>
          </a:xfrm>
          <a:prstGeom prst="rect">
            <a:avLst/>
          </a:prstGeom>
        </p:spPr>
      </p:pic>
      <p:pic>
        <p:nvPicPr>
          <p:cNvPr id="254" name="Picture 253"/>
          <p:cNvPicPr>
            <a:picLocks noChangeAspect="1"/>
          </p:cNvPicPr>
          <p:nvPr/>
        </p:nvPicPr>
        <p:blipFill rotWithShape="1">
          <a:blip r:embed="rId45" cstate="print"/>
          <a:srcRect l="34421" t="28403" r="52906" b="58278"/>
          <a:stretch/>
        </p:blipFill>
        <p:spPr>
          <a:xfrm>
            <a:off x="3789891" y="6403734"/>
            <a:ext cx="790637" cy="386718"/>
          </a:xfrm>
          <a:prstGeom prst="rect">
            <a:avLst/>
          </a:prstGeom>
        </p:spPr>
      </p:pic>
      <p:sp>
        <p:nvSpPr>
          <p:cNvPr id="256" name="TextBox 16"/>
          <p:cNvSpPr txBox="1">
            <a:spLocks noChangeArrowheads="1"/>
          </p:cNvSpPr>
          <p:nvPr/>
        </p:nvSpPr>
        <p:spPr bwMode="auto">
          <a:xfrm>
            <a:off x="2141169" y="5496353"/>
            <a:ext cx="10304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Manufacturing skills</a:t>
            </a:r>
          </a:p>
        </p:txBody>
      </p:sp>
      <p:sp>
        <p:nvSpPr>
          <p:cNvPr id="258" name="TextBox 16"/>
          <p:cNvSpPr txBox="1">
            <a:spLocks noChangeArrowheads="1"/>
          </p:cNvSpPr>
          <p:nvPr/>
        </p:nvSpPr>
        <p:spPr bwMode="auto">
          <a:xfrm>
            <a:off x="2867188" y="6552340"/>
            <a:ext cx="825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Tools</a:t>
            </a:r>
          </a:p>
        </p:txBody>
      </p:sp>
      <p:sp>
        <p:nvSpPr>
          <p:cNvPr id="260" name="TextBox 16"/>
          <p:cNvSpPr txBox="1">
            <a:spLocks noChangeArrowheads="1"/>
          </p:cNvSpPr>
          <p:nvPr/>
        </p:nvSpPr>
        <p:spPr bwMode="auto">
          <a:xfrm>
            <a:off x="3751191" y="6210059"/>
            <a:ext cx="825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Forming</a:t>
            </a:r>
          </a:p>
        </p:txBody>
      </p:sp>
      <p:pic>
        <p:nvPicPr>
          <p:cNvPr id="261" name="Picture 26" descr="Image result for 6 r's clipart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903" y="6303174"/>
            <a:ext cx="411601" cy="3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" name="Picture 30" descr="Image result for wind power clipart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240" y="6084275"/>
            <a:ext cx="314657" cy="37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" name="Picture 264"/>
          <p:cNvPicPr>
            <a:picLocks noChangeAspect="1"/>
          </p:cNvPicPr>
          <p:nvPr/>
        </p:nvPicPr>
        <p:blipFill>
          <a:blip r:embed="rId49" cstate="print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2195" y="6197444"/>
            <a:ext cx="572172" cy="474947"/>
          </a:xfrm>
          <a:prstGeom prst="rect">
            <a:avLst/>
          </a:prstGeom>
        </p:spPr>
      </p:pic>
      <p:sp>
        <p:nvSpPr>
          <p:cNvPr id="267" name="TextBox 16"/>
          <p:cNvSpPr txBox="1">
            <a:spLocks noChangeArrowheads="1"/>
          </p:cNvSpPr>
          <p:nvPr/>
        </p:nvSpPr>
        <p:spPr bwMode="auto">
          <a:xfrm>
            <a:off x="5935232" y="6075217"/>
            <a:ext cx="825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Sustainability</a:t>
            </a:r>
          </a:p>
        </p:txBody>
      </p:sp>
      <p:sp>
        <p:nvSpPr>
          <p:cNvPr id="268" name="TextBox 16"/>
          <p:cNvSpPr txBox="1">
            <a:spLocks noChangeArrowheads="1"/>
          </p:cNvSpPr>
          <p:nvPr/>
        </p:nvSpPr>
        <p:spPr bwMode="auto">
          <a:xfrm>
            <a:off x="6535504" y="6432671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Renewable Energy</a:t>
            </a:r>
          </a:p>
        </p:txBody>
      </p:sp>
      <p:sp>
        <p:nvSpPr>
          <p:cNvPr id="270" name="TextBox 16"/>
          <p:cNvSpPr txBox="1">
            <a:spLocks noChangeArrowheads="1"/>
          </p:cNvSpPr>
          <p:nvPr/>
        </p:nvSpPr>
        <p:spPr bwMode="auto">
          <a:xfrm>
            <a:off x="7222216" y="6008850"/>
            <a:ext cx="9276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Design </a:t>
            </a:r>
            <a:r>
              <a:rPr lang="en-US" altLang="en-US" sz="800" dirty="0" err="1">
                <a:cs typeface="Calibri" panose="020F0502020204030204" pitchFamily="34" charset="0"/>
              </a:rPr>
              <a:t>Maths</a:t>
            </a:r>
            <a:endParaRPr lang="en-US" altLang="en-US" sz="800" dirty="0">
              <a:cs typeface="Calibri" panose="020F0502020204030204" pitchFamily="34" charset="0"/>
            </a:endParaRPr>
          </a:p>
        </p:txBody>
      </p:sp>
      <p:pic>
        <p:nvPicPr>
          <p:cNvPr id="272" name="Picture 38" descr="Image result for 2 point perspective clipart"/>
          <p:cNvPicPr>
            <a:picLocks noChangeAspect="1" noChangeArrowheads="1"/>
          </p:cNvPicPr>
          <p:nvPr/>
        </p:nvPicPr>
        <p:blipFill rotWithShape="1"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3" t="10899" r="20539" b="9334"/>
          <a:stretch/>
        </p:blipFill>
        <p:spPr bwMode="auto">
          <a:xfrm>
            <a:off x="4583569" y="5911475"/>
            <a:ext cx="605728" cy="36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4" name="TextBox 16"/>
          <p:cNvSpPr txBox="1">
            <a:spLocks noChangeArrowheads="1"/>
          </p:cNvSpPr>
          <p:nvPr/>
        </p:nvSpPr>
        <p:spPr bwMode="auto">
          <a:xfrm>
            <a:off x="4493453" y="6248696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2 Point </a:t>
            </a:r>
          </a:p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Perspective</a:t>
            </a:r>
          </a:p>
        </p:txBody>
      </p:sp>
      <p:pic>
        <p:nvPicPr>
          <p:cNvPr id="276" name="Picture 2" descr="Image result for isometric drawi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40" y="5935021"/>
            <a:ext cx="360567" cy="39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" name="TextBox 16"/>
          <p:cNvSpPr txBox="1">
            <a:spLocks noChangeArrowheads="1"/>
          </p:cNvSpPr>
          <p:nvPr/>
        </p:nvSpPr>
        <p:spPr bwMode="auto">
          <a:xfrm>
            <a:off x="4998555" y="6302470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Isometric </a:t>
            </a:r>
          </a:p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Drawing</a:t>
            </a:r>
          </a:p>
        </p:txBody>
      </p:sp>
      <p:pic>
        <p:nvPicPr>
          <p:cNvPr id="284" name="Picture 447" descr="Image result for 2d design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BEBA8EAE-BF5A-486C-A8C5-ECC9F3942E4B}">
                <a14:imgProps xmlns:a14="http://schemas.microsoft.com/office/drawing/2010/main">
                  <a14:imgLayer r:embed="rId5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292" y="5563191"/>
            <a:ext cx="450755" cy="33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" name="TextBox 16"/>
          <p:cNvSpPr txBox="1">
            <a:spLocks noChangeArrowheads="1"/>
          </p:cNvSpPr>
          <p:nvPr/>
        </p:nvSpPr>
        <p:spPr bwMode="auto">
          <a:xfrm>
            <a:off x="4723114" y="5305051"/>
            <a:ext cx="825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CAD design</a:t>
            </a:r>
          </a:p>
        </p:txBody>
      </p:sp>
      <p:pic>
        <p:nvPicPr>
          <p:cNvPr id="287" name="Picture 286" descr="Image result for life cycle analysis gcse"/>
          <p:cNvPicPr/>
          <p:nvPr/>
        </p:nvPicPr>
        <p:blipFill>
          <a:blip r:embed="rId54" cstate="print">
            <a:extLst>
              <a:ext uri="{BEBA8EAE-BF5A-486C-A8C5-ECC9F3942E4B}">
                <a14:imgProps xmlns:a14="http://schemas.microsoft.com/office/drawing/2010/main">
                  <a14:imgLayer r:embed="rId5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68" y="7096526"/>
            <a:ext cx="788519" cy="6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TextBox 16"/>
          <p:cNvSpPr txBox="1">
            <a:spLocks noChangeArrowheads="1"/>
          </p:cNvSpPr>
          <p:nvPr/>
        </p:nvSpPr>
        <p:spPr bwMode="auto">
          <a:xfrm>
            <a:off x="1297942" y="7583437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Life Cycle Analysis</a:t>
            </a:r>
          </a:p>
        </p:txBody>
      </p:sp>
      <p:pic>
        <p:nvPicPr>
          <p:cNvPr id="291" name="Picture 290" descr="Sewing Machine Clipart Stitching - Sewing Machine Clip Art Png Transparent  PNG - 450x300 - Free Download on NicePNG"/>
          <p:cNvPicPr/>
          <p:nvPr/>
        </p:nvPicPr>
        <p:blipFill>
          <a:blip r:embed="rId56" cstate="print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2895" b="9657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982" y="8485589"/>
            <a:ext cx="855980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ight Arrow 4"/>
          <p:cNvSpPr/>
          <p:nvPr/>
        </p:nvSpPr>
        <p:spPr>
          <a:xfrm>
            <a:off x="4489612" y="9179258"/>
            <a:ext cx="510340" cy="22035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Right Arrow 291"/>
          <p:cNvSpPr/>
          <p:nvPr/>
        </p:nvSpPr>
        <p:spPr>
          <a:xfrm rot="18015227">
            <a:off x="1055706" y="9606299"/>
            <a:ext cx="510340" cy="22035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Right Arrow 292"/>
          <p:cNvSpPr/>
          <p:nvPr/>
        </p:nvSpPr>
        <p:spPr>
          <a:xfrm rot="18015227">
            <a:off x="8234402" y="8655033"/>
            <a:ext cx="510340" cy="22035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" name="TextBox 52">
            <a:extLst>
              <a:ext uri="{FF2B5EF4-FFF2-40B4-BE49-F238E27FC236}">
                <a16:creationId xmlns:a16="http://schemas.microsoft.com/office/drawing/2014/main" id="{B076E94F-EC77-4473-81A9-B798676B7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43" y="5614265"/>
            <a:ext cx="26671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None Examined</a:t>
            </a:r>
          </a:p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 Assessment</a:t>
            </a:r>
          </a:p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(Evaluation)</a:t>
            </a:r>
          </a:p>
        </p:txBody>
      </p:sp>
      <p:sp>
        <p:nvSpPr>
          <p:cNvPr id="295" name="TextBox 52">
            <a:extLst>
              <a:ext uri="{FF2B5EF4-FFF2-40B4-BE49-F238E27FC236}">
                <a16:creationId xmlns:a16="http://schemas.microsoft.com/office/drawing/2014/main" id="{B076E94F-EC77-4473-81A9-B798676B7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710" y="4523113"/>
            <a:ext cx="28791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chemeClr val="accent2"/>
                </a:solidFill>
                <a:latin typeface="Gill Sans MT Condensed" panose="020B0506020104020203" pitchFamily="34" charset="0"/>
              </a:rPr>
              <a:t>Examined</a:t>
            </a:r>
          </a:p>
          <a:p>
            <a:pPr algn="ctr" eaLnBrk="1" hangingPunct="1"/>
            <a:r>
              <a:rPr lang="en-US" altLang="en-US" sz="1800" b="1" dirty="0">
                <a:solidFill>
                  <a:schemeClr val="accent2"/>
                </a:solidFill>
                <a:latin typeface="Gill Sans MT Condensed" panose="020B0506020104020203" pitchFamily="34" charset="0"/>
              </a:rPr>
              <a:t> Assessment</a:t>
            </a:r>
          </a:p>
          <a:p>
            <a:pPr algn="ctr" eaLnBrk="1" hangingPunct="1"/>
            <a:r>
              <a:rPr lang="en-US" altLang="en-US" sz="1800" b="1" dirty="0">
                <a:solidFill>
                  <a:schemeClr val="accent2"/>
                </a:solidFill>
                <a:latin typeface="Gill Sans MT Condensed" panose="020B0506020104020203" pitchFamily="34" charset="0"/>
              </a:rPr>
              <a:t>(Completion)</a:t>
            </a:r>
          </a:p>
        </p:txBody>
      </p:sp>
      <p:pic>
        <p:nvPicPr>
          <p:cNvPr id="296" name="Picture 295" descr="C:\Users\staffpka\AppData\Local\Microsoft\Windows\INetCache\Content.MSO\B02DCCBB.tmp"/>
          <p:cNvPicPr/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117" y="3836140"/>
            <a:ext cx="895054" cy="559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Picture 296" descr="Board Game Clip Art Bundle by Digital Classroom Clipart | TpT"/>
          <p:cNvPicPr/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372" y="3284879"/>
            <a:ext cx="564916" cy="610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Picture 297" descr="C:\Users\staffpka\AppData\Local\Microsoft\Windows\INetCache\Content.MSO\A24C398E.tmp"/>
          <p:cNvPicPr/>
          <p:nvPr/>
        </p:nvPicPr>
        <p:blipFill rotWithShape="1"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3"/>
          <a:stretch/>
        </p:blipFill>
        <p:spPr bwMode="auto">
          <a:xfrm>
            <a:off x="3419975" y="5294155"/>
            <a:ext cx="819150" cy="60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9" name="Right Arrow 298"/>
          <p:cNvSpPr/>
          <p:nvPr/>
        </p:nvSpPr>
        <p:spPr>
          <a:xfrm rot="10800000">
            <a:off x="7022633" y="7122408"/>
            <a:ext cx="510340" cy="22035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2" name="Right Arrow 301"/>
          <p:cNvSpPr/>
          <p:nvPr/>
        </p:nvSpPr>
        <p:spPr>
          <a:xfrm rot="10800000">
            <a:off x="5460672" y="7123640"/>
            <a:ext cx="510340" cy="22035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8" name="Right Arrow 307"/>
          <p:cNvSpPr/>
          <p:nvPr/>
        </p:nvSpPr>
        <p:spPr>
          <a:xfrm rot="10800000">
            <a:off x="3534721" y="7122408"/>
            <a:ext cx="510340" cy="22035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1" name="Right Arrow 310"/>
          <p:cNvSpPr/>
          <p:nvPr/>
        </p:nvSpPr>
        <p:spPr>
          <a:xfrm rot="13941386">
            <a:off x="1326453" y="6693720"/>
            <a:ext cx="510340" cy="22035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2" name="Picture 311" descr="male clothes with sport jacket and pant in monochrome silhouette Stock  Vector Image &amp; Art - Alamy"/>
          <p:cNvPicPr/>
          <p:nvPr/>
        </p:nvPicPr>
        <p:blipFill rotWithShape="1"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8"/>
          <a:stretch/>
        </p:blipFill>
        <p:spPr bwMode="auto">
          <a:xfrm>
            <a:off x="2599754" y="6144782"/>
            <a:ext cx="296097" cy="580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3" name="Picture 312" descr="Fashion Silhouette Clip Art, Transparent PNG Clipart Images Free Download -  ClipartMax"/>
          <p:cNvPicPr/>
          <p:nvPr/>
        </p:nvPicPr>
        <p:blipFill>
          <a:blip r:embed="rId62" cstate="print">
            <a:extLst>
              <a:ext uri="{BEBA8EAE-BF5A-486C-A8C5-ECC9F3942E4B}">
                <a14:imgProps xmlns:a14="http://schemas.microsoft.com/office/drawing/2010/main">
                  <a14:imgLayer r:embed="rId63">
                    <a14:imgEffect>
                      <a14:backgroundRemoval t="0" b="100000" l="0" r="898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1" y="5636061"/>
            <a:ext cx="377057" cy="74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Picture 313" descr="C:\Users\staffpka\AppData\Local\Microsoft\Windows\INetCache\Content.MSO\4E7D6A29.tmp"/>
          <p:cNvPicPr/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452" y="5707072"/>
            <a:ext cx="660783" cy="4477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249911" y="3871783"/>
            <a:ext cx="3207200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Coursework  = 50%</a:t>
            </a:r>
          </a:p>
        </p:txBody>
      </p:sp>
      <p:sp>
        <p:nvSpPr>
          <p:cNvPr id="318" name="TextBox 317"/>
          <p:cNvSpPr txBox="1"/>
          <p:nvPr/>
        </p:nvSpPr>
        <p:spPr>
          <a:xfrm>
            <a:off x="5239728" y="4240961"/>
            <a:ext cx="3207200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Examination = 50%</a:t>
            </a:r>
          </a:p>
        </p:txBody>
      </p:sp>
      <p:sp>
        <p:nvSpPr>
          <p:cNvPr id="228" name="Text Box 10">
            <a:extLst>
              <a:ext uri="{FF2B5EF4-FFF2-40B4-BE49-F238E27FC236}">
                <a16:creationId xmlns:a16="http://schemas.microsoft.com/office/drawing/2014/main" id="{8F408D33-D8ED-4405-9FF6-B188D29F0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3533" y="13031803"/>
            <a:ext cx="922652" cy="406542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36000" tIns="45720" rIns="36000" bIns="45720" anchor="t" anchorCtr="0" upright="1">
            <a:noAutofit/>
          </a:bodyPr>
          <a:lstStyle/>
          <a:p>
            <a:r>
              <a:rPr lang="en-GB" sz="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</a:t>
            </a: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Existing designs for different users / markets</a:t>
            </a: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9" name="Text Box 11">
            <a:extLst>
              <a:ext uri="{FF2B5EF4-FFF2-40B4-BE49-F238E27FC236}">
                <a16:creationId xmlns:a16="http://schemas.microsoft.com/office/drawing/2014/main" id="{43EB2F90-1CC7-4A9A-AE97-B5E1179A1695}"/>
              </a:ext>
            </a:extLst>
          </p:cNvPr>
          <p:cNvSpPr txBox="1">
            <a:spLocks/>
          </p:cNvSpPr>
          <p:nvPr/>
        </p:nvSpPr>
        <p:spPr>
          <a:xfrm>
            <a:off x="6960551" y="11148322"/>
            <a:ext cx="1031474" cy="537901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rot="0" spcFirstLastPara="0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7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Designing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 building - S</a:t>
            </a:r>
            <a:r>
              <a:rPr lang="en-GB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ketch development - 2D and 3D CAD. 2D and 3D hand drawing.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0" name="Text Box 15">
            <a:extLst>
              <a:ext uri="{FF2B5EF4-FFF2-40B4-BE49-F238E27FC236}">
                <a16:creationId xmlns:a16="http://schemas.microsoft.com/office/drawing/2014/main" id="{3C332F45-B62E-4EA3-8493-F78967160A88}"/>
              </a:ext>
            </a:extLst>
          </p:cNvPr>
          <p:cNvSpPr txBox="1">
            <a:spLocks/>
          </p:cNvSpPr>
          <p:nvPr/>
        </p:nvSpPr>
        <p:spPr>
          <a:xfrm>
            <a:off x="7612943" y="12773048"/>
            <a:ext cx="1441755" cy="820136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rot="0" spcFirstLastPara="0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7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Skills Building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1:1 scale prototype model.</a:t>
            </a: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Laser cutting</a:t>
            </a: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CNC vinyl cutting. </a:t>
            </a:r>
          </a:p>
          <a:p>
            <a:r>
              <a:rPr lang="en-GB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 making techniques – marking out – cutting and forming of materials.</a:t>
            </a:r>
          </a:p>
          <a:p>
            <a:r>
              <a:rPr lang="en-GB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 and effective selection and use of workshop tolls and machines</a:t>
            </a: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1" name="Text Box 17">
            <a:extLst>
              <a:ext uri="{FF2B5EF4-FFF2-40B4-BE49-F238E27FC236}">
                <a16:creationId xmlns:a16="http://schemas.microsoft.com/office/drawing/2014/main" id="{F6D3077C-FC48-449A-B339-3EE417472717}"/>
              </a:ext>
            </a:extLst>
          </p:cNvPr>
          <p:cNvSpPr txBox="1">
            <a:spLocks/>
          </p:cNvSpPr>
          <p:nvPr/>
        </p:nvSpPr>
        <p:spPr>
          <a:xfrm>
            <a:off x="5295256" y="11808698"/>
            <a:ext cx="827844" cy="537900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rot="0" spcFirstLastPara="0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7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 – Self / peer assessment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7" name="Text Box 10">
            <a:extLst>
              <a:ext uri="{FF2B5EF4-FFF2-40B4-BE49-F238E27FC236}">
                <a16:creationId xmlns:a16="http://schemas.microsoft.com/office/drawing/2014/main" id="{63564B5A-88C7-4674-9617-16A10865E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9162" y="12015861"/>
            <a:ext cx="693681" cy="771302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36000" tIns="45720" rIns="36000" bIns="45720" anchor="t" anchorCtr="0" upright="1">
            <a:noAutofit/>
          </a:bodyPr>
          <a:lstStyle/>
          <a:p>
            <a:r>
              <a:rPr lang="en-GB" sz="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Materials</a:t>
            </a: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Investigating graphic materials - properties - uses - costings - manufacture – sustainability.</a:t>
            </a: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5" name="Google Shape;214;p13">
            <a:extLst>
              <a:ext uri="{FF2B5EF4-FFF2-40B4-BE49-F238E27FC236}">
                <a16:creationId xmlns:a16="http://schemas.microsoft.com/office/drawing/2014/main" id="{852D45E8-E5D5-4106-A12D-B64918AE1C17}"/>
              </a:ext>
            </a:extLst>
          </p:cNvPr>
          <p:cNvSpPr/>
          <p:nvPr/>
        </p:nvSpPr>
        <p:spPr>
          <a:xfrm>
            <a:off x="8169408" y="11401163"/>
            <a:ext cx="940554" cy="51289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Graphics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 Top Game -Designing </a:t>
            </a:r>
            <a:endParaRPr sz="8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53;p13">
            <a:extLst>
              <a:ext uri="{FF2B5EF4-FFF2-40B4-BE49-F238E27FC236}">
                <a16:creationId xmlns:a16="http://schemas.microsoft.com/office/drawing/2014/main" id="{AB6C03D6-601E-8464-0DE4-EA6089DD185D}"/>
              </a:ext>
            </a:extLst>
          </p:cNvPr>
          <p:cNvSpPr/>
          <p:nvPr/>
        </p:nvSpPr>
        <p:spPr>
          <a:xfrm>
            <a:off x="7233831" y="13596931"/>
            <a:ext cx="2456997" cy="3687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GCSE D&amp;T Option Choice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2004C5-5B5C-448C-6CFA-74C7ED7DC75E}"/>
              </a:ext>
            </a:extLst>
          </p:cNvPr>
          <p:cNvSpPr txBox="1"/>
          <p:nvPr/>
        </p:nvSpPr>
        <p:spPr>
          <a:xfrm>
            <a:off x="7154399" y="13946595"/>
            <a:ext cx="31064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Papers &amp; Boards (Graphics) option only;</a:t>
            </a:r>
          </a:p>
          <a:p>
            <a:r>
              <a:rPr lang="en-GB" sz="1200" b="1" dirty="0"/>
              <a:t>Note: </a:t>
            </a:r>
            <a:r>
              <a:rPr lang="en-GB" sz="1400" b="1" dirty="0">
                <a:solidFill>
                  <a:srgbClr val="FF0000"/>
                </a:solidFill>
              </a:rPr>
              <a:t>Textiles is not an option </a:t>
            </a:r>
            <a:r>
              <a:rPr lang="en-GB" sz="1200" b="1" dirty="0"/>
              <a:t>choice past year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19054E-33DC-08C2-6BA6-4440EB599A6F}"/>
              </a:ext>
            </a:extLst>
          </p:cNvPr>
          <p:cNvSpPr txBox="1"/>
          <p:nvPr/>
        </p:nvSpPr>
        <p:spPr>
          <a:xfrm>
            <a:off x="8916881" y="8135847"/>
            <a:ext cx="1302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Papers &amp; Boards</a:t>
            </a:r>
          </a:p>
        </p:txBody>
      </p:sp>
      <p:sp>
        <p:nvSpPr>
          <p:cNvPr id="16" name="Google Shape;214;p13">
            <a:extLst>
              <a:ext uri="{FF2B5EF4-FFF2-40B4-BE49-F238E27FC236}">
                <a16:creationId xmlns:a16="http://schemas.microsoft.com/office/drawing/2014/main" id="{90EE9F8D-2828-1F4B-457E-B4E4699A0F2E}"/>
              </a:ext>
            </a:extLst>
          </p:cNvPr>
          <p:cNvSpPr/>
          <p:nvPr/>
        </p:nvSpPr>
        <p:spPr>
          <a:xfrm>
            <a:off x="2114575" y="15552850"/>
            <a:ext cx="956713" cy="52320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 Module</a:t>
            </a:r>
            <a:r>
              <a:rPr lang="en-US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7" name="Google Shape;214;p13">
            <a:extLst>
              <a:ext uri="{FF2B5EF4-FFF2-40B4-BE49-F238E27FC236}">
                <a16:creationId xmlns:a16="http://schemas.microsoft.com/office/drawing/2014/main" id="{6B22692F-BD2C-CBEA-1D1E-F153B1688BA5}"/>
              </a:ext>
            </a:extLst>
          </p:cNvPr>
          <p:cNvSpPr/>
          <p:nvPr/>
        </p:nvSpPr>
        <p:spPr>
          <a:xfrm>
            <a:off x="5059885" y="13418446"/>
            <a:ext cx="668383" cy="52320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 Module</a:t>
            </a:r>
            <a:r>
              <a:rPr lang="en-US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6408</TotalTime>
  <Words>628</Words>
  <Application>Microsoft Office PowerPoint</Application>
  <PresentationFormat>Custom</PresentationFormat>
  <Paragraphs>200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Futura Medium</vt:lpstr>
      <vt:lpstr>Gill Sans MT Condensed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ECT</dc:creator>
  <cp:lastModifiedBy>P Karklins</cp:lastModifiedBy>
  <cp:revision>428</cp:revision>
  <cp:lastPrinted>2021-09-10T14:20:12Z</cp:lastPrinted>
  <dcterms:created xsi:type="dcterms:W3CDTF">2018-02-08T08:28:53Z</dcterms:created>
  <dcterms:modified xsi:type="dcterms:W3CDTF">2024-10-17T12:17:22Z</dcterms:modified>
</cp:coreProperties>
</file>