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9" r:id="rId6"/>
    <p:sldId id="262" r:id="rId7"/>
    <p:sldId id="263" r:id="rId8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F76"/>
    <a:srgbClr val="DC7916"/>
    <a:srgbClr val="DEA532"/>
    <a:srgbClr val="D09622"/>
    <a:srgbClr val="BC4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customXml" Target="../customXml/item3.xml" Id="rId3" /><Relationship Type="http://schemas.openxmlformats.org/officeDocument/2006/relationships/slide" Target="slides/slide2.xml" Id="rId7" /><Relationship Type="http://schemas.openxmlformats.org/officeDocument/2006/relationships/tableStyles" Target="tableStyle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theme" Target="theme/theme1.xml" Id="rId11" /><Relationship Type="http://schemas.openxmlformats.org/officeDocument/2006/relationships/slideMaster" Target="slideMasters/slideMaster2.xml" Id="rId5" /><Relationship Type="http://schemas.openxmlformats.org/officeDocument/2006/relationships/viewProps" Target="viewProps.xml" Id="rId10" /><Relationship Type="http://schemas.openxmlformats.org/officeDocument/2006/relationships/slideMaster" Target="slideMasters/slideMaster1.xml" Id="rId4" /><Relationship Type="http://schemas.openxmlformats.org/officeDocument/2006/relationships/presProps" Target="presProp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5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66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9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0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46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1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1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0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9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0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7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3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20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8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9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58C30-C9BA-43B4-82B4-3208D4A3E3B3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E16A-067F-4B54-AE7F-35AC47967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B1D31-9E23-4D5C-9C05-A7FE352C18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2CD50-CF05-4EC2-8E11-E56DA8DE47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DB1F3C-5A47-4EAF-AD33-F85797BB3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34362" y="-811006"/>
            <a:ext cx="1819550" cy="344156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606F465-E19D-4FA1-BB5F-651E2A47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396937" y="254335"/>
            <a:ext cx="1819550" cy="13108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253DA1-3448-436A-A273-794579129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694567" y="254335"/>
            <a:ext cx="1819550" cy="131088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6D8F24E-1440-4CA0-ACAD-FA3C558F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07424" y="2375199"/>
            <a:ext cx="1819550" cy="13108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FE5F4A-B7A1-453C-B284-005398902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-70616"/>
            <a:ext cx="1819550" cy="344156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7953250-17BF-463B-9300-77B0BA70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 flipH="1">
            <a:off x="7052089" y="1309858"/>
            <a:ext cx="1819550" cy="34415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A4EB4BC-936C-48E7-9E5A-3CE12E5D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10586" y="2367823"/>
            <a:ext cx="1819550" cy="131088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7A0BC92-D362-40F4-90AB-0638D3FC3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 flipH="1">
            <a:off x="1065920" y="2034658"/>
            <a:ext cx="1819550" cy="344156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6D0BC07-4899-42DF-AF33-C1C2B601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65921" y="3430718"/>
            <a:ext cx="1819550" cy="344156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8FA9CAD-DBFC-4C41-B18F-2C4CEE1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28890" y="4495885"/>
            <a:ext cx="1819550" cy="131088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F7D087E-29C3-45DB-8BD7-A599EE3B0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26520" y="4495885"/>
            <a:ext cx="1819550" cy="131088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DFCAC82-FDFF-46AE-AED2-0B8DAF76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4168080"/>
            <a:ext cx="1819550" cy="34415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CDA729-A7D7-4E3A-AAED-6E63E29B1F98}"/>
              </a:ext>
            </a:extLst>
          </p:cNvPr>
          <p:cNvSpPr/>
          <p:nvPr/>
        </p:nvSpPr>
        <p:spPr>
          <a:xfrm>
            <a:off x="5748282" y="4608043"/>
            <a:ext cx="3301708" cy="45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allout: Down Arrow 131">
            <a:extLst>
              <a:ext uri="{FF2B5EF4-FFF2-40B4-BE49-F238E27FC236}">
                <a16:creationId xmlns:a16="http://schemas.microsoft.com/office/drawing/2014/main" id="{4852773F-46CB-4FFD-9D38-0FA6807DC0DE}"/>
              </a:ext>
            </a:extLst>
          </p:cNvPr>
          <p:cNvSpPr/>
          <p:nvPr/>
        </p:nvSpPr>
        <p:spPr>
          <a:xfrm rot="19577461">
            <a:off x="348616" y="403609"/>
            <a:ext cx="1186757" cy="117819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EBCB0C-91BD-4E78-A448-5910D1C79F44}"/>
              </a:ext>
            </a:extLst>
          </p:cNvPr>
          <p:cNvSpPr txBox="1"/>
          <p:nvPr/>
        </p:nvSpPr>
        <p:spPr>
          <a:xfrm rot="19560000">
            <a:off x="271742" y="442248"/>
            <a:ext cx="112066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Calibri"/>
              </a:rPr>
              <a:t>Year 7</a:t>
            </a:r>
          </a:p>
          <a:p>
            <a:pPr algn="ctr"/>
            <a:r>
              <a:rPr lang="en-US" sz="1600" b="1">
                <a:solidFill>
                  <a:srgbClr val="FF0000"/>
                </a:solidFill>
                <a:cs typeface="Calibri"/>
              </a:rPr>
              <a:t>Term 1 + 2</a:t>
            </a:r>
          </a:p>
        </p:txBody>
      </p:sp>
      <p:pic>
        <p:nvPicPr>
          <p:cNvPr id="137" name="Picture 2" descr="Image result for smoke behind running cartoon">
            <a:extLst>
              <a:ext uri="{FF2B5EF4-FFF2-40B4-BE49-F238E27FC236}">
                <a16:creationId xmlns:a16="http://schemas.microsoft.com/office/drawing/2014/main" id="{675C6CFE-C23D-4858-98CF-7A9200BBD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1817318" y="739758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18CF2B78-59D2-4F0E-BF65-AA1C81329584}"/>
              </a:ext>
            </a:extLst>
          </p:cNvPr>
          <p:cNvSpPr txBox="1"/>
          <p:nvPr/>
        </p:nvSpPr>
        <p:spPr>
          <a:xfrm>
            <a:off x="2473311" y="1105040"/>
            <a:ext cx="133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Netball</a:t>
            </a:r>
            <a:endParaRPr lang="en-GB" sz="2800" b="1">
              <a:solidFill>
                <a:srgbClr val="00206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2AA19CE-ACEA-45B6-985F-C2DDE16F7AB8}"/>
              </a:ext>
            </a:extLst>
          </p:cNvPr>
          <p:cNvSpPr txBox="1"/>
          <p:nvPr/>
        </p:nvSpPr>
        <p:spPr>
          <a:xfrm>
            <a:off x="1941450" y="461341"/>
            <a:ext cx="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Passing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52ECE52-F2FD-4D38-9FD0-710A4F44C88A}"/>
              </a:ext>
            </a:extLst>
          </p:cNvPr>
          <p:cNvSpPr txBox="1"/>
          <p:nvPr/>
        </p:nvSpPr>
        <p:spPr>
          <a:xfrm>
            <a:off x="1292206" y="1425475"/>
            <a:ext cx="128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Quarters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A593FBE-09D3-4E2D-A833-A79C298A1A1E}"/>
              </a:ext>
            </a:extLst>
          </p:cNvPr>
          <p:cNvSpPr txBox="1"/>
          <p:nvPr/>
        </p:nvSpPr>
        <p:spPr>
          <a:xfrm>
            <a:off x="3068980" y="2025486"/>
            <a:ext cx="117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Goal </a:t>
            </a:r>
          </a:p>
          <a:p>
            <a:r>
              <a:rPr lang="en-US" b="1">
                <a:solidFill>
                  <a:srgbClr val="0070C0"/>
                </a:solidFill>
              </a:rPr>
              <a:t>Circle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E51F626-455F-4855-9F78-4F602D33F1E3}"/>
              </a:ext>
            </a:extLst>
          </p:cNvPr>
          <p:cNvSpPr txBox="1"/>
          <p:nvPr/>
        </p:nvSpPr>
        <p:spPr>
          <a:xfrm>
            <a:off x="3203209" y="1718282"/>
            <a:ext cx="118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Teamwork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D754D08-0628-45B1-B1B6-C6F5487B7B9C}"/>
              </a:ext>
            </a:extLst>
          </p:cNvPr>
          <p:cNvSpPr txBox="1"/>
          <p:nvPr/>
        </p:nvSpPr>
        <p:spPr>
          <a:xfrm>
            <a:off x="3081334" y="456492"/>
            <a:ext cx="117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Footwork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9DE2D2C-9F0A-469C-B5FD-47041CC8E04F}"/>
              </a:ext>
            </a:extLst>
          </p:cNvPr>
          <p:cNvSpPr txBox="1"/>
          <p:nvPr/>
        </p:nvSpPr>
        <p:spPr>
          <a:xfrm>
            <a:off x="3775845" y="1994338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Shooting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774A87E-45A8-404D-A5DF-002E53538423}"/>
              </a:ext>
            </a:extLst>
          </p:cNvPr>
          <p:cNvSpPr txBox="1"/>
          <p:nvPr/>
        </p:nvSpPr>
        <p:spPr>
          <a:xfrm>
            <a:off x="1697593" y="43458"/>
            <a:ext cx="33819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GS    GA    WA    C    WD    GD    GK</a:t>
            </a:r>
            <a:endParaRPr lang="en-GB" b="1">
              <a:solidFill>
                <a:srgbClr val="0070C0"/>
              </a:solidFill>
              <a:cs typeface="Calibri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C3364B2-B7B9-4842-BA59-1179028CF647}"/>
              </a:ext>
            </a:extLst>
          </p:cNvPr>
          <p:cNvSpPr txBox="1"/>
          <p:nvPr/>
        </p:nvSpPr>
        <p:spPr>
          <a:xfrm>
            <a:off x="1526462" y="847795"/>
            <a:ext cx="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Umpire</a:t>
            </a:r>
            <a:endParaRPr lang="en-GB" b="1">
              <a:solidFill>
                <a:srgbClr val="0070C0"/>
              </a:solidFill>
            </a:endParaRPr>
          </a:p>
        </p:txBody>
      </p:sp>
      <p:pic>
        <p:nvPicPr>
          <p:cNvPr id="169" name="Picture 168" descr="A picture containing window, drawing&#10;&#10;Description generated with very high confidence">
            <a:extLst>
              <a:ext uri="{FF2B5EF4-FFF2-40B4-BE49-F238E27FC236}">
                <a16:creationId xmlns:a16="http://schemas.microsoft.com/office/drawing/2014/main" id="{379BEA66-A8D7-4B1D-BCA5-F0EBA0C62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538" y="1805808"/>
            <a:ext cx="1655076" cy="921326"/>
          </a:xfrm>
          <a:prstGeom prst="rect">
            <a:avLst/>
          </a:prstGeom>
        </p:spPr>
      </p:pic>
      <p:pic>
        <p:nvPicPr>
          <p:cNvPr id="171" name="Picture 2" descr="A silhouette of a person&#10;&#10;Description generated with high confidence">
            <a:extLst>
              <a:ext uri="{FF2B5EF4-FFF2-40B4-BE49-F238E27FC236}">
                <a16:creationId xmlns:a16="http://schemas.microsoft.com/office/drawing/2014/main" id="{AEC07B0C-895E-4B45-8803-92EB6A6BD2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877" t="3323" r="37632" b="54683"/>
          <a:stretch/>
        </p:blipFill>
        <p:spPr>
          <a:xfrm flipH="1">
            <a:off x="4162350" y="420017"/>
            <a:ext cx="1109535" cy="1977488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CB7A0FD8-F8FC-4760-908F-6D24CCAFBBFE}"/>
              </a:ext>
            </a:extLst>
          </p:cNvPr>
          <p:cNvSpPr txBox="1"/>
          <p:nvPr/>
        </p:nvSpPr>
        <p:spPr>
          <a:xfrm>
            <a:off x="5329080" y="413807"/>
            <a:ext cx="144332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Coordination</a:t>
            </a:r>
            <a:endParaRPr lang="en-US" b="1">
              <a:solidFill>
                <a:srgbClr val="0070C0"/>
              </a:solidFill>
              <a:cs typeface="Calibri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C300227-6C55-4C06-87AC-EDABE0AFD013}"/>
              </a:ext>
            </a:extLst>
          </p:cNvPr>
          <p:cNvSpPr txBox="1"/>
          <p:nvPr/>
        </p:nvSpPr>
        <p:spPr>
          <a:xfrm>
            <a:off x="5327333" y="1793944"/>
            <a:ext cx="144332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cs typeface="Calibri"/>
              </a:rPr>
              <a:t>Muscular Strength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D2E359F-CEBD-4831-8451-9D6B1687B497}"/>
              </a:ext>
            </a:extLst>
          </p:cNvPr>
          <p:cNvSpPr txBox="1"/>
          <p:nvPr/>
        </p:nvSpPr>
        <p:spPr>
          <a:xfrm>
            <a:off x="7798922" y="235984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Dribbling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A28D18-F2ED-41AA-84FF-A9FC71E77E88}"/>
              </a:ext>
            </a:extLst>
          </p:cNvPr>
          <p:cNvSpPr txBox="1"/>
          <p:nvPr/>
        </p:nvSpPr>
        <p:spPr>
          <a:xfrm>
            <a:off x="8544951" y="3729409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Travelling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A13F060-6AE6-4809-A6B9-DD57299C7D57}"/>
              </a:ext>
            </a:extLst>
          </p:cNvPr>
          <p:cNvSpPr txBox="1"/>
          <p:nvPr/>
        </p:nvSpPr>
        <p:spPr>
          <a:xfrm>
            <a:off x="7656781" y="3863347"/>
            <a:ext cx="11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Double          </a:t>
            </a:r>
          </a:p>
          <a:p>
            <a:r>
              <a:rPr lang="en-US" b="1">
                <a:solidFill>
                  <a:srgbClr val="00B050"/>
                </a:solidFill>
              </a:rPr>
              <a:t>   Dribble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ACE8E26-7197-4E5E-8085-6FFD95A88063}"/>
              </a:ext>
            </a:extLst>
          </p:cNvPr>
          <p:cNvSpPr txBox="1"/>
          <p:nvPr/>
        </p:nvSpPr>
        <p:spPr>
          <a:xfrm>
            <a:off x="6396692" y="3115273"/>
            <a:ext cx="127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Outwitting Opponents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8590E69-C2C3-434C-9260-6C20A8B51D45}"/>
              </a:ext>
            </a:extLst>
          </p:cNvPr>
          <p:cNvSpPr txBox="1"/>
          <p:nvPr/>
        </p:nvSpPr>
        <p:spPr>
          <a:xfrm>
            <a:off x="6860610" y="2648750"/>
            <a:ext cx="127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Backboard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3BC4895-5E98-4C41-ADCE-784BD388C8EA}"/>
              </a:ext>
            </a:extLst>
          </p:cNvPr>
          <p:cNvSpPr txBox="1"/>
          <p:nvPr/>
        </p:nvSpPr>
        <p:spPr>
          <a:xfrm>
            <a:off x="6652007" y="3784590"/>
            <a:ext cx="83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  Free Throw</a:t>
            </a:r>
            <a:endParaRPr lang="en-GB" b="1">
              <a:solidFill>
                <a:srgbClr val="00B050"/>
              </a:solidFill>
            </a:endParaRPr>
          </a:p>
        </p:txBody>
      </p:sp>
      <p:pic>
        <p:nvPicPr>
          <p:cNvPr id="189" name="Picture 188" descr="A picture containing basketball, game, drawing&#10;&#10;Description automatically generated">
            <a:extLst>
              <a:ext uri="{FF2B5EF4-FFF2-40B4-BE49-F238E27FC236}">
                <a16:creationId xmlns:a16="http://schemas.microsoft.com/office/drawing/2014/main" id="{3C0F6249-AD5F-4865-A4B8-701D6ABEF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193" y="703962"/>
            <a:ext cx="1187696" cy="1617529"/>
          </a:xfrm>
          <a:prstGeom prst="rect">
            <a:avLst/>
          </a:prstGeom>
        </p:spPr>
      </p:pic>
      <p:pic>
        <p:nvPicPr>
          <p:cNvPr id="191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29552E2-111D-4D7E-AD9D-64DE81B80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589" y="1035556"/>
            <a:ext cx="1092200" cy="1628227"/>
          </a:xfrm>
          <a:prstGeom prst="rect">
            <a:avLst/>
          </a:prstGeom>
        </p:spPr>
      </p:pic>
      <p:pic>
        <p:nvPicPr>
          <p:cNvPr id="192" name="Picture 2" descr="Image result for smoke behind running cartoon">
            <a:extLst>
              <a:ext uri="{FF2B5EF4-FFF2-40B4-BE49-F238E27FC236}">
                <a16:creationId xmlns:a16="http://schemas.microsoft.com/office/drawing/2014/main" id="{8E4AE4D0-3E2E-4F0D-BF45-469932DA1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7336769" y="2731708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D4B8EA22-6032-4C63-82AD-6BA16E4B90F8}"/>
              </a:ext>
            </a:extLst>
          </p:cNvPr>
          <p:cNvSpPr txBox="1"/>
          <p:nvPr/>
        </p:nvSpPr>
        <p:spPr>
          <a:xfrm>
            <a:off x="7910829" y="3069388"/>
            <a:ext cx="159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538135"/>
                </a:solidFill>
              </a:rPr>
              <a:t>Basketball</a:t>
            </a:r>
            <a:endParaRPr lang="en-GB" sz="2400" b="1">
              <a:solidFill>
                <a:srgbClr val="538135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88D2677-F16A-440C-B967-A0DC04C8B2AE}"/>
              </a:ext>
            </a:extLst>
          </p:cNvPr>
          <p:cNvSpPr txBox="1"/>
          <p:nvPr/>
        </p:nvSpPr>
        <p:spPr>
          <a:xfrm>
            <a:off x="4400457" y="3857035"/>
            <a:ext cx="144332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  <a:cs typeface="Calibri"/>
              </a:rPr>
              <a:t>Aerobic Endurance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6C857F-1276-4B43-BF92-564B270AF047}"/>
              </a:ext>
            </a:extLst>
          </p:cNvPr>
          <p:cNvSpPr txBox="1"/>
          <p:nvPr/>
        </p:nvSpPr>
        <p:spPr>
          <a:xfrm>
            <a:off x="4399025" y="2562267"/>
            <a:ext cx="144332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  <a:cs typeface="Calibri"/>
              </a:rPr>
              <a:t>Agility</a:t>
            </a:r>
          </a:p>
        </p:txBody>
      </p:sp>
      <p:pic>
        <p:nvPicPr>
          <p:cNvPr id="197" name="Picture 2" descr="Image result for smoke behind running cartoon">
            <a:extLst>
              <a:ext uri="{FF2B5EF4-FFF2-40B4-BE49-F238E27FC236}">
                <a16:creationId xmlns:a16="http://schemas.microsoft.com/office/drawing/2014/main" id="{095249B8-F159-4D53-9DEA-F41650400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180551" y="3784596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1CDF6B0D-69E5-43BA-BC42-E69DCD1B7B3A}"/>
              </a:ext>
            </a:extLst>
          </p:cNvPr>
          <p:cNvSpPr txBox="1"/>
          <p:nvPr/>
        </p:nvSpPr>
        <p:spPr>
          <a:xfrm>
            <a:off x="853588" y="4158057"/>
            <a:ext cx="145358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DC7916"/>
                </a:solidFill>
              </a:rPr>
              <a:t>Football</a:t>
            </a:r>
            <a:endParaRPr lang="en-GB" sz="2800" b="1">
              <a:solidFill>
                <a:srgbClr val="DC7916"/>
              </a:solidFill>
              <a:cs typeface="Calibri"/>
            </a:endParaRPr>
          </a:p>
        </p:txBody>
      </p:sp>
      <p:pic>
        <p:nvPicPr>
          <p:cNvPr id="201" name="Picture 200" descr="A close up of a logo&#10;&#10;Description automatically generated">
            <a:extLst>
              <a:ext uri="{FF2B5EF4-FFF2-40B4-BE49-F238E27FC236}">
                <a16:creationId xmlns:a16="http://schemas.microsoft.com/office/drawing/2014/main" id="{28B46D91-DBA5-4EDB-9EFE-18F33E13A7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85" y="3710727"/>
            <a:ext cx="979857" cy="984806"/>
          </a:xfrm>
          <a:prstGeom prst="rect">
            <a:avLst/>
          </a:prstGeom>
        </p:spPr>
      </p:pic>
      <p:pic>
        <p:nvPicPr>
          <p:cNvPr id="203" name="Picture 20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26D425D-D4F6-4CEA-BBCB-32B82D31BA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3343" y="5176948"/>
            <a:ext cx="1510989" cy="1510989"/>
          </a:xfrm>
          <a:prstGeom prst="rect">
            <a:avLst/>
          </a:prstGeom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61869807-466F-45F9-9E29-A2E649C89668}"/>
              </a:ext>
            </a:extLst>
          </p:cNvPr>
          <p:cNvSpPr txBox="1"/>
          <p:nvPr/>
        </p:nvSpPr>
        <p:spPr>
          <a:xfrm>
            <a:off x="320707" y="3562649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Free Kick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832A076-3180-4C9B-8BD2-7CF44DE0D828}"/>
              </a:ext>
            </a:extLst>
          </p:cNvPr>
          <p:cNvSpPr txBox="1"/>
          <p:nvPr/>
        </p:nvSpPr>
        <p:spPr>
          <a:xfrm>
            <a:off x="216258" y="4711302"/>
            <a:ext cx="134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Goalkeeper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0D25AB9-E580-43C0-B995-23FF1F1AD9C1}"/>
              </a:ext>
            </a:extLst>
          </p:cNvPr>
          <p:cNvSpPr txBox="1"/>
          <p:nvPr/>
        </p:nvSpPr>
        <p:spPr>
          <a:xfrm>
            <a:off x="1536648" y="3748124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Referee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F7EDB36-A64B-4E23-89BE-5A29165D50F1}"/>
              </a:ext>
            </a:extLst>
          </p:cNvPr>
          <p:cNvSpPr txBox="1"/>
          <p:nvPr/>
        </p:nvSpPr>
        <p:spPr>
          <a:xfrm>
            <a:off x="1756463" y="4709582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Pitch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F752FC4-5FDD-4628-92C1-16591750778A}"/>
              </a:ext>
            </a:extLst>
          </p:cNvPr>
          <p:cNvSpPr txBox="1"/>
          <p:nvPr/>
        </p:nvSpPr>
        <p:spPr>
          <a:xfrm>
            <a:off x="1207629" y="4963336"/>
            <a:ext cx="120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C7916"/>
                </a:solidFill>
              </a:rPr>
              <a:t>Defender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06EB06A-8528-4917-A6FD-AB8FDB3BC67E}"/>
              </a:ext>
            </a:extLst>
          </p:cNvPr>
          <p:cNvSpPr txBox="1"/>
          <p:nvPr/>
        </p:nvSpPr>
        <p:spPr>
          <a:xfrm>
            <a:off x="1324777" y="3284374"/>
            <a:ext cx="120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Attacker</a:t>
            </a:r>
            <a:endParaRPr lang="en-GB" b="1" dirty="0">
              <a:solidFill>
                <a:srgbClr val="DC7916"/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762BFB9-DDB0-4AD2-B529-311EADF9B460}"/>
              </a:ext>
            </a:extLst>
          </p:cNvPr>
          <p:cNvSpPr txBox="1"/>
          <p:nvPr/>
        </p:nvSpPr>
        <p:spPr>
          <a:xfrm>
            <a:off x="2535405" y="4803557"/>
            <a:ext cx="120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Offside</a:t>
            </a:r>
            <a:endParaRPr lang="en-GB" b="1">
              <a:solidFill>
                <a:srgbClr val="DC7916"/>
              </a:solidFill>
            </a:endParaRPr>
          </a:p>
        </p:txBody>
      </p:sp>
      <p:pic>
        <p:nvPicPr>
          <p:cNvPr id="219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36A3637B-7C83-4607-8F9D-4E506AA216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468" y="5076155"/>
            <a:ext cx="1277225" cy="1600194"/>
          </a:xfrm>
          <a:prstGeom prst="rect">
            <a:avLst/>
          </a:prstGeom>
        </p:spPr>
      </p:pic>
      <p:sp>
        <p:nvSpPr>
          <p:cNvPr id="220" name="TextBox 219">
            <a:extLst>
              <a:ext uri="{FF2B5EF4-FFF2-40B4-BE49-F238E27FC236}">
                <a16:creationId xmlns:a16="http://schemas.microsoft.com/office/drawing/2014/main" id="{14E56C4E-19CA-43E2-9650-D22DCB94E152}"/>
              </a:ext>
            </a:extLst>
          </p:cNvPr>
          <p:cNvSpPr txBox="1"/>
          <p:nvPr/>
        </p:nvSpPr>
        <p:spPr>
          <a:xfrm>
            <a:off x="3742869" y="4682271"/>
            <a:ext cx="1443326" cy="369332"/>
          </a:xfrm>
          <a:prstGeom prst="rect">
            <a:avLst/>
          </a:prstGeom>
          <a:noFill/>
          <a:ln>
            <a:solidFill>
              <a:srgbClr val="893F7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  <a:cs typeface="Calibri"/>
              </a:rPr>
              <a:t>Power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810807E-72F0-4818-8070-10F8CE405122}"/>
              </a:ext>
            </a:extLst>
          </p:cNvPr>
          <p:cNvSpPr txBox="1"/>
          <p:nvPr/>
        </p:nvSpPr>
        <p:spPr>
          <a:xfrm>
            <a:off x="3741628" y="5977039"/>
            <a:ext cx="1443326" cy="646331"/>
          </a:xfrm>
          <a:prstGeom prst="rect">
            <a:avLst/>
          </a:prstGeom>
          <a:noFill/>
          <a:ln>
            <a:solidFill>
              <a:srgbClr val="DC791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DC7916"/>
                </a:solidFill>
                <a:cs typeface="Calibri"/>
              </a:rPr>
              <a:t>Muscular Endurance</a:t>
            </a:r>
            <a:endParaRPr lang="en-US" b="1" err="1">
              <a:solidFill>
                <a:srgbClr val="DC7916"/>
              </a:solidFill>
              <a:cs typeface="Calibri"/>
            </a:endParaRPr>
          </a:p>
        </p:txBody>
      </p:sp>
      <p:pic>
        <p:nvPicPr>
          <p:cNvPr id="224" name="Picture 2" descr="Image result for smoke behind running cartoon">
            <a:extLst>
              <a:ext uri="{FF2B5EF4-FFF2-40B4-BE49-F238E27FC236}">
                <a16:creationId xmlns:a16="http://schemas.microsoft.com/office/drawing/2014/main" id="{6EA2FA09-DE00-408D-83F0-82CACCE7A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5569519" y="4894397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956C8CE4-9DB4-4BF1-BEF8-547CAD9B92BD}"/>
              </a:ext>
            </a:extLst>
          </p:cNvPr>
          <p:cNvSpPr txBox="1"/>
          <p:nvPr/>
        </p:nvSpPr>
        <p:spPr>
          <a:xfrm>
            <a:off x="6147154" y="5136812"/>
            <a:ext cx="12303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893F76"/>
                </a:solidFill>
              </a:rPr>
              <a:t>Rugby</a:t>
            </a:r>
            <a:endParaRPr lang="en-GB" sz="2800" b="1">
              <a:solidFill>
                <a:srgbClr val="893F76"/>
              </a:solidFill>
              <a:cs typeface="Calibri"/>
            </a:endParaRPr>
          </a:p>
        </p:txBody>
      </p:sp>
      <p:pic>
        <p:nvPicPr>
          <p:cNvPr id="228" name="Picture 227" descr="A picture containing food&#10;&#10;Description automatically generated">
            <a:extLst>
              <a:ext uri="{FF2B5EF4-FFF2-40B4-BE49-F238E27FC236}">
                <a16:creationId xmlns:a16="http://schemas.microsoft.com/office/drawing/2014/main" id="{8CED89F4-4949-4EC5-A320-DCA4DEE7F6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7" y="4960670"/>
            <a:ext cx="1205379" cy="1205379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7817E4AA-E789-40DA-9428-0DC1026F62E6}"/>
              </a:ext>
            </a:extLst>
          </p:cNvPr>
          <p:cNvSpPr txBox="1"/>
          <p:nvPr/>
        </p:nvSpPr>
        <p:spPr>
          <a:xfrm>
            <a:off x="5419070" y="4698149"/>
            <a:ext cx="10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Rucking 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ED9174E-6811-4AC3-81CE-0FE1D5830726}"/>
              </a:ext>
            </a:extLst>
          </p:cNvPr>
          <p:cNvSpPr txBox="1"/>
          <p:nvPr/>
        </p:nvSpPr>
        <p:spPr>
          <a:xfrm>
            <a:off x="6392209" y="6123989"/>
            <a:ext cx="14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3F76"/>
                </a:solidFill>
              </a:rPr>
              <a:t>Mauling</a:t>
            </a:r>
            <a:endParaRPr lang="en-GB" b="1" dirty="0">
              <a:solidFill>
                <a:srgbClr val="893F76"/>
              </a:solidFill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93677D23-A37F-4177-9BF0-1890696DA811}"/>
              </a:ext>
            </a:extLst>
          </p:cNvPr>
          <p:cNvSpPr txBox="1"/>
          <p:nvPr/>
        </p:nvSpPr>
        <p:spPr>
          <a:xfrm>
            <a:off x="6298677" y="4486746"/>
            <a:ext cx="49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Try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8E778AD-07C3-4C02-9333-D9EA60679103}"/>
              </a:ext>
            </a:extLst>
          </p:cNvPr>
          <p:cNvSpPr txBox="1"/>
          <p:nvPr/>
        </p:nvSpPr>
        <p:spPr>
          <a:xfrm>
            <a:off x="7517848" y="4458870"/>
            <a:ext cx="14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Tackling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3662B1C-C5EE-48DB-AFEB-AC41B71318A7}"/>
              </a:ext>
            </a:extLst>
          </p:cNvPr>
          <p:cNvSpPr txBox="1"/>
          <p:nvPr/>
        </p:nvSpPr>
        <p:spPr>
          <a:xfrm>
            <a:off x="6689260" y="4660077"/>
            <a:ext cx="14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Touchline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304E809-3000-44C5-BEB9-1986A0B78350}"/>
              </a:ext>
            </a:extLst>
          </p:cNvPr>
          <p:cNvSpPr txBox="1"/>
          <p:nvPr/>
        </p:nvSpPr>
        <p:spPr>
          <a:xfrm>
            <a:off x="5245838" y="5883722"/>
            <a:ext cx="1412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Backwards Pass</a:t>
            </a:r>
            <a:endParaRPr lang="en-GB" b="1">
              <a:solidFill>
                <a:srgbClr val="893F76"/>
              </a:solidFill>
            </a:endParaRPr>
          </a:p>
        </p:txBody>
      </p:sp>
      <p:pic>
        <p:nvPicPr>
          <p:cNvPr id="242" name="Picture 14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CD753A60-03E8-44EE-9B64-540FEF866AA5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</a:blip>
          <a:stretch>
            <a:fillRect/>
          </a:stretch>
        </p:blipFill>
        <p:spPr>
          <a:xfrm>
            <a:off x="7936625" y="4831902"/>
            <a:ext cx="1732675" cy="1718769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60D09-2D93-42DF-BE41-A36975639DD5}"/>
              </a:ext>
            </a:extLst>
          </p:cNvPr>
          <p:cNvSpPr txBox="1"/>
          <p:nvPr/>
        </p:nvSpPr>
        <p:spPr>
          <a:xfrm>
            <a:off x="5459583" y="906646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68CF42-5830-46A4-BF21-A9C44D74D995}"/>
              </a:ext>
            </a:extLst>
          </p:cNvPr>
          <p:cNvSpPr txBox="1"/>
          <p:nvPr/>
        </p:nvSpPr>
        <p:spPr>
          <a:xfrm>
            <a:off x="4102468" y="2993155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63AA586-C2CE-426D-AABC-8247FF2DE0F0}"/>
              </a:ext>
            </a:extLst>
          </p:cNvPr>
          <p:cNvSpPr txBox="1"/>
          <p:nvPr/>
        </p:nvSpPr>
        <p:spPr>
          <a:xfrm>
            <a:off x="3697385" y="5147172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26834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6D8F24E-1440-4CA0-ACAD-FA3C558F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07424" y="268105"/>
            <a:ext cx="1819550" cy="131088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7953250-17BF-463B-9300-77B0BA70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 flipH="1">
            <a:off x="7052089" y="-797236"/>
            <a:ext cx="1819550" cy="34415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A4EB4BC-936C-48E7-9E5A-3CE12E5D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10586" y="268103"/>
            <a:ext cx="1819550" cy="131088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7A0BC92-D362-40F4-90AB-0638D3FC3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 flipH="1">
            <a:off x="1065920" y="-60160"/>
            <a:ext cx="1819550" cy="344156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6D0BC07-4899-42DF-AF33-C1C2B601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65921" y="1323624"/>
            <a:ext cx="1819550" cy="344156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8FA9CAD-DBFC-4C41-B18F-2C4CEE1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28890" y="2388791"/>
            <a:ext cx="1819550" cy="131088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F7D087E-29C3-45DB-8BD7-A599EE3B0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26520" y="2388791"/>
            <a:ext cx="1819550" cy="131088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DFCAC82-FDFF-46AE-AED2-0B8DAF76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2060986"/>
            <a:ext cx="1819550" cy="344156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27AAD6-E0D7-48C3-872F-0ACDBD41D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01674" y="4469720"/>
            <a:ext cx="1819550" cy="131088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DA3F5495-3CFB-4A22-9F67-FAE2E4EA9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 flipH="1">
            <a:off x="7047034" y="3404418"/>
            <a:ext cx="1819550" cy="3441562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CCB3EA1-F75E-457D-8E7E-83DD63CEC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05531" y="4469757"/>
            <a:ext cx="1819550" cy="131088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90B55AD8-EA2F-41F6-8D27-6E147E241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 flipH="1">
            <a:off x="1060865" y="4141494"/>
            <a:ext cx="1819550" cy="34415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73991-5CF5-47DB-887E-FF22BA974593}"/>
              </a:ext>
            </a:extLst>
          </p:cNvPr>
          <p:cNvSpPr/>
          <p:nvPr/>
        </p:nvSpPr>
        <p:spPr>
          <a:xfrm>
            <a:off x="145774" y="0"/>
            <a:ext cx="1709530" cy="7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78ECAE-C7E2-4E07-8D68-42F642754D3D}"/>
              </a:ext>
            </a:extLst>
          </p:cNvPr>
          <p:cNvSpPr/>
          <p:nvPr/>
        </p:nvSpPr>
        <p:spPr>
          <a:xfrm>
            <a:off x="7785652" y="1759033"/>
            <a:ext cx="1709530" cy="111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EB7486-91DA-45C1-969B-345E8E45C0C7}"/>
              </a:ext>
            </a:extLst>
          </p:cNvPr>
          <p:cNvSpPr/>
          <p:nvPr/>
        </p:nvSpPr>
        <p:spPr>
          <a:xfrm>
            <a:off x="145773" y="3875750"/>
            <a:ext cx="3737113" cy="111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21B09F-9F1D-4F59-B848-E2F6BBCBE7AE}"/>
              </a:ext>
            </a:extLst>
          </p:cNvPr>
          <p:cNvSpPr/>
          <p:nvPr/>
        </p:nvSpPr>
        <p:spPr>
          <a:xfrm>
            <a:off x="8216348" y="5955461"/>
            <a:ext cx="1461242" cy="88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3E13FC-9A64-4966-95DD-6360FC4E1B1A}"/>
              </a:ext>
            </a:extLst>
          </p:cNvPr>
          <p:cNvSpPr/>
          <p:nvPr/>
        </p:nvSpPr>
        <p:spPr>
          <a:xfrm>
            <a:off x="244803" y="3934633"/>
            <a:ext cx="3737113" cy="111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58AF857D-1C7E-468D-A148-DA2BDF13DAFB}"/>
              </a:ext>
            </a:extLst>
          </p:cNvPr>
          <p:cNvSpPr/>
          <p:nvPr/>
        </p:nvSpPr>
        <p:spPr>
          <a:xfrm rot="2136963">
            <a:off x="8353590" y="345487"/>
            <a:ext cx="1186757" cy="117819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FD6791-0563-4753-84DC-9F02DC6C5A31}"/>
              </a:ext>
            </a:extLst>
          </p:cNvPr>
          <p:cNvSpPr txBox="1"/>
          <p:nvPr/>
        </p:nvSpPr>
        <p:spPr>
          <a:xfrm rot="2127064">
            <a:off x="8516925" y="352477"/>
            <a:ext cx="112066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Calibri"/>
              </a:rPr>
              <a:t>Year 7</a:t>
            </a:r>
          </a:p>
          <a:p>
            <a:pPr algn="ctr"/>
            <a:r>
              <a:rPr lang="en-US" sz="1600" b="1">
                <a:solidFill>
                  <a:srgbClr val="FF0000"/>
                </a:solidFill>
                <a:cs typeface="Calibri"/>
              </a:rPr>
              <a:t>Term 3 + 4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9A4482-3BBA-46B4-9989-66392A1B3DF2}"/>
              </a:ext>
            </a:extLst>
          </p:cNvPr>
          <p:cNvSpPr txBox="1"/>
          <p:nvPr/>
        </p:nvSpPr>
        <p:spPr>
          <a:xfrm>
            <a:off x="6539233" y="480415"/>
            <a:ext cx="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Travel</a:t>
            </a:r>
            <a:endParaRPr lang="en-GB" b="1">
              <a:solidFill>
                <a:srgbClr val="0070C0"/>
              </a:solidFill>
            </a:endParaRPr>
          </a:p>
        </p:txBody>
      </p:sp>
      <p:pic>
        <p:nvPicPr>
          <p:cNvPr id="32" name="Picture 2" descr="Image result for smoke behind running cartoon">
            <a:extLst>
              <a:ext uri="{FF2B5EF4-FFF2-40B4-BE49-F238E27FC236}">
                <a16:creationId xmlns:a16="http://schemas.microsoft.com/office/drawing/2014/main" id="{1FE9BD61-85D6-4D2D-B20C-CD8AE74A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5448396" y="695728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9BA1EC0-9DE4-4F77-96FD-2E37B271248E}"/>
              </a:ext>
            </a:extLst>
          </p:cNvPr>
          <p:cNvSpPr txBox="1"/>
          <p:nvPr/>
        </p:nvSpPr>
        <p:spPr>
          <a:xfrm>
            <a:off x="5991494" y="1058009"/>
            <a:ext cx="189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Gymnastics</a:t>
            </a:r>
            <a:endParaRPr lang="en-GB" sz="2800" b="1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5A1301-7294-4869-BA52-5BF1966C95BA}"/>
              </a:ext>
            </a:extLst>
          </p:cNvPr>
          <p:cNvSpPr txBox="1"/>
          <p:nvPr/>
        </p:nvSpPr>
        <p:spPr>
          <a:xfrm>
            <a:off x="7221333" y="304231"/>
            <a:ext cx="123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Forward Roll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960417-5FB4-4ABE-893B-F6ED67514975}"/>
              </a:ext>
            </a:extLst>
          </p:cNvPr>
          <p:cNvSpPr txBox="1"/>
          <p:nvPr/>
        </p:nvSpPr>
        <p:spPr>
          <a:xfrm>
            <a:off x="8027365" y="1680581"/>
            <a:ext cx="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Balance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ED3E95-5F20-4B9D-82A2-8C13E631B20D}"/>
              </a:ext>
            </a:extLst>
          </p:cNvPr>
          <p:cNvSpPr txBox="1"/>
          <p:nvPr/>
        </p:nvSpPr>
        <p:spPr>
          <a:xfrm>
            <a:off x="5501358" y="1758325"/>
            <a:ext cx="12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Cartwheel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44C425-6CFA-40E5-BF92-1E639B8D61AC}"/>
              </a:ext>
            </a:extLst>
          </p:cNvPr>
          <p:cNvSpPr txBox="1"/>
          <p:nvPr/>
        </p:nvSpPr>
        <p:spPr>
          <a:xfrm>
            <a:off x="6722548" y="1795362"/>
            <a:ext cx="12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Apparatus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16B7FD-8CFF-4B68-A6E3-28356B62AC4C}"/>
              </a:ext>
            </a:extLst>
          </p:cNvPr>
          <p:cNvSpPr txBox="1"/>
          <p:nvPr/>
        </p:nvSpPr>
        <p:spPr>
          <a:xfrm>
            <a:off x="5411903" y="137902"/>
            <a:ext cx="94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Counterbalance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105357-DBB0-4281-A51A-FD1A25A74643}"/>
              </a:ext>
            </a:extLst>
          </p:cNvPr>
          <p:cNvSpPr txBox="1"/>
          <p:nvPr/>
        </p:nvSpPr>
        <p:spPr>
          <a:xfrm>
            <a:off x="6208692" y="2068111"/>
            <a:ext cx="6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Tuck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88B2AB-D432-476C-9B67-5981F2ADBEFC}"/>
              </a:ext>
            </a:extLst>
          </p:cNvPr>
          <p:cNvSpPr txBox="1"/>
          <p:nvPr/>
        </p:nvSpPr>
        <p:spPr>
          <a:xfrm>
            <a:off x="7012365" y="2130846"/>
            <a:ext cx="69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Pike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A3CA6F-A4F1-46FD-B148-9B79D38B4B24}"/>
              </a:ext>
            </a:extLst>
          </p:cNvPr>
          <p:cNvSpPr txBox="1"/>
          <p:nvPr/>
        </p:nvSpPr>
        <p:spPr>
          <a:xfrm>
            <a:off x="6340113" y="81257"/>
            <a:ext cx="10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Straddle</a:t>
            </a:r>
            <a:endParaRPr lang="en-GB" b="1">
              <a:solidFill>
                <a:srgbClr val="0070C0"/>
              </a:solidFill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933B6D-400B-46B6-A047-10D84B802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03" y="1988276"/>
            <a:ext cx="1626290" cy="76531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FF12C96-8A44-4261-B5A4-280B32383AAC}"/>
              </a:ext>
            </a:extLst>
          </p:cNvPr>
          <p:cNvSpPr txBox="1"/>
          <p:nvPr/>
        </p:nvSpPr>
        <p:spPr>
          <a:xfrm>
            <a:off x="7684698" y="2035893"/>
            <a:ext cx="122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Sequence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237833-37A7-4F02-9B7A-DBB675796DDA}"/>
              </a:ext>
            </a:extLst>
          </p:cNvPr>
          <p:cNvSpPr txBox="1"/>
          <p:nvPr/>
        </p:nvSpPr>
        <p:spPr>
          <a:xfrm>
            <a:off x="3738653" y="437254"/>
            <a:ext cx="144332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cs typeface="Calibri"/>
              </a:rPr>
              <a:t>Balance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2113BD-F335-4AF4-8388-34C78544984D}"/>
              </a:ext>
            </a:extLst>
          </p:cNvPr>
          <p:cNvSpPr txBox="1"/>
          <p:nvPr/>
        </p:nvSpPr>
        <p:spPr>
          <a:xfrm>
            <a:off x="3738010" y="1776255"/>
            <a:ext cx="144332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cs typeface="Calibri"/>
              </a:rPr>
              <a:t>Flexibility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1FB5FD-F748-4766-933C-2C6C782FBF18}"/>
              </a:ext>
            </a:extLst>
          </p:cNvPr>
          <p:cNvSpPr txBox="1"/>
          <p:nvPr/>
        </p:nvSpPr>
        <p:spPr>
          <a:xfrm>
            <a:off x="1255289" y="2905131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Free Throw</a:t>
            </a:r>
            <a:endParaRPr lang="en-GB" b="1">
              <a:solidFill>
                <a:srgbClr val="00B050"/>
              </a:solidFill>
            </a:endParaRPr>
          </a:p>
        </p:txBody>
      </p:sp>
      <p:pic>
        <p:nvPicPr>
          <p:cNvPr id="45" name="Picture 2" descr="Image result for smoke behind running cartoon">
            <a:extLst>
              <a:ext uri="{FF2B5EF4-FFF2-40B4-BE49-F238E27FC236}">
                <a16:creationId xmlns:a16="http://schemas.microsoft.com/office/drawing/2014/main" id="{B1A5219C-2C87-485A-9E3D-E732F73DA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37700" y="1872847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F91B553-960E-4066-A469-3B83C7A67D40}"/>
              </a:ext>
            </a:extLst>
          </p:cNvPr>
          <p:cNvSpPr txBox="1"/>
          <p:nvPr/>
        </p:nvSpPr>
        <p:spPr>
          <a:xfrm>
            <a:off x="631585" y="2179275"/>
            <a:ext cx="159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538135"/>
                </a:solidFill>
              </a:rPr>
              <a:t>Handball</a:t>
            </a:r>
            <a:endParaRPr lang="en-GB" sz="2400" b="1">
              <a:solidFill>
                <a:srgbClr val="538135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14BD27B-4109-494C-B863-E73FBF87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1" y="264246"/>
            <a:ext cx="1781272" cy="17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A picture containing yellow, game, table, soccer&#10;&#10;Description automatically generated">
            <a:extLst>
              <a:ext uri="{FF2B5EF4-FFF2-40B4-BE49-F238E27FC236}">
                <a16:creationId xmlns:a16="http://schemas.microsoft.com/office/drawing/2014/main" id="{AAAE5DC3-3624-4A33-B606-FBE9B3CC54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82" y="1951984"/>
            <a:ext cx="967213" cy="99177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3BC8B3-F883-4D66-BF8C-EC52A1A7C40A}"/>
              </a:ext>
            </a:extLst>
          </p:cNvPr>
          <p:cNvSpPr txBox="1"/>
          <p:nvPr/>
        </p:nvSpPr>
        <p:spPr>
          <a:xfrm>
            <a:off x="208723" y="3114373"/>
            <a:ext cx="119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Goal Area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093DBA-C3B6-4E75-8D96-8B9E5EEE9B7C}"/>
              </a:ext>
            </a:extLst>
          </p:cNvPr>
          <p:cNvSpPr txBox="1"/>
          <p:nvPr/>
        </p:nvSpPr>
        <p:spPr>
          <a:xfrm>
            <a:off x="687544" y="1233277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Shooting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578A49-BC8A-491F-AED7-C1ABF18972F7}"/>
              </a:ext>
            </a:extLst>
          </p:cNvPr>
          <p:cNvSpPr txBox="1"/>
          <p:nvPr/>
        </p:nvSpPr>
        <p:spPr>
          <a:xfrm>
            <a:off x="415633" y="1637414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Attack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66AF79-A5E3-48EC-B9BC-85BF9BB9CA8B}"/>
              </a:ext>
            </a:extLst>
          </p:cNvPr>
          <p:cNvSpPr txBox="1"/>
          <p:nvPr/>
        </p:nvSpPr>
        <p:spPr>
          <a:xfrm>
            <a:off x="13229" y="2722328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Goalkeeper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839945-D9C3-4B31-853A-39316AB3782F}"/>
              </a:ext>
            </a:extLst>
          </p:cNvPr>
          <p:cNvSpPr txBox="1"/>
          <p:nvPr/>
        </p:nvSpPr>
        <p:spPr>
          <a:xfrm>
            <a:off x="1726644" y="1626017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Dribble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9F77-C893-40D8-AF9C-031F50A4EF29}"/>
              </a:ext>
            </a:extLst>
          </p:cNvPr>
          <p:cNvSpPr txBox="1"/>
          <p:nvPr/>
        </p:nvSpPr>
        <p:spPr>
          <a:xfrm>
            <a:off x="1469252" y="3276022"/>
            <a:ext cx="131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Control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2FFBA3-6798-4EE8-BEFD-26CF593EDB13}"/>
              </a:ext>
            </a:extLst>
          </p:cNvPr>
          <p:cNvSpPr txBox="1"/>
          <p:nvPr/>
        </p:nvSpPr>
        <p:spPr>
          <a:xfrm>
            <a:off x="3175187" y="3863234"/>
            <a:ext cx="144332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  <a:cs typeface="Calibri"/>
              </a:rPr>
              <a:t>Agility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1AC01E-DFE3-4621-AC5C-887A547DF8AC}"/>
              </a:ext>
            </a:extLst>
          </p:cNvPr>
          <p:cNvSpPr txBox="1"/>
          <p:nvPr/>
        </p:nvSpPr>
        <p:spPr>
          <a:xfrm>
            <a:off x="3179656" y="2306081"/>
            <a:ext cx="144332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  <a:cs typeface="Calibri"/>
              </a:rPr>
              <a:t>Muscular Strength</a:t>
            </a:r>
          </a:p>
        </p:txBody>
      </p:sp>
      <p:pic>
        <p:nvPicPr>
          <p:cNvPr id="59" name="Picture 2" descr="Image result for smoke behind running cartoon">
            <a:extLst>
              <a:ext uri="{FF2B5EF4-FFF2-40B4-BE49-F238E27FC236}">
                <a16:creationId xmlns:a16="http://schemas.microsoft.com/office/drawing/2014/main" id="{78E17005-E4AD-4880-8BD8-18BB5DB82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5241361" y="2713781"/>
            <a:ext cx="3287974" cy="10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13C673A-0F5A-4F6F-98D4-5925674BA0DE}"/>
              </a:ext>
            </a:extLst>
          </p:cNvPr>
          <p:cNvSpPr txBox="1"/>
          <p:nvPr/>
        </p:nvSpPr>
        <p:spPr>
          <a:xfrm>
            <a:off x="5897197" y="2930083"/>
            <a:ext cx="223247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DC7916"/>
                </a:solidFill>
                <a:cs typeface="Calibri"/>
              </a:rPr>
              <a:t>   Health </a:t>
            </a:r>
          </a:p>
          <a:p>
            <a:r>
              <a:rPr lang="en-US" sz="2400" b="1">
                <a:solidFill>
                  <a:srgbClr val="DC7916"/>
                </a:solidFill>
                <a:cs typeface="Calibri"/>
              </a:rPr>
              <a:t>Related Fitness</a:t>
            </a:r>
            <a:endParaRPr lang="en-GB" sz="2400" b="1">
              <a:solidFill>
                <a:srgbClr val="DC7916"/>
              </a:solidFill>
              <a:cs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DECD92-CEAE-44CA-9185-5FF8F3BF7954}"/>
              </a:ext>
            </a:extLst>
          </p:cNvPr>
          <p:cNvSpPr txBox="1"/>
          <p:nvPr/>
        </p:nvSpPr>
        <p:spPr>
          <a:xfrm>
            <a:off x="6691768" y="3770127"/>
            <a:ext cx="17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Cardiovascular Endurance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28709C-EEDB-4E56-A475-81B9FAD6A9B8}"/>
              </a:ext>
            </a:extLst>
          </p:cNvPr>
          <p:cNvSpPr txBox="1"/>
          <p:nvPr/>
        </p:nvSpPr>
        <p:spPr>
          <a:xfrm>
            <a:off x="5939720" y="2543689"/>
            <a:ext cx="117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Circuits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67EEE0-1212-4F54-9D84-14A91D986A76}"/>
              </a:ext>
            </a:extLst>
          </p:cNvPr>
          <p:cNvSpPr txBox="1"/>
          <p:nvPr/>
        </p:nvSpPr>
        <p:spPr>
          <a:xfrm>
            <a:off x="7008150" y="2666424"/>
            <a:ext cx="17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Treadmill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583726-6153-49E3-8B8E-E74391AE7EE5}"/>
              </a:ext>
            </a:extLst>
          </p:cNvPr>
          <p:cNvSpPr txBox="1"/>
          <p:nvPr/>
        </p:nvSpPr>
        <p:spPr>
          <a:xfrm>
            <a:off x="5175066" y="3813610"/>
            <a:ext cx="136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Heart Rate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47CF5C-5BED-4F58-B8CF-4F3F7472090D}"/>
              </a:ext>
            </a:extLst>
          </p:cNvPr>
          <p:cNvSpPr txBox="1"/>
          <p:nvPr/>
        </p:nvSpPr>
        <p:spPr>
          <a:xfrm>
            <a:off x="4919105" y="2695688"/>
            <a:ext cx="117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Weight Training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A617A3-AFBC-49C4-8301-41C25AA7723F}"/>
              </a:ext>
            </a:extLst>
          </p:cNvPr>
          <p:cNvSpPr txBox="1"/>
          <p:nvPr/>
        </p:nvSpPr>
        <p:spPr>
          <a:xfrm>
            <a:off x="5745530" y="4100091"/>
            <a:ext cx="136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Training Methods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55597AF-7BC0-4B89-9E68-9FD77ECBDECF}"/>
              </a:ext>
            </a:extLst>
          </p:cNvPr>
          <p:cNvSpPr txBox="1"/>
          <p:nvPr/>
        </p:nvSpPr>
        <p:spPr>
          <a:xfrm>
            <a:off x="7749137" y="4167946"/>
            <a:ext cx="13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DC7916"/>
                </a:solidFill>
              </a:rPr>
              <a:t>Effects of Exercise</a:t>
            </a:r>
            <a:endParaRPr lang="en-GB" b="1">
              <a:solidFill>
                <a:srgbClr val="DC7916"/>
              </a:solidFill>
            </a:endParaRPr>
          </a:p>
        </p:txBody>
      </p:sp>
      <p:pic>
        <p:nvPicPr>
          <p:cNvPr id="68" name="Picture 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B1484A-369D-4D9A-8261-5F1629E812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60" y="4406025"/>
            <a:ext cx="1559105" cy="1340830"/>
          </a:xfrm>
          <a:prstGeom prst="rect">
            <a:avLst/>
          </a:prstGeom>
        </p:spPr>
      </p:pic>
      <p:pic>
        <p:nvPicPr>
          <p:cNvPr id="72" name="Picture 71" descr="A picture containing bicycle, red, blue, standing&#10;&#10;Description automatically generated">
            <a:extLst>
              <a:ext uri="{FF2B5EF4-FFF2-40B4-BE49-F238E27FC236}">
                <a16:creationId xmlns:a16="http://schemas.microsoft.com/office/drawing/2014/main" id="{2372FA82-3865-4CB0-89AB-EC8D514000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69" y="2857151"/>
            <a:ext cx="1300333" cy="130033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610FF1C-326F-4A60-AE27-6AA0A0F1144E}"/>
              </a:ext>
            </a:extLst>
          </p:cNvPr>
          <p:cNvSpPr txBox="1"/>
          <p:nvPr/>
        </p:nvSpPr>
        <p:spPr>
          <a:xfrm>
            <a:off x="4261885" y="4390559"/>
            <a:ext cx="1443326" cy="646331"/>
          </a:xfrm>
          <a:prstGeom prst="rect">
            <a:avLst/>
          </a:prstGeom>
          <a:noFill/>
          <a:ln>
            <a:solidFill>
              <a:srgbClr val="DC791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DC7916"/>
                </a:solidFill>
                <a:cs typeface="Calibri"/>
              </a:rPr>
              <a:t>Aerobic Endurance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832163-355A-4543-985B-BC3A7D210BDC}"/>
              </a:ext>
            </a:extLst>
          </p:cNvPr>
          <p:cNvSpPr txBox="1"/>
          <p:nvPr/>
        </p:nvSpPr>
        <p:spPr>
          <a:xfrm>
            <a:off x="4269244" y="5944094"/>
            <a:ext cx="1443326" cy="369332"/>
          </a:xfrm>
          <a:prstGeom prst="rect">
            <a:avLst/>
          </a:prstGeom>
          <a:noFill/>
          <a:ln>
            <a:solidFill>
              <a:srgbClr val="893F7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  <a:cs typeface="Calibri"/>
              </a:rPr>
              <a:t>Coordination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625D03-5C02-4344-B630-F3A86D151835}"/>
              </a:ext>
            </a:extLst>
          </p:cNvPr>
          <p:cNvSpPr txBox="1"/>
          <p:nvPr/>
        </p:nvSpPr>
        <p:spPr>
          <a:xfrm>
            <a:off x="62272" y="4742519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Breaststroke</a:t>
            </a:r>
            <a:endParaRPr lang="en-GB" b="1">
              <a:solidFill>
                <a:srgbClr val="893F76"/>
              </a:solidFill>
            </a:endParaRPr>
          </a:p>
        </p:txBody>
      </p:sp>
      <p:pic>
        <p:nvPicPr>
          <p:cNvPr id="79" name="Picture 2" descr="Image result for smoke behind running cartoon">
            <a:extLst>
              <a:ext uri="{FF2B5EF4-FFF2-40B4-BE49-F238E27FC236}">
                <a16:creationId xmlns:a16="http://schemas.microsoft.com/office/drawing/2014/main" id="{E36C587D-F21A-448E-8EFC-7C94F0CAA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35737" y="4950708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75CF729A-2523-43A9-BF10-E1B6947441F9}"/>
              </a:ext>
            </a:extLst>
          </p:cNvPr>
          <p:cNvSpPr txBox="1"/>
          <p:nvPr/>
        </p:nvSpPr>
        <p:spPr>
          <a:xfrm>
            <a:off x="583244" y="5320659"/>
            <a:ext cx="17473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893F76"/>
                </a:solidFill>
                <a:cs typeface="Calibri"/>
              </a:rPr>
              <a:t>Swimming</a:t>
            </a:r>
            <a:endParaRPr lang="en-GB" sz="2800" b="1">
              <a:solidFill>
                <a:srgbClr val="893F76"/>
              </a:solidFill>
              <a:cs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528492B-FDEE-4791-9F11-F56FF31A41DB}"/>
              </a:ext>
            </a:extLst>
          </p:cNvPr>
          <p:cNvSpPr txBox="1"/>
          <p:nvPr/>
        </p:nvSpPr>
        <p:spPr>
          <a:xfrm>
            <a:off x="1390057" y="4640454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Backstroke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F2C26DB-571B-42CC-BCC3-A992A5038456}"/>
              </a:ext>
            </a:extLst>
          </p:cNvPr>
          <p:cNvSpPr txBox="1"/>
          <p:nvPr/>
        </p:nvSpPr>
        <p:spPr>
          <a:xfrm>
            <a:off x="1000539" y="6252260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Tread Water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306BDEE-0535-496D-9760-102DD4648721}"/>
              </a:ext>
            </a:extLst>
          </p:cNvPr>
          <p:cNvSpPr txBox="1"/>
          <p:nvPr/>
        </p:nvSpPr>
        <p:spPr>
          <a:xfrm>
            <a:off x="-9202" y="4390559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Crawl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A4665EF-BEA4-404D-9CBD-9C1FE573075F}"/>
              </a:ext>
            </a:extLst>
          </p:cNvPr>
          <p:cNvSpPr txBox="1"/>
          <p:nvPr/>
        </p:nvSpPr>
        <p:spPr>
          <a:xfrm>
            <a:off x="2121483" y="6072006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Butterfly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A67FDE6-2F88-4F22-AE33-6D594535783D}"/>
              </a:ext>
            </a:extLst>
          </p:cNvPr>
          <p:cNvSpPr txBox="1"/>
          <p:nvPr/>
        </p:nvSpPr>
        <p:spPr>
          <a:xfrm>
            <a:off x="1086180" y="5916131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Lifeguard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740FB5-3C64-4E79-8252-B3970B237352}"/>
              </a:ext>
            </a:extLst>
          </p:cNvPr>
          <p:cNvSpPr txBox="1"/>
          <p:nvPr/>
        </p:nvSpPr>
        <p:spPr>
          <a:xfrm>
            <a:off x="883406" y="4319254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Float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5CFB38D-8DA1-4050-A7E3-115181E87182}"/>
              </a:ext>
            </a:extLst>
          </p:cNvPr>
          <p:cNvSpPr txBox="1"/>
          <p:nvPr/>
        </p:nvSpPr>
        <p:spPr>
          <a:xfrm>
            <a:off x="1982095" y="4369100"/>
            <a:ext cx="14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Free style</a:t>
            </a:r>
            <a:endParaRPr lang="en-GB" b="1">
              <a:solidFill>
                <a:srgbClr val="893F76"/>
              </a:solidFill>
            </a:endParaRPr>
          </a:p>
        </p:txBody>
      </p:sp>
      <p:pic>
        <p:nvPicPr>
          <p:cNvPr id="87" name="Picture 8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C2E31A-592F-44E6-BBD7-2FCD610375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90" y="5082038"/>
            <a:ext cx="2119216" cy="1063846"/>
          </a:xfrm>
          <a:prstGeom prst="rect">
            <a:avLst/>
          </a:prstGeom>
        </p:spPr>
      </p:pic>
      <p:pic>
        <p:nvPicPr>
          <p:cNvPr id="91" name="Picture 90" descr="A silhouette of a person&#10;&#10;Description automatically generated">
            <a:extLst>
              <a:ext uri="{FF2B5EF4-FFF2-40B4-BE49-F238E27FC236}">
                <a16:creationId xmlns:a16="http://schemas.microsoft.com/office/drawing/2014/main" id="{A27965AB-6553-4E83-9AAD-F84870A0DC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99" y="727165"/>
            <a:ext cx="923969" cy="995967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30DFFBC5-4068-4CD6-956D-64DBD8F488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" y="3722686"/>
            <a:ext cx="996310" cy="710701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ED403FF-F919-4297-AF58-8895725BDEEA}"/>
              </a:ext>
            </a:extLst>
          </p:cNvPr>
          <p:cNvSpPr txBox="1"/>
          <p:nvPr/>
        </p:nvSpPr>
        <p:spPr>
          <a:xfrm>
            <a:off x="3313677" y="934469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676F1AA-4E5E-4B98-B37A-2F2D490566B3}"/>
              </a:ext>
            </a:extLst>
          </p:cNvPr>
          <p:cNvSpPr txBox="1"/>
          <p:nvPr/>
        </p:nvSpPr>
        <p:spPr>
          <a:xfrm>
            <a:off x="2977333" y="3048938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AED468E-A003-4025-B282-89F2AA13A89D}"/>
              </a:ext>
            </a:extLst>
          </p:cNvPr>
          <p:cNvSpPr txBox="1"/>
          <p:nvPr/>
        </p:nvSpPr>
        <p:spPr>
          <a:xfrm>
            <a:off x="4176099" y="5122719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60964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DB1F3C-5A47-4EAF-AD33-F85797BB3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34362" y="-811006"/>
            <a:ext cx="1819550" cy="344156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606F465-E19D-4FA1-BB5F-651E2A47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396937" y="254335"/>
            <a:ext cx="1819550" cy="131088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253DA1-3448-436A-A273-794579129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694567" y="254335"/>
            <a:ext cx="1819550" cy="131088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6D8F24E-1440-4CA0-ACAD-FA3C558F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07424" y="2375199"/>
            <a:ext cx="1819550" cy="13108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FE5F4A-B7A1-453C-B284-005398902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-70616"/>
            <a:ext cx="1819550" cy="344156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7953250-17BF-463B-9300-77B0BA70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 flipH="1">
            <a:off x="7052089" y="1309858"/>
            <a:ext cx="1819550" cy="34415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A4EB4BC-936C-48E7-9E5A-3CE12E5D1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10586" y="2367823"/>
            <a:ext cx="1819550" cy="131088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7A0BC92-D362-40F4-90AB-0638D3FC3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 flipH="1">
            <a:off x="1065920" y="2034658"/>
            <a:ext cx="1819550" cy="344156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6D0BC07-4899-42DF-AF33-C1C2B601A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16200000">
            <a:off x="1065921" y="3430718"/>
            <a:ext cx="1819550" cy="344156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8FA9CAD-DBFC-4C41-B18F-2C4CEE158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3428890" y="4495885"/>
            <a:ext cx="1819550" cy="131088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F7D087E-29C3-45DB-8BD7-A599EE3B0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70" r="21288" b="49816"/>
          <a:stretch/>
        </p:blipFill>
        <p:spPr>
          <a:xfrm rot="16200000">
            <a:off x="4726520" y="4495885"/>
            <a:ext cx="1819550" cy="131088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DFCAC82-FDFF-46AE-AED2-0B8DAF76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" r="21288" b="49816"/>
          <a:stretch/>
        </p:blipFill>
        <p:spPr>
          <a:xfrm rot="5400000">
            <a:off x="7052089" y="4168080"/>
            <a:ext cx="1819550" cy="34415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CDA729-A7D7-4E3A-AAED-6E63E29B1F98}"/>
              </a:ext>
            </a:extLst>
          </p:cNvPr>
          <p:cNvSpPr/>
          <p:nvPr/>
        </p:nvSpPr>
        <p:spPr>
          <a:xfrm>
            <a:off x="5748282" y="4608043"/>
            <a:ext cx="3301708" cy="455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allout: Down Arrow 131">
            <a:extLst>
              <a:ext uri="{FF2B5EF4-FFF2-40B4-BE49-F238E27FC236}">
                <a16:creationId xmlns:a16="http://schemas.microsoft.com/office/drawing/2014/main" id="{4852773F-46CB-4FFD-9D38-0FA6807DC0DE}"/>
              </a:ext>
            </a:extLst>
          </p:cNvPr>
          <p:cNvSpPr/>
          <p:nvPr/>
        </p:nvSpPr>
        <p:spPr>
          <a:xfrm rot="19577461">
            <a:off x="348616" y="403609"/>
            <a:ext cx="1186757" cy="117819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EBCB0C-91BD-4E78-A448-5910D1C79F44}"/>
              </a:ext>
            </a:extLst>
          </p:cNvPr>
          <p:cNvSpPr txBox="1"/>
          <p:nvPr/>
        </p:nvSpPr>
        <p:spPr>
          <a:xfrm rot="19560000">
            <a:off x="271742" y="442248"/>
            <a:ext cx="112066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Calibri"/>
              </a:rPr>
              <a:t>Year 7</a:t>
            </a:r>
          </a:p>
          <a:p>
            <a:pPr algn="ctr"/>
            <a:r>
              <a:rPr lang="en-US" sz="1600" b="1">
                <a:solidFill>
                  <a:srgbClr val="FF0000"/>
                </a:solidFill>
                <a:cs typeface="Calibri"/>
              </a:rPr>
              <a:t>Term 5 + 6</a:t>
            </a:r>
          </a:p>
        </p:txBody>
      </p:sp>
      <p:pic>
        <p:nvPicPr>
          <p:cNvPr id="137" name="Picture 2" descr="Image result for smoke behind running cartoon">
            <a:extLst>
              <a:ext uri="{FF2B5EF4-FFF2-40B4-BE49-F238E27FC236}">
                <a16:creationId xmlns:a16="http://schemas.microsoft.com/office/drawing/2014/main" id="{675C6CFE-C23D-4858-98CF-7A9200BBD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1817318" y="739758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18CF2B78-59D2-4F0E-BF65-AA1C81329584}"/>
              </a:ext>
            </a:extLst>
          </p:cNvPr>
          <p:cNvSpPr txBox="1"/>
          <p:nvPr/>
        </p:nvSpPr>
        <p:spPr>
          <a:xfrm>
            <a:off x="2473311" y="1105040"/>
            <a:ext cx="15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Athletics</a:t>
            </a:r>
            <a:endParaRPr lang="en-GB" sz="2800" b="1">
              <a:solidFill>
                <a:srgbClr val="00206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9DE2D2C-9F0A-469C-B5FD-47041CC8E04F}"/>
              </a:ext>
            </a:extLst>
          </p:cNvPr>
          <p:cNvSpPr txBox="1"/>
          <p:nvPr/>
        </p:nvSpPr>
        <p:spPr>
          <a:xfrm>
            <a:off x="1404059" y="1728926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Javelin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C300227-6C55-4C06-87AC-EDABE0AFD013}"/>
              </a:ext>
            </a:extLst>
          </p:cNvPr>
          <p:cNvSpPr txBox="1"/>
          <p:nvPr/>
        </p:nvSpPr>
        <p:spPr>
          <a:xfrm>
            <a:off x="5469938" y="1754800"/>
            <a:ext cx="144332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cs typeface="Calibri"/>
              </a:rPr>
              <a:t>Reaction Time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D2E359F-CEBD-4831-8451-9D6B1687B497}"/>
              </a:ext>
            </a:extLst>
          </p:cNvPr>
          <p:cNvSpPr txBox="1"/>
          <p:nvPr/>
        </p:nvSpPr>
        <p:spPr>
          <a:xfrm>
            <a:off x="7798922" y="235984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Batter</a:t>
            </a:r>
            <a:endParaRPr lang="en-GB" b="1">
              <a:solidFill>
                <a:srgbClr val="00B050"/>
              </a:solidFill>
            </a:endParaRPr>
          </a:p>
        </p:txBody>
      </p:sp>
      <p:pic>
        <p:nvPicPr>
          <p:cNvPr id="192" name="Picture 2" descr="Image result for smoke behind running cartoon">
            <a:extLst>
              <a:ext uri="{FF2B5EF4-FFF2-40B4-BE49-F238E27FC236}">
                <a16:creationId xmlns:a16="http://schemas.microsoft.com/office/drawing/2014/main" id="{8E4AE4D0-3E2E-4F0D-BF45-469932DA1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7336769" y="2731708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D4B8EA22-6032-4C63-82AD-6BA16E4B90F8}"/>
              </a:ext>
            </a:extLst>
          </p:cNvPr>
          <p:cNvSpPr txBox="1"/>
          <p:nvPr/>
        </p:nvSpPr>
        <p:spPr>
          <a:xfrm>
            <a:off x="7910829" y="3069388"/>
            <a:ext cx="159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538135"/>
                </a:solidFill>
              </a:rPr>
              <a:t>Rounders</a:t>
            </a:r>
            <a:endParaRPr lang="en-GB" sz="2400" b="1">
              <a:solidFill>
                <a:srgbClr val="538135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88D2677-F16A-440C-B967-A0DC04C8B2AE}"/>
              </a:ext>
            </a:extLst>
          </p:cNvPr>
          <p:cNvSpPr txBox="1"/>
          <p:nvPr/>
        </p:nvSpPr>
        <p:spPr>
          <a:xfrm>
            <a:off x="4400457" y="3857035"/>
            <a:ext cx="144332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  <a:cs typeface="Calibri"/>
              </a:rPr>
              <a:t>Muscular Endurance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6C857F-1276-4B43-BF92-564B270AF047}"/>
              </a:ext>
            </a:extLst>
          </p:cNvPr>
          <p:cNvSpPr txBox="1"/>
          <p:nvPr/>
        </p:nvSpPr>
        <p:spPr>
          <a:xfrm>
            <a:off x="4399025" y="2562267"/>
            <a:ext cx="144332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  <a:cs typeface="Calibri"/>
              </a:rPr>
              <a:t>Coordination</a:t>
            </a:r>
          </a:p>
        </p:txBody>
      </p:sp>
      <p:pic>
        <p:nvPicPr>
          <p:cNvPr id="197" name="Picture 2" descr="Image result for smoke behind running cartoon">
            <a:extLst>
              <a:ext uri="{FF2B5EF4-FFF2-40B4-BE49-F238E27FC236}">
                <a16:creationId xmlns:a16="http://schemas.microsoft.com/office/drawing/2014/main" id="{095249B8-F159-4D53-9DEA-F41650400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52664" r="31075" b="27496"/>
          <a:stretch/>
        </p:blipFill>
        <p:spPr bwMode="auto">
          <a:xfrm>
            <a:off x="180551" y="3784596"/>
            <a:ext cx="2902226" cy="9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1CDF6B0D-69E5-43BA-BC42-E69DCD1B7B3A}"/>
              </a:ext>
            </a:extLst>
          </p:cNvPr>
          <p:cNvSpPr txBox="1"/>
          <p:nvPr/>
        </p:nvSpPr>
        <p:spPr>
          <a:xfrm>
            <a:off x="853588" y="4158057"/>
            <a:ext cx="145358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DC7916"/>
                </a:solidFill>
                <a:cs typeface="Calibri"/>
              </a:rPr>
              <a:t>Cricket</a:t>
            </a:r>
            <a:endParaRPr lang="en-GB" sz="2800" b="1">
              <a:solidFill>
                <a:srgbClr val="DC7916"/>
              </a:solidFill>
              <a:cs typeface="Calibri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CF7EDB36-A64B-4E23-89BE-5A29165D50F1}"/>
              </a:ext>
            </a:extLst>
          </p:cNvPr>
          <p:cNvSpPr txBox="1"/>
          <p:nvPr/>
        </p:nvSpPr>
        <p:spPr>
          <a:xfrm>
            <a:off x="1404059" y="3408485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Run-out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4E56C4E-19CA-43E2-9650-D22DCB94E152}"/>
              </a:ext>
            </a:extLst>
          </p:cNvPr>
          <p:cNvSpPr txBox="1"/>
          <p:nvPr/>
        </p:nvSpPr>
        <p:spPr>
          <a:xfrm>
            <a:off x="3742869" y="4682271"/>
            <a:ext cx="1443326" cy="369332"/>
          </a:xfrm>
          <a:prstGeom prst="rect">
            <a:avLst/>
          </a:prstGeom>
          <a:solidFill>
            <a:schemeClr val="bg1"/>
          </a:solidFill>
          <a:ln>
            <a:solidFill>
              <a:srgbClr val="DC791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DC7916"/>
                </a:solidFill>
                <a:cs typeface="Calibri"/>
              </a:rPr>
              <a:t>Power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810807E-72F0-4818-8070-10F8CE405122}"/>
              </a:ext>
            </a:extLst>
          </p:cNvPr>
          <p:cNvSpPr txBox="1"/>
          <p:nvPr/>
        </p:nvSpPr>
        <p:spPr>
          <a:xfrm>
            <a:off x="3741628" y="5977039"/>
            <a:ext cx="1443326" cy="646331"/>
          </a:xfrm>
          <a:prstGeom prst="rect">
            <a:avLst/>
          </a:prstGeom>
          <a:noFill/>
          <a:ln>
            <a:solidFill>
              <a:srgbClr val="893F7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  <a:cs typeface="Calibri"/>
              </a:rPr>
              <a:t>Aerobic Endurance</a:t>
            </a:r>
          </a:p>
        </p:txBody>
      </p:sp>
      <p:pic>
        <p:nvPicPr>
          <p:cNvPr id="224" name="Picture 2" descr="Image result for smoke behind running cartoon">
            <a:extLst>
              <a:ext uri="{FF2B5EF4-FFF2-40B4-BE49-F238E27FC236}">
                <a16:creationId xmlns:a16="http://schemas.microsoft.com/office/drawing/2014/main" id="{6EA2FA09-DE00-408D-83F0-82CACCE7A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47" r="92529">
                        <a14:foregroundMark x1="12644" y1="22857" x2="23793" y2="31786"/>
                        <a14:foregroundMark x1="23793" y1="31786" x2="24023" y2="31786"/>
                        <a14:foregroundMark x1="14483" y1="33214" x2="17241" y2="31786"/>
                        <a14:foregroundMark x1="5862" y1="66071" x2="11264" y2="64286"/>
                        <a14:foregroundMark x1="11264" y1="64286" x2="22299" y2="70714"/>
                        <a14:foregroundMark x1="22299" y1="70714" x2="23103" y2="70714"/>
                        <a14:foregroundMark x1="35172" y1="62500" x2="46437" y2="70714"/>
                        <a14:foregroundMark x1="46437" y1="70714" x2="52069" y2="68214"/>
                        <a14:foregroundMark x1="52069" y1="68214" x2="52414" y2="67500"/>
                        <a14:foregroundMark x1="35172" y1="30357" x2="46437" y2="32857"/>
                        <a14:foregroundMark x1="46437" y1="32857" x2="51494" y2="31071"/>
                        <a14:foregroundMark x1="64598" y1="27500" x2="70115" y2="29643"/>
                        <a14:foregroundMark x1="70115" y1="29643" x2="75632" y2="27500"/>
                        <a14:foregroundMark x1="75632" y1="27500" x2="79080" y2="30000"/>
                        <a14:foregroundMark x1="81954" y1="31786" x2="84713" y2="31786"/>
                        <a14:foregroundMark x1="74023" y1="32500" x2="74023" y2="32500"/>
                        <a14:foregroundMark x1="75402" y1="32857" x2="75402" y2="32857"/>
                        <a14:foregroundMark x1="62184" y1="65714" x2="67011" y2="67500"/>
                        <a14:foregroundMark x1="71034" y1="69286" x2="73678" y2="69286"/>
                        <a14:foregroundMark x1="84368" y1="65357" x2="85747" y2="66071"/>
                        <a14:foregroundMark x1="87931" y1="67143" x2="88506" y2="66786"/>
                        <a14:foregroundMark x1="91609" y1="68571" x2="92529" y2="68929"/>
                        <a14:foregroundMark x1="85977" y1="31786" x2="85977" y2="31786"/>
                        <a14:foregroundMark x1="87241" y1="33214" x2="87241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41" t="53644" r="33699" b="26531"/>
          <a:stretch/>
        </p:blipFill>
        <p:spPr bwMode="auto">
          <a:xfrm>
            <a:off x="5569519" y="4894397"/>
            <a:ext cx="2162858" cy="9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956C8CE4-9DB4-4BF1-BEF8-547CAD9B92BD}"/>
              </a:ext>
            </a:extLst>
          </p:cNvPr>
          <p:cNvSpPr txBox="1"/>
          <p:nvPr/>
        </p:nvSpPr>
        <p:spPr>
          <a:xfrm>
            <a:off x="6147154" y="5203072"/>
            <a:ext cx="123037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893F76"/>
                </a:solidFill>
                <a:cs typeface="Calibri"/>
              </a:rPr>
              <a:t>Tennis</a:t>
            </a:r>
            <a:endParaRPr lang="en-GB" sz="2800" b="1">
              <a:solidFill>
                <a:srgbClr val="893F76"/>
              </a:solidFill>
              <a:cs typeface="Calibri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8E778AD-07C3-4C02-9333-D9EA60679103}"/>
              </a:ext>
            </a:extLst>
          </p:cNvPr>
          <p:cNvSpPr txBox="1"/>
          <p:nvPr/>
        </p:nvSpPr>
        <p:spPr>
          <a:xfrm>
            <a:off x="5565818" y="5963949"/>
            <a:ext cx="109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Forehand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BD9207-2524-4DEF-844C-9FBF5C8D62AA}"/>
              </a:ext>
            </a:extLst>
          </p:cNvPr>
          <p:cNvSpPr txBox="1"/>
          <p:nvPr/>
        </p:nvSpPr>
        <p:spPr>
          <a:xfrm>
            <a:off x="2611343" y="370533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Hurdles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6A516C-F17B-44AB-9F3C-192EE4744C4F}"/>
              </a:ext>
            </a:extLst>
          </p:cNvPr>
          <p:cNvSpPr txBox="1"/>
          <p:nvPr/>
        </p:nvSpPr>
        <p:spPr>
          <a:xfrm>
            <a:off x="3463996" y="234630"/>
            <a:ext cx="74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Long Jump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4D85EAE-3C2E-4BA2-9C2A-DF42404B0646}"/>
              </a:ext>
            </a:extLst>
          </p:cNvPr>
          <p:cNvSpPr txBox="1"/>
          <p:nvPr/>
        </p:nvSpPr>
        <p:spPr>
          <a:xfrm>
            <a:off x="2285678" y="1696399"/>
            <a:ext cx="11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Shot Putt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6EFE5C5-F7E9-495B-AEAE-3702F1FF25D9}"/>
              </a:ext>
            </a:extLst>
          </p:cNvPr>
          <p:cNvSpPr txBox="1"/>
          <p:nvPr/>
        </p:nvSpPr>
        <p:spPr>
          <a:xfrm>
            <a:off x="2810105" y="2613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1500m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137AEFA-102B-4EF1-B3A3-FA0E4E1DD02F}"/>
              </a:ext>
            </a:extLst>
          </p:cNvPr>
          <p:cNvSpPr txBox="1"/>
          <p:nvPr/>
        </p:nvSpPr>
        <p:spPr>
          <a:xfrm>
            <a:off x="2022602" y="204789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Sprint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BC1B6C-FE1F-412F-B8D1-82AF1D7F6426}"/>
              </a:ext>
            </a:extLst>
          </p:cNvPr>
          <p:cNvSpPr txBox="1"/>
          <p:nvPr/>
        </p:nvSpPr>
        <p:spPr>
          <a:xfrm>
            <a:off x="3348334" y="1665137"/>
            <a:ext cx="106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Triple Jump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C9D781-3667-49E7-ABF6-E0DF26986610}"/>
              </a:ext>
            </a:extLst>
          </p:cNvPr>
          <p:cNvSpPr txBox="1"/>
          <p:nvPr/>
        </p:nvSpPr>
        <p:spPr>
          <a:xfrm>
            <a:off x="2801636" y="2021991"/>
            <a:ext cx="11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Relay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0EB039-1CC2-4826-891C-8C63A0A2982D}"/>
              </a:ext>
            </a:extLst>
          </p:cNvPr>
          <p:cNvSpPr txBox="1"/>
          <p:nvPr/>
        </p:nvSpPr>
        <p:spPr>
          <a:xfrm>
            <a:off x="1095454" y="2029710"/>
            <a:ext cx="11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800m</a:t>
            </a:r>
            <a:endParaRPr lang="en-GB" b="1">
              <a:solidFill>
                <a:srgbClr val="0070C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3DFB82-87BD-4D07-96DC-D62B11DAE7EE}"/>
              </a:ext>
            </a:extLst>
          </p:cNvPr>
          <p:cNvSpPr txBox="1"/>
          <p:nvPr/>
        </p:nvSpPr>
        <p:spPr>
          <a:xfrm>
            <a:off x="1709111" y="201218"/>
            <a:ext cx="106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High Jump</a:t>
            </a:r>
            <a:endParaRPr lang="en-GB" b="1">
              <a:solidFill>
                <a:srgbClr val="0070C0"/>
              </a:solidFill>
            </a:endParaRPr>
          </a:p>
        </p:txBody>
      </p:sp>
      <p:pic>
        <p:nvPicPr>
          <p:cNvPr id="91" name="Picture 90" descr="A close up of a logo&#10;&#10;Description automatically generated">
            <a:extLst>
              <a:ext uri="{FF2B5EF4-FFF2-40B4-BE49-F238E27FC236}">
                <a16:creationId xmlns:a16="http://schemas.microsoft.com/office/drawing/2014/main" id="{C743CD8C-4F1D-4E2D-9099-A2D09BCA9E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0" t="46312" r="14879" b="-693"/>
          <a:stretch/>
        </p:blipFill>
        <p:spPr>
          <a:xfrm>
            <a:off x="4206056" y="49887"/>
            <a:ext cx="1121277" cy="14620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AA050B-FFF0-4C99-ACB0-9C0BC7D7906B}"/>
              </a:ext>
            </a:extLst>
          </p:cNvPr>
          <p:cNvSpPr/>
          <p:nvPr/>
        </p:nvSpPr>
        <p:spPr>
          <a:xfrm>
            <a:off x="4952914" y="39756"/>
            <a:ext cx="629857" cy="58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192AB65-8891-429D-80DD-06B16B62E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5" y="581825"/>
            <a:ext cx="1181361" cy="1122293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CB7A0FD8-F8FC-4760-908F-6D24CCAFBBFE}"/>
              </a:ext>
            </a:extLst>
          </p:cNvPr>
          <p:cNvSpPr txBox="1"/>
          <p:nvPr/>
        </p:nvSpPr>
        <p:spPr>
          <a:xfrm>
            <a:off x="5469893" y="423172"/>
            <a:ext cx="144332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cs typeface="Calibri"/>
              </a:rPr>
              <a:t>Speed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572E0C-7B85-4EB2-80F7-782607FED646}"/>
              </a:ext>
            </a:extLst>
          </p:cNvPr>
          <p:cNvSpPr txBox="1"/>
          <p:nvPr/>
        </p:nvSpPr>
        <p:spPr>
          <a:xfrm>
            <a:off x="5960176" y="3409802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Bowler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7E98550-AFFA-4D47-9D7B-00170C6FAECA}"/>
              </a:ext>
            </a:extLst>
          </p:cNvPr>
          <p:cNvSpPr txBox="1"/>
          <p:nvPr/>
        </p:nvSpPr>
        <p:spPr>
          <a:xfrm>
            <a:off x="6519282" y="3910868"/>
            <a:ext cx="121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Teamwork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30E11AD-2589-4599-88C3-9272EAC1644B}"/>
              </a:ext>
            </a:extLst>
          </p:cNvPr>
          <p:cNvSpPr txBox="1"/>
          <p:nvPr/>
        </p:nvSpPr>
        <p:spPr>
          <a:xfrm>
            <a:off x="7399136" y="4175313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Backstop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88FCA8C-88F2-4692-A22A-1054312367AB}"/>
              </a:ext>
            </a:extLst>
          </p:cNvPr>
          <p:cNvSpPr txBox="1"/>
          <p:nvPr/>
        </p:nvSpPr>
        <p:spPr>
          <a:xfrm>
            <a:off x="7027196" y="2013887"/>
            <a:ext cx="124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½ Rounder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611D1C-9828-4DFD-B880-D645368203DF}"/>
              </a:ext>
            </a:extLst>
          </p:cNvPr>
          <p:cNvSpPr txBox="1"/>
          <p:nvPr/>
        </p:nvSpPr>
        <p:spPr>
          <a:xfrm>
            <a:off x="8327118" y="2166865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Base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16C0575-3BB0-41A8-ABC6-DC10BF2B7710}"/>
              </a:ext>
            </a:extLst>
          </p:cNvPr>
          <p:cNvSpPr txBox="1"/>
          <p:nvPr/>
        </p:nvSpPr>
        <p:spPr>
          <a:xfrm>
            <a:off x="8502892" y="4016369"/>
            <a:ext cx="11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1 Rounder 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FA84F1B-FF4B-4026-AF7D-2963AC50FB7B}"/>
              </a:ext>
            </a:extLst>
          </p:cNvPr>
          <p:cNvSpPr txBox="1"/>
          <p:nvPr/>
        </p:nvSpPr>
        <p:spPr>
          <a:xfrm>
            <a:off x="6555185" y="2419952"/>
            <a:ext cx="130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Obstruction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E9FFAB7-ED17-41E5-A2A1-AF010237FD22}"/>
              </a:ext>
            </a:extLst>
          </p:cNvPr>
          <p:cNvSpPr txBox="1"/>
          <p:nvPr/>
        </p:nvSpPr>
        <p:spPr>
          <a:xfrm>
            <a:off x="7626175" y="3790835"/>
            <a:ext cx="130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No Ball</a:t>
            </a:r>
            <a:endParaRPr lang="en-GB" b="1">
              <a:solidFill>
                <a:srgbClr val="00B050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7B8E5DA-04E7-4866-9CAA-86207EAC1B5D}"/>
              </a:ext>
            </a:extLst>
          </p:cNvPr>
          <p:cNvGrpSpPr/>
          <p:nvPr/>
        </p:nvGrpSpPr>
        <p:grpSpPr>
          <a:xfrm>
            <a:off x="6812783" y="2246084"/>
            <a:ext cx="2950359" cy="1849450"/>
            <a:chOff x="3954559" y="2095513"/>
            <a:chExt cx="2379979" cy="1333487"/>
          </a:xfrm>
        </p:grpSpPr>
        <p:pic>
          <p:nvPicPr>
            <p:cNvPr id="105" name="Picture 104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179E3550-EA7B-4B3F-8710-5AA7C89B9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0" t="36126" r="54206" b="38225"/>
            <a:stretch/>
          </p:blipFill>
          <p:spPr>
            <a:xfrm>
              <a:off x="5964692" y="2148274"/>
              <a:ext cx="369846" cy="1227876"/>
            </a:xfrm>
            <a:prstGeom prst="rect">
              <a:avLst/>
            </a:prstGeom>
          </p:spPr>
        </p:pic>
        <p:pic>
          <p:nvPicPr>
            <p:cNvPr id="106" name="Picture 105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64712A66-1409-4464-B3A4-3C4A7D3B6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36126" r="84668" b="38225"/>
            <a:stretch/>
          </p:blipFill>
          <p:spPr>
            <a:xfrm>
              <a:off x="4039215" y="2201124"/>
              <a:ext cx="435164" cy="1227876"/>
            </a:xfrm>
            <a:prstGeom prst="rect">
              <a:avLst/>
            </a:prstGeom>
          </p:spPr>
        </p:pic>
        <p:pic>
          <p:nvPicPr>
            <p:cNvPr id="107" name="Picture 106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EDD4256D-6DCD-4008-906D-86912C2DB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6" t="34013" r="63698" b="50956"/>
            <a:stretch/>
          </p:blipFill>
          <p:spPr>
            <a:xfrm>
              <a:off x="3954559" y="2095513"/>
              <a:ext cx="1943873" cy="719549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0F03BD4E-8A58-4557-9E3E-08D1C62BEC9E}"/>
              </a:ext>
            </a:extLst>
          </p:cNvPr>
          <p:cNvSpPr txBox="1"/>
          <p:nvPr/>
        </p:nvSpPr>
        <p:spPr>
          <a:xfrm>
            <a:off x="5844836" y="2979267"/>
            <a:ext cx="106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Fielder</a:t>
            </a:r>
            <a:endParaRPr lang="en-GB" b="1">
              <a:solidFill>
                <a:srgbClr val="00B05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092500B-0EB7-4143-BFE3-724F0AEBAEF3}"/>
              </a:ext>
            </a:extLst>
          </p:cNvPr>
          <p:cNvSpPr txBox="1"/>
          <p:nvPr/>
        </p:nvSpPr>
        <p:spPr>
          <a:xfrm>
            <a:off x="249372" y="3459778"/>
            <a:ext cx="113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Batsman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2893176-D38B-422B-8B96-317B40415D07}"/>
              </a:ext>
            </a:extLst>
          </p:cNvPr>
          <p:cNvSpPr txBox="1"/>
          <p:nvPr/>
        </p:nvSpPr>
        <p:spPr>
          <a:xfrm>
            <a:off x="608112" y="3117619"/>
            <a:ext cx="161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Wicket Keeper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80EB507-C674-4C22-A30B-4C9BF4A64685}"/>
              </a:ext>
            </a:extLst>
          </p:cNvPr>
          <p:cNvSpPr txBox="1"/>
          <p:nvPr/>
        </p:nvSpPr>
        <p:spPr>
          <a:xfrm>
            <a:off x="1224463" y="4705062"/>
            <a:ext cx="132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C7916"/>
                </a:solidFill>
              </a:rPr>
              <a:t>Bowler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C338784-D772-47DC-BF54-F9E0D42D0E74}"/>
              </a:ext>
            </a:extLst>
          </p:cNvPr>
          <p:cNvSpPr txBox="1"/>
          <p:nvPr/>
        </p:nvSpPr>
        <p:spPr>
          <a:xfrm>
            <a:off x="1573919" y="3730249"/>
            <a:ext cx="75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LBW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5C88C7E-5090-4F06-AA96-E847BC30DC98}"/>
              </a:ext>
            </a:extLst>
          </p:cNvPr>
          <p:cNvSpPr txBox="1"/>
          <p:nvPr/>
        </p:nvSpPr>
        <p:spPr>
          <a:xfrm>
            <a:off x="404745" y="4888248"/>
            <a:ext cx="9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Fielder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11EAFB7-F667-460F-925D-826D9120423F}"/>
              </a:ext>
            </a:extLst>
          </p:cNvPr>
          <p:cNvSpPr txBox="1"/>
          <p:nvPr/>
        </p:nvSpPr>
        <p:spPr>
          <a:xfrm>
            <a:off x="31630" y="3900181"/>
            <a:ext cx="95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Innings</a:t>
            </a:r>
            <a:endParaRPr lang="en-GB" b="1">
              <a:solidFill>
                <a:srgbClr val="DC7916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42330F-9AFE-41D0-9C53-EB6B70DC0913}"/>
              </a:ext>
            </a:extLst>
          </p:cNvPr>
          <p:cNvSpPr txBox="1"/>
          <p:nvPr/>
        </p:nvSpPr>
        <p:spPr>
          <a:xfrm>
            <a:off x="1280541" y="5095148"/>
            <a:ext cx="100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C7916"/>
                </a:solidFill>
              </a:rPr>
              <a:t>Stumps</a:t>
            </a:r>
            <a:endParaRPr lang="en-GB" b="1">
              <a:solidFill>
                <a:srgbClr val="DC7916"/>
              </a:solidFill>
            </a:endParaRPr>
          </a:p>
        </p:txBody>
      </p:sp>
      <p:pic>
        <p:nvPicPr>
          <p:cNvPr id="116" name="Picture 11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5087345C-D0DC-4451-AB23-3384FEE6F9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11601" r="22991"/>
          <a:stretch/>
        </p:blipFill>
        <p:spPr>
          <a:xfrm>
            <a:off x="1961124" y="3443424"/>
            <a:ext cx="1542450" cy="167355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D2A6B4DB-8BF3-4446-BC63-C747642D44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970" y="4328965"/>
            <a:ext cx="1879617" cy="1879617"/>
          </a:xfrm>
          <a:prstGeom prst="rect">
            <a:avLst/>
          </a:prstGeom>
        </p:spPr>
      </p:pic>
      <p:pic>
        <p:nvPicPr>
          <p:cNvPr id="21" name="Picture 20" descr="A black and yellow ball&#10;&#10;Description automatically generated">
            <a:extLst>
              <a:ext uri="{FF2B5EF4-FFF2-40B4-BE49-F238E27FC236}">
                <a16:creationId xmlns:a16="http://schemas.microsoft.com/office/drawing/2014/main" id="{1491F8B5-3D04-4C9C-A8F9-D74AAC4BC3C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7861" r="22770" b="17672"/>
          <a:stretch/>
        </p:blipFill>
        <p:spPr>
          <a:xfrm>
            <a:off x="5471241" y="5167597"/>
            <a:ext cx="609075" cy="647764"/>
          </a:xfrm>
          <a:prstGeom prst="flowChartConnector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3589B578-9BAF-47E2-B066-A3B774CAA51A}"/>
              </a:ext>
            </a:extLst>
          </p:cNvPr>
          <p:cNvSpPr txBox="1"/>
          <p:nvPr/>
        </p:nvSpPr>
        <p:spPr>
          <a:xfrm>
            <a:off x="6831624" y="6408356"/>
            <a:ext cx="96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Serve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817F98B-01FC-43BE-BC9B-6849F30CBF35}"/>
              </a:ext>
            </a:extLst>
          </p:cNvPr>
          <p:cNvSpPr txBox="1"/>
          <p:nvPr/>
        </p:nvSpPr>
        <p:spPr>
          <a:xfrm>
            <a:off x="7316250" y="6049293"/>
            <a:ext cx="67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Rally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0C79DE5-B082-4CAB-92E1-B89636AF494B}"/>
              </a:ext>
            </a:extLst>
          </p:cNvPr>
          <p:cNvSpPr txBox="1"/>
          <p:nvPr/>
        </p:nvSpPr>
        <p:spPr>
          <a:xfrm>
            <a:off x="6737629" y="5893314"/>
            <a:ext cx="54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Lob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63A01FB-F772-400D-BA63-7F62E85EB23A}"/>
              </a:ext>
            </a:extLst>
          </p:cNvPr>
          <p:cNvSpPr txBox="1"/>
          <p:nvPr/>
        </p:nvSpPr>
        <p:spPr>
          <a:xfrm>
            <a:off x="5935851" y="4520396"/>
            <a:ext cx="96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Volley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092361-9FAE-467C-83A2-F9D3730714CD}"/>
              </a:ext>
            </a:extLst>
          </p:cNvPr>
          <p:cNvSpPr txBox="1"/>
          <p:nvPr/>
        </p:nvSpPr>
        <p:spPr>
          <a:xfrm>
            <a:off x="7734854" y="6355629"/>
            <a:ext cx="83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Deuce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F54E1F4-D444-4337-90B4-79FDEB7E851D}"/>
              </a:ext>
            </a:extLst>
          </p:cNvPr>
          <p:cNvSpPr txBox="1"/>
          <p:nvPr/>
        </p:nvSpPr>
        <p:spPr>
          <a:xfrm>
            <a:off x="7972420" y="5977039"/>
            <a:ext cx="96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Court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E5CA4E5-20A2-4A26-B291-60BAFE766F64}"/>
              </a:ext>
            </a:extLst>
          </p:cNvPr>
          <p:cNvSpPr txBox="1"/>
          <p:nvPr/>
        </p:nvSpPr>
        <p:spPr>
          <a:xfrm>
            <a:off x="6586692" y="4354342"/>
            <a:ext cx="96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893F76"/>
                </a:solidFill>
              </a:rPr>
              <a:t>Break Point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E679399-143C-4697-81C7-DF70CD4D55AD}"/>
              </a:ext>
            </a:extLst>
          </p:cNvPr>
          <p:cNvSpPr txBox="1"/>
          <p:nvPr/>
        </p:nvSpPr>
        <p:spPr>
          <a:xfrm>
            <a:off x="8800797" y="4852967"/>
            <a:ext cx="11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Backhand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BE950DA-A374-419D-86B9-442958118923}"/>
              </a:ext>
            </a:extLst>
          </p:cNvPr>
          <p:cNvSpPr txBox="1"/>
          <p:nvPr/>
        </p:nvSpPr>
        <p:spPr>
          <a:xfrm>
            <a:off x="8069487" y="4579211"/>
            <a:ext cx="12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Advantage</a:t>
            </a:r>
            <a:endParaRPr lang="en-GB" b="1">
              <a:solidFill>
                <a:srgbClr val="893F76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4382C46-C7FB-4E27-BC0C-D62DE747DA00}"/>
              </a:ext>
            </a:extLst>
          </p:cNvPr>
          <p:cNvSpPr txBox="1"/>
          <p:nvPr/>
        </p:nvSpPr>
        <p:spPr>
          <a:xfrm>
            <a:off x="6231321" y="6274734"/>
            <a:ext cx="58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893F76"/>
                </a:solidFill>
              </a:rPr>
              <a:t>Ace</a:t>
            </a:r>
            <a:endParaRPr lang="en-GB" b="1">
              <a:solidFill>
                <a:srgbClr val="893F76"/>
              </a:solidFill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2831B477-E093-404B-84CE-5EE10C84BB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1" y="5297910"/>
            <a:ext cx="1578430" cy="147977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A9E8018-3C04-4213-855F-6F33B76F6666}"/>
              </a:ext>
            </a:extLst>
          </p:cNvPr>
          <p:cNvSpPr txBox="1"/>
          <p:nvPr/>
        </p:nvSpPr>
        <p:spPr>
          <a:xfrm>
            <a:off x="5389848" y="890352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ED549BD-EE9B-4483-85D0-A82480405677}"/>
              </a:ext>
            </a:extLst>
          </p:cNvPr>
          <p:cNvSpPr txBox="1"/>
          <p:nvPr/>
        </p:nvSpPr>
        <p:spPr>
          <a:xfrm>
            <a:off x="4045176" y="3027925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192444D-9121-45C9-9742-48D5AA04C14E}"/>
              </a:ext>
            </a:extLst>
          </p:cNvPr>
          <p:cNvSpPr txBox="1"/>
          <p:nvPr/>
        </p:nvSpPr>
        <p:spPr>
          <a:xfrm>
            <a:off x="3523280" y="5167597"/>
            <a:ext cx="186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Components of Fitness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80727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7A576A3F5FF4283EC43A3646900B6" ma:contentTypeVersion="13" ma:contentTypeDescription="Create a new document." ma:contentTypeScope="" ma:versionID="a66f00aaaee580b6aa2cb8495a9f66d0">
  <xsd:schema xmlns:xsd="http://www.w3.org/2001/XMLSchema" xmlns:xs="http://www.w3.org/2001/XMLSchema" xmlns:p="http://schemas.microsoft.com/office/2006/metadata/properties" xmlns:ns2="9c9830d1-d034-464b-8e33-ee28dd61891b" xmlns:ns3="8fc5e788-e545-4976-b794-618d994625d7" targetNamespace="http://schemas.microsoft.com/office/2006/metadata/properties" ma:root="true" ma:fieldsID="838a3fab32448aff611c5d1a4d83fdac" ns2:_="" ns3:_="">
    <xsd:import namespace="9c9830d1-d034-464b-8e33-ee28dd61891b"/>
    <xsd:import namespace="8fc5e788-e545-4976-b794-618d99462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830d1-d034-464b-8e33-ee28dd618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5e788-e545-4976-b794-618d994625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c5e788-e545-4976-b794-618d994625d7">
      <UserInfo>
        <DisplayName>G Richardson</DisplayName>
        <AccountId>15</AccountId>
        <AccountType/>
      </UserInfo>
      <UserInfo>
        <DisplayName>K Richardson</DisplayName>
        <AccountId>13</AccountId>
        <AccountType/>
      </UserInfo>
      <UserInfo>
        <DisplayName>K Bromley</DisplayName>
        <AccountId>14</AccountId>
        <AccountType/>
      </UserInfo>
      <UserInfo>
        <DisplayName>P Forman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2159FA7-632C-4C46-9CF9-690B8EE1B3BE}"/>
</file>

<file path=customXml/itemProps2.xml><?xml version="1.0" encoding="utf-8"?>
<ds:datastoreItem xmlns:ds="http://schemas.openxmlformats.org/officeDocument/2006/customXml" ds:itemID="{A00B4508-84BE-42D5-BA19-6EDF867B3D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B73B0-142A-4840-B001-9E11CC57A2D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218</Words>
  <Application>Microsoft Office PowerPoint</Application>
  <PresentationFormat>A4 Paper (210x297 mm)</PresentationFormat>
  <Paragraphs>146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Heighton</dc:creator>
  <cp:lastModifiedBy>Nick Bishop</cp:lastModifiedBy>
  <cp:revision>2</cp:revision>
  <cp:lastPrinted>2019-11-26T15:51:47Z</cp:lastPrinted>
  <dcterms:created xsi:type="dcterms:W3CDTF">2019-10-16T07:05:12Z</dcterms:created>
  <dcterms:modified xsi:type="dcterms:W3CDTF">2020-01-17T11:56:01Z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0x0101003527A576A3F5FF4283EC43A3646900B6</vt:lpwstr>
  </property>
  <property fmtid="{D5CDD505-2E9C-101B-9397-08002B2CF9AE}" pid="3" name="Order">
    <vt:r8>347200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