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6263C-9104-4EE0-81D9-2AC1E7E00C2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6D1E329F-D274-4ED5-B7A2-0603CAB7F7F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GB" dirty="0" smtClean="0">
              <a:latin typeface="Calibri" panose="020F0502020204030204" pitchFamily="34" charset="0"/>
            </a:rPr>
            <a:t>1. Participation:</a:t>
          </a:r>
        </a:p>
        <a:p>
          <a:pPr algn="l"/>
          <a:r>
            <a:rPr lang="en-GB" dirty="0" smtClean="0">
              <a:latin typeface="Calibri" panose="020F0502020204030204" pitchFamily="34" charset="0"/>
            </a:rPr>
            <a:t>Sports with widespread mass participation remain popular. Walking for leisure, football due to strong infrastructure and upcoming activities such as cycling. </a:t>
          </a:r>
          <a:endParaRPr lang="en-GB" dirty="0"/>
        </a:p>
      </dgm:t>
    </dgm:pt>
    <dgm:pt modelId="{058EBAC8-DD19-42DD-B101-4AB42D38F806}" type="parTrans" cxnId="{63A49929-BA1E-4C3C-B1D2-FDB19184D6D9}">
      <dgm:prSet/>
      <dgm:spPr/>
      <dgm:t>
        <a:bodyPr/>
        <a:lstStyle/>
        <a:p>
          <a:endParaRPr lang="en-GB"/>
        </a:p>
      </dgm:t>
    </dgm:pt>
    <dgm:pt modelId="{926A1BB3-DFAF-4D88-8F88-60702EBA19A1}" type="sibTrans" cxnId="{63A49929-BA1E-4C3C-B1D2-FDB19184D6D9}">
      <dgm:prSet/>
      <dgm:spPr/>
      <dgm:t>
        <a:bodyPr/>
        <a:lstStyle/>
        <a:p>
          <a:endParaRPr lang="en-GB"/>
        </a:p>
      </dgm:t>
    </dgm:pt>
    <dgm:pt modelId="{D948C124-35D7-4488-9758-8A078C6B256C}" type="pres">
      <dgm:prSet presAssocID="{A3D6263C-9104-4EE0-81D9-2AC1E7E00C2E}" presName="linearFlow" presStyleCnt="0">
        <dgm:presLayoutVars>
          <dgm:dir/>
          <dgm:resizeHandles val="exact"/>
        </dgm:presLayoutVars>
      </dgm:prSet>
      <dgm:spPr/>
    </dgm:pt>
    <dgm:pt modelId="{BC7387EC-6FCB-4801-B234-7CB883A6A02B}" type="pres">
      <dgm:prSet presAssocID="{6D1E329F-D274-4ED5-B7A2-0603CAB7F7FE}" presName="composite" presStyleCnt="0"/>
      <dgm:spPr/>
    </dgm:pt>
    <dgm:pt modelId="{B349428A-660F-41B2-BDBC-AB10059BDF30}" type="pres">
      <dgm:prSet presAssocID="{6D1E329F-D274-4ED5-B7A2-0603CAB7F7FE}" presName="imgShp" presStyleLbl="fgImgPlace1" presStyleIdx="0" presStyleCnt="1" custScaleX="75443" custScaleY="75443" custLinFactNeighborX="-13562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459DFFB6-EB1B-42BA-8228-7220DFE0A180}" type="pres">
      <dgm:prSet presAssocID="{6D1E329F-D274-4ED5-B7A2-0603CAB7F7FE}" presName="txShp" presStyleLbl="node1" presStyleIdx="0" presStyleCnt="1" custScaleX="11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A49929-BA1E-4C3C-B1D2-FDB19184D6D9}" srcId="{A3D6263C-9104-4EE0-81D9-2AC1E7E00C2E}" destId="{6D1E329F-D274-4ED5-B7A2-0603CAB7F7FE}" srcOrd="0" destOrd="0" parTransId="{058EBAC8-DD19-42DD-B101-4AB42D38F806}" sibTransId="{926A1BB3-DFAF-4D88-8F88-60702EBA19A1}"/>
    <dgm:cxn modelId="{A6FD5D4F-0FEC-45AD-860A-6E64906E5E8B}" type="presOf" srcId="{6D1E329F-D274-4ED5-B7A2-0603CAB7F7FE}" destId="{459DFFB6-EB1B-42BA-8228-7220DFE0A180}" srcOrd="0" destOrd="0" presId="urn:microsoft.com/office/officeart/2005/8/layout/vList3"/>
    <dgm:cxn modelId="{681F7318-C5EB-4219-9E16-26D69E678043}" type="presOf" srcId="{A3D6263C-9104-4EE0-81D9-2AC1E7E00C2E}" destId="{D948C124-35D7-4488-9758-8A078C6B256C}" srcOrd="0" destOrd="0" presId="urn:microsoft.com/office/officeart/2005/8/layout/vList3"/>
    <dgm:cxn modelId="{9B33050D-AF36-49F3-8E66-883C3E364918}" type="presParOf" srcId="{D948C124-35D7-4488-9758-8A078C6B256C}" destId="{BC7387EC-6FCB-4801-B234-7CB883A6A02B}" srcOrd="0" destOrd="0" presId="urn:microsoft.com/office/officeart/2005/8/layout/vList3"/>
    <dgm:cxn modelId="{865FCF41-004D-4E96-9F94-21B942E866F8}" type="presParOf" srcId="{BC7387EC-6FCB-4801-B234-7CB883A6A02B}" destId="{B349428A-660F-41B2-BDBC-AB10059BDF30}" srcOrd="0" destOrd="0" presId="urn:microsoft.com/office/officeart/2005/8/layout/vList3"/>
    <dgm:cxn modelId="{E74D1D2B-E44B-46E7-B718-C38D3611B2AA}" type="presParOf" srcId="{BC7387EC-6FCB-4801-B234-7CB883A6A02B}" destId="{459DFFB6-EB1B-42BA-8228-7220DFE0A1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D6263C-9104-4EE0-81D9-2AC1E7E00C2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6D1E329F-D274-4ED5-B7A2-0603CAB7F7F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GB" dirty="0" smtClean="0">
              <a:latin typeface="Calibri" panose="020F0502020204030204" pitchFamily="34" charset="0"/>
            </a:rPr>
            <a:t>2. </a:t>
          </a:r>
          <a:r>
            <a:rPr lang="en-GB" dirty="0" smtClean="0">
              <a:solidFill>
                <a:schemeClr val="tx1"/>
              </a:solidFill>
              <a:latin typeface="Calibri" panose="020F0502020204030204" pitchFamily="34" charset="0"/>
            </a:rPr>
            <a:t>Success for individuals and teams:</a:t>
          </a:r>
        </a:p>
        <a:p>
          <a:pPr algn="l"/>
          <a:r>
            <a:rPr lang="en-GB" b="0" dirty="0" smtClean="0">
              <a:solidFill>
                <a:schemeClr val="tx1"/>
              </a:solidFill>
              <a:latin typeface="Calibri" panose="020F0502020204030204" pitchFamily="34" charset="0"/>
            </a:rPr>
            <a:t>Positive outcomes during high profile events causes an increase in popularity. Gymnastics after Rio 2016.</a:t>
          </a:r>
          <a:endParaRPr lang="en-GB" dirty="0"/>
        </a:p>
      </dgm:t>
    </dgm:pt>
    <dgm:pt modelId="{058EBAC8-DD19-42DD-B101-4AB42D38F806}" type="parTrans" cxnId="{63A49929-BA1E-4C3C-B1D2-FDB19184D6D9}">
      <dgm:prSet/>
      <dgm:spPr/>
      <dgm:t>
        <a:bodyPr/>
        <a:lstStyle/>
        <a:p>
          <a:endParaRPr lang="en-GB"/>
        </a:p>
      </dgm:t>
    </dgm:pt>
    <dgm:pt modelId="{926A1BB3-DFAF-4D88-8F88-60702EBA19A1}" type="sibTrans" cxnId="{63A49929-BA1E-4C3C-B1D2-FDB19184D6D9}">
      <dgm:prSet/>
      <dgm:spPr/>
      <dgm:t>
        <a:bodyPr/>
        <a:lstStyle/>
        <a:p>
          <a:endParaRPr lang="en-GB"/>
        </a:p>
      </dgm:t>
    </dgm:pt>
    <dgm:pt modelId="{D948C124-35D7-4488-9758-8A078C6B256C}" type="pres">
      <dgm:prSet presAssocID="{A3D6263C-9104-4EE0-81D9-2AC1E7E00C2E}" presName="linearFlow" presStyleCnt="0">
        <dgm:presLayoutVars>
          <dgm:dir/>
          <dgm:resizeHandles val="exact"/>
        </dgm:presLayoutVars>
      </dgm:prSet>
      <dgm:spPr/>
    </dgm:pt>
    <dgm:pt modelId="{BC7387EC-6FCB-4801-B234-7CB883A6A02B}" type="pres">
      <dgm:prSet presAssocID="{6D1E329F-D274-4ED5-B7A2-0603CAB7F7FE}" presName="composite" presStyleCnt="0"/>
      <dgm:spPr/>
    </dgm:pt>
    <dgm:pt modelId="{B349428A-660F-41B2-BDBC-AB10059BDF30}" type="pres">
      <dgm:prSet presAssocID="{6D1E329F-D274-4ED5-B7A2-0603CAB7F7FE}" presName="imgShp" presStyleLbl="fgImgPlace1" presStyleIdx="0" presStyleCnt="1" custScaleX="75443" custScaleY="75443" custLinFactNeighborX="-13562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459DFFB6-EB1B-42BA-8228-7220DFE0A180}" type="pres">
      <dgm:prSet presAssocID="{6D1E329F-D274-4ED5-B7A2-0603CAB7F7FE}" presName="txShp" presStyleLbl="node1" presStyleIdx="0" presStyleCnt="1" custScaleX="11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042CC25-2ADE-4BBA-A9EB-A073658CDC51}" type="presOf" srcId="{6D1E329F-D274-4ED5-B7A2-0603CAB7F7FE}" destId="{459DFFB6-EB1B-42BA-8228-7220DFE0A180}" srcOrd="0" destOrd="0" presId="urn:microsoft.com/office/officeart/2005/8/layout/vList3"/>
    <dgm:cxn modelId="{FE4CAE0C-16C8-483E-AF24-43A46DCC9E4E}" type="presOf" srcId="{A3D6263C-9104-4EE0-81D9-2AC1E7E00C2E}" destId="{D948C124-35D7-4488-9758-8A078C6B256C}" srcOrd="0" destOrd="0" presId="urn:microsoft.com/office/officeart/2005/8/layout/vList3"/>
    <dgm:cxn modelId="{63A49929-BA1E-4C3C-B1D2-FDB19184D6D9}" srcId="{A3D6263C-9104-4EE0-81D9-2AC1E7E00C2E}" destId="{6D1E329F-D274-4ED5-B7A2-0603CAB7F7FE}" srcOrd="0" destOrd="0" parTransId="{058EBAC8-DD19-42DD-B101-4AB42D38F806}" sibTransId="{926A1BB3-DFAF-4D88-8F88-60702EBA19A1}"/>
    <dgm:cxn modelId="{12322DAE-0ADE-46C9-8ADD-CB196F03DD2E}" type="presParOf" srcId="{D948C124-35D7-4488-9758-8A078C6B256C}" destId="{BC7387EC-6FCB-4801-B234-7CB883A6A02B}" srcOrd="0" destOrd="0" presId="urn:microsoft.com/office/officeart/2005/8/layout/vList3"/>
    <dgm:cxn modelId="{F86A371E-F404-44C2-9873-5820D3EA2CA3}" type="presParOf" srcId="{BC7387EC-6FCB-4801-B234-7CB883A6A02B}" destId="{B349428A-660F-41B2-BDBC-AB10059BDF30}" srcOrd="0" destOrd="0" presId="urn:microsoft.com/office/officeart/2005/8/layout/vList3"/>
    <dgm:cxn modelId="{7A4756C4-99CF-40C1-9A4E-0C15A03E49FF}" type="presParOf" srcId="{BC7387EC-6FCB-4801-B234-7CB883A6A02B}" destId="{459DFFB6-EB1B-42BA-8228-7220DFE0A1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D6263C-9104-4EE0-81D9-2AC1E7E00C2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6D1E329F-D274-4ED5-B7A2-0603CAB7F7F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GB" dirty="0" smtClean="0">
              <a:latin typeface="Calibri" panose="020F0502020204030204" pitchFamily="34" charset="0"/>
            </a:rPr>
            <a:t>3. Spectatorship/media coverage: </a:t>
          </a:r>
        </a:p>
        <a:p>
          <a:pPr algn="l"/>
          <a:r>
            <a:rPr lang="en-GB" b="0" dirty="0" smtClean="0">
              <a:solidFill>
                <a:schemeClr val="tx1"/>
              </a:solidFill>
              <a:latin typeface="Calibri" panose="020F0502020204030204" pitchFamily="34" charset="0"/>
            </a:rPr>
            <a:t>Some sport channels are available 24/7. Spectators viewing sports can be inspired to participate. </a:t>
          </a:r>
          <a:endParaRPr lang="en-GB" dirty="0"/>
        </a:p>
      </dgm:t>
    </dgm:pt>
    <dgm:pt modelId="{058EBAC8-DD19-42DD-B101-4AB42D38F806}" type="parTrans" cxnId="{63A49929-BA1E-4C3C-B1D2-FDB19184D6D9}">
      <dgm:prSet/>
      <dgm:spPr/>
      <dgm:t>
        <a:bodyPr/>
        <a:lstStyle/>
        <a:p>
          <a:endParaRPr lang="en-GB"/>
        </a:p>
      </dgm:t>
    </dgm:pt>
    <dgm:pt modelId="{926A1BB3-DFAF-4D88-8F88-60702EBA19A1}" type="sibTrans" cxnId="{63A49929-BA1E-4C3C-B1D2-FDB19184D6D9}">
      <dgm:prSet/>
      <dgm:spPr/>
      <dgm:t>
        <a:bodyPr/>
        <a:lstStyle/>
        <a:p>
          <a:endParaRPr lang="en-GB"/>
        </a:p>
      </dgm:t>
    </dgm:pt>
    <dgm:pt modelId="{D948C124-35D7-4488-9758-8A078C6B256C}" type="pres">
      <dgm:prSet presAssocID="{A3D6263C-9104-4EE0-81D9-2AC1E7E00C2E}" presName="linearFlow" presStyleCnt="0">
        <dgm:presLayoutVars>
          <dgm:dir/>
          <dgm:resizeHandles val="exact"/>
        </dgm:presLayoutVars>
      </dgm:prSet>
      <dgm:spPr/>
    </dgm:pt>
    <dgm:pt modelId="{BC7387EC-6FCB-4801-B234-7CB883A6A02B}" type="pres">
      <dgm:prSet presAssocID="{6D1E329F-D274-4ED5-B7A2-0603CAB7F7FE}" presName="composite" presStyleCnt="0"/>
      <dgm:spPr/>
    </dgm:pt>
    <dgm:pt modelId="{B349428A-660F-41B2-BDBC-AB10059BDF30}" type="pres">
      <dgm:prSet presAssocID="{6D1E329F-D274-4ED5-B7A2-0603CAB7F7FE}" presName="imgShp" presStyleLbl="fgImgPlace1" presStyleIdx="0" presStyleCnt="1" custScaleX="75443" custScaleY="75443" custLinFactNeighborX="-13562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459DFFB6-EB1B-42BA-8228-7220DFE0A180}" type="pres">
      <dgm:prSet presAssocID="{6D1E329F-D274-4ED5-B7A2-0603CAB7F7FE}" presName="txShp" presStyleLbl="node1" presStyleIdx="0" presStyleCnt="1" custScaleX="11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3A49929-BA1E-4C3C-B1D2-FDB19184D6D9}" srcId="{A3D6263C-9104-4EE0-81D9-2AC1E7E00C2E}" destId="{6D1E329F-D274-4ED5-B7A2-0603CAB7F7FE}" srcOrd="0" destOrd="0" parTransId="{058EBAC8-DD19-42DD-B101-4AB42D38F806}" sibTransId="{926A1BB3-DFAF-4D88-8F88-60702EBA19A1}"/>
    <dgm:cxn modelId="{F7A09678-1916-41BB-BDB1-C80907D627B2}" type="presOf" srcId="{6D1E329F-D274-4ED5-B7A2-0603CAB7F7FE}" destId="{459DFFB6-EB1B-42BA-8228-7220DFE0A180}" srcOrd="0" destOrd="0" presId="urn:microsoft.com/office/officeart/2005/8/layout/vList3"/>
    <dgm:cxn modelId="{C4693471-B995-4E37-8EC0-BEC6CF8BFAB4}" type="presOf" srcId="{A3D6263C-9104-4EE0-81D9-2AC1E7E00C2E}" destId="{D948C124-35D7-4488-9758-8A078C6B256C}" srcOrd="0" destOrd="0" presId="urn:microsoft.com/office/officeart/2005/8/layout/vList3"/>
    <dgm:cxn modelId="{1D2B047D-282E-4314-A6FF-334ED2D14365}" type="presParOf" srcId="{D948C124-35D7-4488-9758-8A078C6B256C}" destId="{BC7387EC-6FCB-4801-B234-7CB883A6A02B}" srcOrd="0" destOrd="0" presId="urn:microsoft.com/office/officeart/2005/8/layout/vList3"/>
    <dgm:cxn modelId="{C1C02BB8-2AE8-40AA-8A9D-FD09AC562E45}" type="presParOf" srcId="{BC7387EC-6FCB-4801-B234-7CB883A6A02B}" destId="{B349428A-660F-41B2-BDBC-AB10059BDF30}" srcOrd="0" destOrd="0" presId="urn:microsoft.com/office/officeart/2005/8/layout/vList3"/>
    <dgm:cxn modelId="{A65ED81D-244D-458A-9AFB-78943758276D}" type="presParOf" srcId="{BC7387EC-6FCB-4801-B234-7CB883A6A02B}" destId="{459DFFB6-EB1B-42BA-8228-7220DFE0A1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D6263C-9104-4EE0-81D9-2AC1E7E00C2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6D1E329F-D274-4ED5-B7A2-0603CAB7F7F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GB" dirty="0" smtClean="0">
              <a:latin typeface="Calibri" panose="020F0502020204030204" pitchFamily="34" charset="0"/>
            </a:rPr>
            <a:t>4. Role Models:</a:t>
          </a:r>
        </a:p>
        <a:p>
          <a:pPr algn="l"/>
          <a:r>
            <a:rPr lang="en-GB" b="0" dirty="0" smtClean="0">
              <a:solidFill>
                <a:schemeClr val="tx1"/>
              </a:solidFill>
              <a:latin typeface="Calibri" panose="020F0502020204030204" pitchFamily="34" charset="0"/>
            </a:rPr>
            <a:t>Sports with limited role models suffer from a lack of interest. Positive role models inspire future generations</a:t>
          </a:r>
          <a:r>
            <a:rPr lang="en-GB" b="0" i="1" dirty="0" smtClean="0">
              <a:solidFill>
                <a:schemeClr val="tx1"/>
              </a:solidFill>
              <a:latin typeface="Calibri" panose="020F0502020204030204" pitchFamily="34" charset="0"/>
            </a:rPr>
            <a:t>. i.e. Netball</a:t>
          </a:r>
          <a:endParaRPr lang="en-GB" i="1" dirty="0"/>
        </a:p>
      </dgm:t>
    </dgm:pt>
    <dgm:pt modelId="{058EBAC8-DD19-42DD-B101-4AB42D38F806}" type="parTrans" cxnId="{63A49929-BA1E-4C3C-B1D2-FDB19184D6D9}">
      <dgm:prSet/>
      <dgm:spPr/>
      <dgm:t>
        <a:bodyPr/>
        <a:lstStyle/>
        <a:p>
          <a:endParaRPr lang="en-GB"/>
        </a:p>
      </dgm:t>
    </dgm:pt>
    <dgm:pt modelId="{926A1BB3-DFAF-4D88-8F88-60702EBA19A1}" type="sibTrans" cxnId="{63A49929-BA1E-4C3C-B1D2-FDB19184D6D9}">
      <dgm:prSet/>
      <dgm:spPr/>
      <dgm:t>
        <a:bodyPr/>
        <a:lstStyle/>
        <a:p>
          <a:endParaRPr lang="en-GB"/>
        </a:p>
      </dgm:t>
    </dgm:pt>
    <dgm:pt modelId="{D948C124-35D7-4488-9758-8A078C6B256C}" type="pres">
      <dgm:prSet presAssocID="{A3D6263C-9104-4EE0-81D9-2AC1E7E00C2E}" presName="linearFlow" presStyleCnt="0">
        <dgm:presLayoutVars>
          <dgm:dir/>
          <dgm:resizeHandles val="exact"/>
        </dgm:presLayoutVars>
      </dgm:prSet>
      <dgm:spPr/>
    </dgm:pt>
    <dgm:pt modelId="{BC7387EC-6FCB-4801-B234-7CB883A6A02B}" type="pres">
      <dgm:prSet presAssocID="{6D1E329F-D274-4ED5-B7A2-0603CAB7F7FE}" presName="composite" presStyleCnt="0"/>
      <dgm:spPr/>
    </dgm:pt>
    <dgm:pt modelId="{B349428A-660F-41B2-BDBC-AB10059BDF30}" type="pres">
      <dgm:prSet presAssocID="{6D1E329F-D274-4ED5-B7A2-0603CAB7F7FE}" presName="imgShp" presStyleLbl="fgImgPlace1" presStyleIdx="0" presStyleCnt="1" custScaleX="75443" custScaleY="75443" custLinFactNeighborX="-13562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459DFFB6-EB1B-42BA-8228-7220DFE0A180}" type="pres">
      <dgm:prSet presAssocID="{6D1E329F-D274-4ED5-B7A2-0603CAB7F7FE}" presName="txShp" presStyleLbl="node1" presStyleIdx="0" presStyleCnt="1" custScaleX="11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A5D1764-DB31-4036-929D-A767F71F1561}" type="presOf" srcId="{A3D6263C-9104-4EE0-81D9-2AC1E7E00C2E}" destId="{D948C124-35D7-4488-9758-8A078C6B256C}" srcOrd="0" destOrd="0" presId="urn:microsoft.com/office/officeart/2005/8/layout/vList3"/>
    <dgm:cxn modelId="{63A49929-BA1E-4C3C-B1D2-FDB19184D6D9}" srcId="{A3D6263C-9104-4EE0-81D9-2AC1E7E00C2E}" destId="{6D1E329F-D274-4ED5-B7A2-0603CAB7F7FE}" srcOrd="0" destOrd="0" parTransId="{058EBAC8-DD19-42DD-B101-4AB42D38F806}" sibTransId="{926A1BB3-DFAF-4D88-8F88-60702EBA19A1}"/>
    <dgm:cxn modelId="{7A064B6B-8EBE-403D-AD22-721E46E49CEA}" type="presOf" srcId="{6D1E329F-D274-4ED5-B7A2-0603CAB7F7FE}" destId="{459DFFB6-EB1B-42BA-8228-7220DFE0A180}" srcOrd="0" destOrd="0" presId="urn:microsoft.com/office/officeart/2005/8/layout/vList3"/>
    <dgm:cxn modelId="{29C24CBA-DA37-476F-A4B7-AADA636DBEA2}" type="presParOf" srcId="{D948C124-35D7-4488-9758-8A078C6B256C}" destId="{BC7387EC-6FCB-4801-B234-7CB883A6A02B}" srcOrd="0" destOrd="0" presId="urn:microsoft.com/office/officeart/2005/8/layout/vList3"/>
    <dgm:cxn modelId="{66DA47A8-6E57-4FB1-A63A-984817FA94D7}" type="presParOf" srcId="{BC7387EC-6FCB-4801-B234-7CB883A6A02B}" destId="{B349428A-660F-41B2-BDBC-AB10059BDF30}" srcOrd="0" destOrd="0" presId="urn:microsoft.com/office/officeart/2005/8/layout/vList3"/>
    <dgm:cxn modelId="{34D4796B-B9AE-40B5-A095-957D30EF9DEC}" type="presParOf" srcId="{BC7387EC-6FCB-4801-B234-7CB883A6A02B}" destId="{459DFFB6-EB1B-42BA-8228-7220DFE0A1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4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D6263C-9104-4EE0-81D9-2AC1E7E00C2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6D1E329F-D274-4ED5-B7A2-0603CAB7F7F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GB" dirty="0" smtClean="0">
              <a:latin typeface="Calibri" panose="020F0502020204030204" pitchFamily="34" charset="0"/>
            </a:rPr>
            <a:t>5. </a:t>
          </a:r>
          <a:r>
            <a:rPr lang="en-GB" dirty="0" smtClean="0">
              <a:solidFill>
                <a:schemeClr val="tx1"/>
              </a:solidFill>
              <a:latin typeface="Calibri" panose="020F0502020204030204" pitchFamily="34" charset="0"/>
            </a:rPr>
            <a:t>Provision/Environment:</a:t>
          </a:r>
        </a:p>
        <a:p>
          <a:pPr algn="l"/>
          <a:r>
            <a:rPr lang="en-GB" b="0" dirty="0" smtClean="0">
              <a:solidFill>
                <a:schemeClr val="tx1"/>
              </a:solidFill>
              <a:latin typeface="Calibri" panose="020F0502020204030204" pitchFamily="34" charset="0"/>
            </a:rPr>
            <a:t>Access to the necessary facility, specialist equipment or coaching is required. Specific natural environments not found in the UK are often man made. </a:t>
          </a:r>
          <a:r>
            <a:rPr lang="en-GB" b="0" i="1" dirty="0" smtClean="0">
              <a:solidFill>
                <a:schemeClr val="tx1"/>
              </a:solidFill>
              <a:latin typeface="Calibri" panose="020F0502020204030204" pitchFamily="34" charset="0"/>
            </a:rPr>
            <a:t>i.e. skiing.  </a:t>
          </a:r>
          <a:endParaRPr lang="en-GB" i="1" dirty="0"/>
        </a:p>
      </dgm:t>
    </dgm:pt>
    <dgm:pt modelId="{058EBAC8-DD19-42DD-B101-4AB42D38F806}" type="parTrans" cxnId="{63A49929-BA1E-4C3C-B1D2-FDB19184D6D9}">
      <dgm:prSet/>
      <dgm:spPr/>
      <dgm:t>
        <a:bodyPr/>
        <a:lstStyle/>
        <a:p>
          <a:endParaRPr lang="en-GB"/>
        </a:p>
      </dgm:t>
    </dgm:pt>
    <dgm:pt modelId="{926A1BB3-DFAF-4D88-8F88-60702EBA19A1}" type="sibTrans" cxnId="{63A49929-BA1E-4C3C-B1D2-FDB19184D6D9}">
      <dgm:prSet/>
      <dgm:spPr/>
      <dgm:t>
        <a:bodyPr/>
        <a:lstStyle/>
        <a:p>
          <a:endParaRPr lang="en-GB"/>
        </a:p>
      </dgm:t>
    </dgm:pt>
    <dgm:pt modelId="{D948C124-35D7-4488-9758-8A078C6B256C}" type="pres">
      <dgm:prSet presAssocID="{A3D6263C-9104-4EE0-81D9-2AC1E7E00C2E}" presName="linearFlow" presStyleCnt="0">
        <dgm:presLayoutVars>
          <dgm:dir/>
          <dgm:resizeHandles val="exact"/>
        </dgm:presLayoutVars>
      </dgm:prSet>
      <dgm:spPr/>
    </dgm:pt>
    <dgm:pt modelId="{BC7387EC-6FCB-4801-B234-7CB883A6A02B}" type="pres">
      <dgm:prSet presAssocID="{6D1E329F-D274-4ED5-B7A2-0603CAB7F7FE}" presName="composite" presStyleCnt="0"/>
      <dgm:spPr/>
    </dgm:pt>
    <dgm:pt modelId="{B349428A-660F-41B2-BDBC-AB10059BDF30}" type="pres">
      <dgm:prSet presAssocID="{6D1E329F-D274-4ED5-B7A2-0603CAB7F7FE}" presName="imgShp" presStyleLbl="fgImgPlace1" presStyleIdx="0" presStyleCnt="1" custScaleX="75443" custScaleY="75443" custLinFactNeighborX="-13562" custLinFactNeighborY="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459DFFB6-EB1B-42BA-8228-7220DFE0A180}" type="pres">
      <dgm:prSet presAssocID="{6D1E329F-D274-4ED5-B7A2-0603CAB7F7FE}" presName="txShp" presStyleLbl="node1" presStyleIdx="0" presStyleCnt="1" custScaleX="11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9C4852-B6CA-4009-90F5-DC2FF0965841}" type="presOf" srcId="{A3D6263C-9104-4EE0-81D9-2AC1E7E00C2E}" destId="{D948C124-35D7-4488-9758-8A078C6B256C}" srcOrd="0" destOrd="0" presId="urn:microsoft.com/office/officeart/2005/8/layout/vList3"/>
    <dgm:cxn modelId="{63A49929-BA1E-4C3C-B1D2-FDB19184D6D9}" srcId="{A3D6263C-9104-4EE0-81D9-2AC1E7E00C2E}" destId="{6D1E329F-D274-4ED5-B7A2-0603CAB7F7FE}" srcOrd="0" destOrd="0" parTransId="{058EBAC8-DD19-42DD-B101-4AB42D38F806}" sibTransId="{926A1BB3-DFAF-4D88-8F88-60702EBA19A1}"/>
    <dgm:cxn modelId="{E27EEB8E-56F1-4033-824B-3C3CB7AB93A2}" type="presOf" srcId="{6D1E329F-D274-4ED5-B7A2-0603CAB7F7FE}" destId="{459DFFB6-EB1B-42BA-8228-7220DFE0A180}" srcOrd="0" destOrd="0" presId="urn:microsoft.com/office/officeart/2005/8/layout/vList3"/>
    <dgm:cxn modelId="{871DE25F-9426-4531-AE99-CF2E8F88184D}" type="presParOf" srcId="{D948C124-35D7-4488-9758-8A078C6B256C}" destId="{BC7387EC-6FCB-4801-B234-7CB883A6A02B}" srcOrd="0" destOrd="0" presId="urn:microsoft.com/office/officeart/2005/8/layout/vList3"/>
    <dgm:cxn modelId="{8780EC16-FECC-4272-8AC4-FF5E0AE4BFCE}" type="presParOf" srcId="{BC7387EC-6FCB-4801-B234-7CB883A6A02B}" destId="{B349428A-660F-41B2-BDBC-AB10059BDF30}" srcOrd="0" destOrd="0" presId="urn:microsoft.com/office/officeart/2005/8/layout/vList3"/>
    <dgm:cxn modelId="{0559D501-3A7D-4216-A4D8-30E8CCBB0A68}" type="presParOf" srcId="{BC7387EC-6FCB-4801-B234-7CB883A6A02B}" destId="{459DFFB6-EB1B-42BA-8228-7220DFE0A1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2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D6263C-9104-4EE0-81D9-2AC1E7E00C2E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6D1E329F-D274-4ED5-B7A2-0603CAB7F7FE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GB" dirty="0" smtClean="0">
              <a:latin typeface="Calibri" panose="020F0502020204030204" pitchFamily="34" charset="0"/>
            </a:rPr>
            <a:t>6. </a:t>
          </a:r>
          <a:r>
            <a:rPr lang="en-GB" dirty="0" smtClean="0">
              <a:solidFill>
                <a:schemeClr val="tx1"/>
              </a:solidFill>
              <a:latin typeface="Calibri" panose="020F0502020204030204" pitchFamily="34" charset="0"/>
            </a:rPr>
            <a:t>Acceptability:</a:t>
          </a:r>
        </a:p>
        <a:p>
          <a:pPr algn="l"/>
          <a:r>
            <a:rPr lang="en-GB" b="0" dirty="0" smtClean="0">
              <a:solidFill>
                <a:schemeClr val="tx1"/>
              </a:solidFill>
              <a:latin typeface="Calibri" panose="020F0502020204030204" pitchFamily="34" charset="0"/>
            </a:rPr>
            <a:t>Some sports are seen as less acceptable especially if they involve violence or cruelty to animals</a:t>
          </a:r>
          <a:r>
            <a:rPr lang="en-GB" b="0" i="1" dirty="0" smtClean="0">
              <a:solidFill>
                <a:schemeClr val="tx1"/>
              </a:solidFill>
              <a:latin typeface="Calibri" panose="020F0502020204030204" pitchFamily="34" charset="0"/>
            </a:rPr>
            <a:t>. i.e. boxing.</a:t>
          </a:r>
          <a:endParaRPr lang="en-GB" i="1" dirty="0"/>
        </a:p>
      </dgm:t>
    </dgm:pt>
    <dgm:pt modelId="{058EBAC8-DD19-42DD-B101-4AB42D38F806}" type="parTrans" cxnId="{63A49929-BA1E-4C3C-B1D2-FDB19184D6D9}">
      <dgm:prSet/>
      <dgm:spPr/>
      <dgm:t>
        <a:bodyPr/>
        <a:lstStyle/>
        <a:p>
          <a:endParaRPr lang="en-GB"/>
        </a:p>
      </dgm:t>
    </dgm:pt>
    <dgm:pt modelId="{926A1BB3-DFAF-4D88-8F88-60702EBA19A1}" type="sibTrans" cxnId="{63A49929-BA1E-4C3C-B1D2-FDB19184D6D9}">
      <dgm:prSet/>
      <dgm:spPr/>
      <dgm:t>
        <a:bodyPr/>
        <a:lstStyle/>
        <a:p>
          <a:endParaRPr lang="en-GB"/>
        </a:p>
      </dgm:t>
    </dgm:pt>
    <dgm:pt modelId="{D948C124-35D7-4488-9758-8A078C6B256C}" type="pres">
      <dgm:prSet presAssocID="{A3D6263C-9104-4EE0-81D9-2AC1E7E00C2E}" presName="linearFlow" presStyleCnt="0">
        <dgm:presLayoutVars>
          <dgm:dir/>
          <dgm:resizeHandles val="exact"/>
        </dgm:presLayoutVars>
      </dgm:prSet>
      <dgm:spPr/>
    </dgm:pt>
    <dgm:pt modelId="{BC7387EC-6FCB-4801-B234-7CB883A6A02B}" type="pres">
      <dgm:prSet presAssocID="{6D1E329F-D274-4ED5-B7A2-0603CAB7F7FE}" presName="composite" presStyleCnt="0"/>
      <dgm:spPr/>
    </dgm:pt>
    <dgm:pt modelId="{B349428A-660F-41B2-BDBC-AB10059BDF30}" type="pres">
      <dgm:prSet presAssocID="{6D1E329F-D274-4ED5-B7A2-0603CAB7F7FE}" presName="imgShp" presStyleLbl="fgImgPlace1" presStyleIdx="0" presStyleCnt="1" custScaleX="75443" custScaleY="75443" custLinFactNeighborX="-13562" custLinFactNeighborY="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459DFFB6-EB1B-42BA-8228-7220DFE0A180}" type="pres">
      <dgm:prSet presAssocID="{6D1E329F-D274-4ED5-B7A2-0603CAB7F7FE}" presName="txShp" presStyleLbl="node1" presStyleIdx="0" presStyleCnt="1" custScaleX="1115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183925-E996-4297-A618-F2E0580CE96D}" type="presOf" srcId="{A3D6263C-9104-4EE0-81D9-2AC1E7E00C2E}" destId="{D948C124-35D7-4488-9758-8A078C6B256C}" srcOrd="0" destOrd="0" presId="urn:microsoft.com/office/officeart/2005/8/layout/vList3"/>
    <dgm:cxn modelId="{63A49929-BA1E-4C3C-B1D2-FDB19184D6D9}" srcId="{A3D6263C-9104-4EE0-81D9-2AC1E7E00C2E}" destId="{6D1E329F-D274-4ED5-B7A2-0603CAB7F7FE}" srcOrd="0" destOrd="0" parTransId="{058EBAC8-DD19-42DD-B101-4AB42D38F806}" sibTransId="{926A1BB3-DFAF-4D88-8F88-60702EBA19A1}"/>
    <dgm:cxn modelId="{1C20E0AC-3830-4E1B-8D26-F46094A48E3B}" type="presOf" srcId="{6D1E329F-D274-4ED5-B7A2-0603CAB7F7FE}" destId="{459DFFB6-EB1B-42BA-8228-7220DFE0A180}" srcOrd="0" destOrd="0" presId="urn:microsoft.com/office/officeart/2005/8/layout/vList3"/>
    <dgm:cxn modelId="{8243E220-0E37-4D21-9C34-EE920C74F32B}" type="presParOf" srcId="{D948C124-35D7-4488-9758-8A078C6B256C}" destId="{BC7387EC-6FCB-4801-B234-7CB883A6A02B}" srcOrd="0" destOrd="0" presId="urn:microsoft.com/office/officeart/2005/8/layout/vList3"/>
    <dgm:cxn modelId="{1396D3FF-3C43-453E-8FF0-AD3FDC314F96}" type="presParOf" srcId="{BC7387EC-6FCB-4801-B234-7CB883A6A02B}" destId="{B349428A-660F-41B2-BDBC-AB10059BDF30}" srcOrd="0" destOrd="0" presId="urn:microsoft.com/office/officeart/2005/8/layout/vList3"/>
    <dgm:cxn modelId="{967C911C-CB52-4D9F-B64C-53F3F30CC940}" type="presParOf" srcId="{BC7387EC-6FCB-4801-B234-7CB883A6A02B}" destId="{459DFFB6-EB1B-42BA-8228-7220DFE0A18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3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FFB6-EB1B-42BA-8228-7220DFE0A180}">
      <dsp:nvSpPr>
        <dsp:cNvPr id="0" name=""/>
        <dsp:cNvSpPr/>
      </dsp:nvSpPr>
      <dsp:spPr>
        <a:xfrm rot="10800000">
          <a:off x="551318" y="0"/>
          <a:ext cx="2404499" cy="1038151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796" tIns="34290" rIns="64008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Calibri" panose="020F0502020204030204" pitchFamily="34" charset="0"/>
            </a:rPr>
            <a:t>1. Participation: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Calibri" panose="020F0502020204030204" pitchFamily="34" charset="0"/>
            </a:rPr>
            <a:t>Sports with widespread mass participation remain popular. Walking for leisure, football due to strong infrastructure and upcoming activities such as cycling. </a:t>
          </a:r>
          <a:endParaRPr lang="en-GB" sz="900" kern="1200" dirty="0"/>
        </a:p>
      </dsp:txBody>
      <dsp:txXfrm rot="10800000">
        <a:off x="810856" y="0"/>
        <a:ext cx="2144961" cy="1038151"/>
      </dsp:txXfrm>
    </dsp:sp>
    <dsp:sp modelId="{B349428A-660F-41B2-BDBC-AB10059BDF30}">
      <dsp:nvSpPr>
        <dsp:cNvPr id="0" name=""/>
        <dsp:cNvSpPr/>
      </dsp:nvSpPr>
      <dsp:spPr>
        <a:xfrm>
          <a:off x="143748" y="127469"/>
          <a:ext cx="783212" cy="7832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FFB6-EB1B-42BA-8228-7220DFE0A180}">
      <dsp:nvSpPr>
        <dsp:cNvPr id="0" name=""/>
        <dsp:cNvSpPr/>
      </dsp:nvSpPr>
      <dsp:spPr>
        <a:xfrm rot="10800000">
          <a:off x="543418" y="0"/>
          <a:ext cx="2351065" cy="1038151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796" tIns="38100" rIns="7112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Calibri" panose="020F0502020204030204" pitchFamily="34" charset="0"/>
            </a:rPr>
            <a:t>2. </a:t>
          </a:r>
          <a:r>
            <a:rPr lang="en-GB" sz="10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Success for individuals and teams: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Positive outcomes during high profile events causes an increase in popularity. Gymnastics after Rio 2016.</a:t>
          </a:r>
          <a:endParaRPr lang="en-GB" sz="1000" kern="1200" dirty="0"/>
        </a:p>
      </dsp:txBody>
      <dsp:txXfrm rot="10800000">
        <a:off x="802956" y="0"/>
        <a:ext cx="2091527" cy="1038151"/>
      </dsp:txXfrm>
    </dsp:sp>
    <dsp:sp modelId="{B349428A-660F-41B2-BDBC-AB10059BDF30}">
      <dsp:nvSpPr>
        <dsp:cNvPr id="0" name=""/>
        <dsp:cNvSpPr/>
      </dsp:nvSpPr>
      <dsp:spPr>
        <a:xfrm>
          <a:off x="133073" y="127469"/>
          <a:ext cx="783212" cy="7832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FFB6-EB1B-42BA-8228-7220DFE0A180}">
      <dsp:nvSpPr>
        <dsp:cNvPr id="0" name=""/>
        <dsp:cNvSpPr/>
      </dsp:nvSpPr>
      <dsp:spPr>
        <a:xfrm rot="10800000">
          <a:off x="539433" y="0"/>
          <a:ext cx="2324113" cy="1038151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796" tIns="38100" rIns="7112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Calibri" panose="020F0502020204030204" pitchFamily="34" charset="0"/>
            </a:rPr>
            <a:t>3. Spectatorship/media coverage: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Some sport channels are available 24/7. Spectators viewing sports can be inspired to participate. </a:t>
          </a:r>
          <a:endParaRPr lang="en-GB" sz="1000" kern="1200" dirty="0"/>
        </a:p>
      </dsp:txBody>
      <dsp:txXfrm rot="10800000">
        <a:off x="798971" y="0"/>
        <a:ext cx="2064575" cy="1038151"/>
      </dsp:txXfrm>
    </dsp:sp>
    <dsp:sp modelId="{B349428A-660F-41B2-BDBC-AB10059BDF30}">
      <dsp:nvSpPr>
        <dsp:cNvPr id="0" name=""/>
        <dsp:cNvSpPr/>
      </dsp:nvSpPr>
      <dsp:spPr>
        <a:xfrm>
          <a:off x="127689" y="127469"/>
          <a:ext cx="783212" cy="7832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FFB6-EB1B-42BA-8228-7220DFE0A180}">
      <dsp:nvSpPr>
        <dsp:cNvPr id="0" name=""/>
        <dsp:cNvSpPr/>
      </dsp:nvSpPr>
      <dsp:spPr>
        <a:xfrm rot="10800000">
          <a:off x="551318" y="0"/>
          <a:ext cx="2404499" cy="1038151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796" tIns="38100" rIns="7112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Calibri" panose="020F0502020204030204" pitchFamily="34" charset="0"/>
            </a:rPr>
            <a:t>4. Role Models: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Sports with limited role models suffer from a lack of interest. Positive role models inspire future generations</a:t>
          </a:r>
          <a:r>
            <a:rPr lang="en-GB" sz="1000" b="0" i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. i.e. Netball</a:t>
          </a:r>
          <a:endParaRPr lang="en-GB" sz="1000" i="1" kern="1200" dirty="0"/>
        </a:p>
      </dsp:txBody>
      <dsp:txXfrm rot="10800000">
        <a:off x="810856" y="0"/>
        <a:ext cx="2144961" cy="1038151"/>
      </dsp:txXfrm>
    </dsp:sp>
    <dsp:sp modelId="{B349428A-660F-41B2-BDBC-AB10059BDF30}">
      <dsp:nvSpPr>
        <dsp:cNvPr id="0" name=""/>
        <dsp:cNvSpPr/>
      </dsp:nvSpPr>
      <dsp:spPr>
        <a:xfrm>
          <a:off x="143748" y="127469"/>
          <a:ext cx="783212" cy="7832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FFB6-EB1B-42BA-8228-7220DFE0A180}">
      <dsp:nvSpPr>
        <dsp:cNvPr id="0" name=""/>
        <dsp:cNvSpPr/>
      </dsp:nvSpPr>
      <dsp:spPr>
        <a:xfrm rot="10800000">
          <a:off x="543418" y="0"/>
          <a:ext cx="2351065" cy="1038151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796" tIns="34290" rIns="64008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Calibri" panose="020F0502020204030204" pitchFamily="34" charset="0"/>
            </a:rPr>
            <a:t>5. </a:t>
          </a:r>
          <a:r>
            <a:rPr lang="en-GB" sz="9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Provision/Environment: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Access to the necessary facility, specialist equipment or coaching is required. Specific natural environments not found in the UK are often man made. </a:t>
          </a:r>
          <a:r>
            <a:rPr lang="en-GB" sz="900" b="0" i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i.e. skiing.  </a:t>
          </a:r>
          <a:endParaRPr lang="en-GB" sz="900" i="1" kern="1200" dirty="0"/>
        </a:p>
      </dsp:txBody>
      <dsp:txXfrm rot="10800000">
        <a:off x="802956" y="0"/>
        <a:ext cx="2091527" cy="1038151"/>
      </dsp:txXfrm>
    </dsp:sp>
    <dsp:sp modelId="{B349428A-660F-41B2-BDBC-AB10059BDF30}">
      <dsp:nvSpPr>
        <dsp:cNvPr id="0" name=""/>
        <dsp:cNvSpPr/>
      </dsp:nvSpPr>
      <dsp:spPr>
        <a:xfrm>
          <a:off x="133073" y="127469"/>
          <a:ext cx="783212" cy="78321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FFB6-EB1B-42BA-8228-7220DFE0A180}">
      <dsp:nvSpPr>
        <dsp:cNvPr id="0" name=""/>
        <dsp:cNvSpPr/>
      </dsp:nvSpPr>
      <dsp:spPr>
        <a:xfrm rot="10800000">
          <a:off x="539433" y="0"/>
          <a:ext cx="2324113" cy="1038151"/>
        </a:xfrm>
        <a:prstGeom prst="homePlate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796" tIns="38100" rIns="7112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latin typeface="Calibri" panose="020F0502020204030204" pitchFamily="34" charset="0"/>
            </a:rPr>
            <a:t>6. </a:t>
          </a:r>
          <a:r>
            <a:rPr lang="en-GB" sz="10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Acceptability: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  <a:latin typeface="Calibri" panose="020F0502020204030204" pitchFamily="34" charset="0"/>
            </a:rPr>
            <a:t>Some sports are seen as less acceptable especially if they involve violence or cruelty to animals</a:t>
          </a:r>
          <a:r>
            <a:rPr lang="en-GB" sz="1000" b="0" i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. i.e. boxing.</a:t>
          </a:r>
          <a:endParaRPr lang="en-GB" sz="1000" i="1" kern="1200" dirty="0"/>
        </a:p>
      </dsp:txBody>
      <dsp:txXfrm rot="10800000">
        <a:off x="798971" y="0"/>
        <a:ext cx="2064575" cy="1038151"/>
      </dsp:txXfrm>
    </dsp:sp>
    <dsp:sp modelId="{B349428A-660F-41B2-BDBC-AB10059BDF30}">
      <dsp:nvSpPr>
        <dsp:cNvPr id="0" name=""/>
        <dsp:cNvSpPr/>
      </dsp:nvSpPr>
      <dsp:spPr>
        <a:xfrm>
          <a:off x="127689" y="127469"/>
          <a:ext cx="783212" cy="7832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A387-20D2-4412-8B16-CBC24F88DA1E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6E4AB-1EC5-4017-A179-6C66984CAC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4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89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91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9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62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89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93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86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40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16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08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11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1028B-FB0B-42EF-A65E-4824CC835A97}" type="datetimeFigureOut">
              <a:rPr lang="en-GB" smtClean="0"/>
              <a:pPr/>
              <a:t>02/03/2022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B27F0-FE79-42A8-98C0-73F836B9084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71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26" Type="http://schemas.openxmlformats.org/officeDocument/2006/relationships/diagramLayout" Target="../diagrams/layout5.xml"/><Relationship Id="rId3" Type="http://schemas.openxmlformats.org/officeDocument/2006/relationships/image" Target="../media/image2.jpeg"/><Relationship Id="rId21" Type="http://schemas.openxmlformats.org/officeDocument/2006/relationships/diagramLayout" Target="../diagrams/layout4.xml"/><Relationship Id="rId34" Type="http://schemas.microsoft.com/office/2007/relationships/diagramDrawing" Target="../diagrams/drawing6.xm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5" Type="http://schemas.openxmlformats.org/officeDocument/2006/relationships/diagramData" Target="../diagrams/data5.xml"/><Relationship Id="rId33" Type="http://schemas.openxmlformats.org/officeDocument/2006/relationships/diagramColors" Target="../diagrams/colors6.xml"/><Relationship Id="rId2" Type="http://schemas.openxmlformats.org/officeDocument/2006/relationships/image" Target="../media/image1.jpeg"/><Relationship Id="rId16" Type="http://schemas.openxmlformats.org/officeDocument/2006/relationships/diagramLayout" Target="../diagrams/layout3.xml"/><Relationship Id="rId20" Type="http://schemas.openxmlformats.org/officeDocument/2006/relationships/diagramData" Target="../diagrams/data4.xml"/><Relationship Id="rId29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24" Type="http://schemas.microsoft.com/office/2007/relationships/diagramDrawing" Target="../diagrams/drawing4.xml"/><Relationship Id="rId32" Type="http://schemas.openxmlformats.org/officeDocument/2006/relationships/diagramQuickStyle" Target="../diagrams/quickStyle6.xml"/><Relationship Id="rId5" Type="http://schemas.openxmlformats.org/officeDocument/2006/relationships/diagramData" Target="../diagrams/data1.xml"/><Relationship Id="rId15" Type="http://schemas.openxmlformats.org/officeDocument/2006/relationships/diagramData" Target="../diagrams/data3.xml"/><Relationship Id="rId23" Type="http://schemas.openxmlformats.org/officeDocument/2006/relationships/diagramColors" Target="../diagrams/colors4.xml"/><Relationship Id="rId28" Type="http://schemas.openxmlformats.org/officeDocument/2006/relationships/diagramColors" Target="../diagrams/colors5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31" Type="http://schemas.openxmlformats.org/officeDocument/2006/relationships/diagramLayout" Target="../diagrams/layout6.xml"/><Relationship Id="rId4" Type="http://schemas.openxmlformats.org/officeDocument/2006/relationships/image" Target="../media/image3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Relationship Id="rId22" Type="http://schemas.openxmlformats.org/officeDocument/2006/relationships/diagramQuickStyle" Target="../diagrams/quickStyle4.xml"/><Relationship Id="rId27" Type="http://schemas.openxmlformats.org/officeDocument/2006/relationships/diagramQuickStyle" Target="../diagrams/quickStyle5.xml"/><Relationship Id="rId30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21"/>
              </p:ext>
            </p:extLst>
          </p:nvPr>
        </p:nvGraphicFramePr>
        <p:xfrm>
          <a:off x="179512" y="115888"/>
          <a:ext cx="8785104" cy="66254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766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OCR</a:t>
                      </a:r>
                      <a:r>
                        <a:rPr lang="en-GB" sz="1200" b="1" baseline="0" dirty="0" smtClean="0"/>
                        <a:t> Cambridge National – Sport Studies – R051 Contemporary issues in sport – LO1 </a:t>
                      </a:r>
                      <a:endParaRPr lang="en-GB" sz="1200" b="1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5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Different</a:t>
                      </a:r>
                      <a:r>
                        <a:rPr lang="en-GB" sz="1000" b="1" baseline="0" dirty="0" smtClean="0"/>
                        <a:t> user groups </a:t>
                      </a:r>
                      <a:r>
                        <a:rPr lang="en-GB" sz="1000" b="0" baseline="0" dirty="0" smtClean="0"/>
                        <a:t>– A range of people participate in sport, many face </a:t>
                      </a:r>
                      <a:r>
                        <a:rPr lang="en-GB" sz="1000" b="1" baseline="0" dirty="0" smtClean="0"/>
                        <a:t>barriers</a:t>
                      </a:r>
                      <a:r>
                        <a:rPr lang="en-GB" sz="1000" b="0" baseline="0" dirty="0" smtClean="0"/>
                        <a:t> that restrict usage. </a:t>
                      </a:r>
                      <a:endParaRPr lang="en-GB" altLang="en-US" sz="1000" b="0" dirty="0" smtClean="0">
                        <a:latin typeface="+mn-lt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1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Barriers to participation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/>
                        <a:t>Lack of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disposable income: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The amount of money people have available.</a:t>
                      </a: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Lack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of </a:t>
                      </a: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time: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Some jobs leave very little free time to take part in sport.</a:t>
                      </a: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Commitments: </a:t>
                      </a: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Family or job related leaves very little time for sport.</a:t>
                      </a: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Accessibility: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Good public transport links, disabled access and parking means more people can access. </a:t>
                      </a: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Provision of activities: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Local areas will offer different activities depending on location and surroundings. </a:t>
                      </a: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Awareness: 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Advertising and promotion is how we are made aware of the offering in an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area.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Lack of role models: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Known people that others aspire to be like. </a:t>
                      </a:r>
                      <a:endParaRPr lang="en-GB" sz="10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171450" indent="-171450" eaLnBrk="1" hangingPunct="1">
                        <a:spcBef>
                          <a:spcPct val="0"/>
                        </a:spcBef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Stereotyping: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Viewpoints about an idea or a particular type of person. </a:t>
                      </a:r>
                      <a:endParaRPr lang="en-GB" sz="10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Solutions to the barriers faced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altLang="en-GB" sz="10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dirty="0" smtClean="0"/>
                        <a:t>Promotion</a:t>
                      </a:r>
                      <a:r>
                        <a:rPr lang="en-GB" sz="1000" b="0" i="0" baseline="0" dirty="0" smtClean="0"/>
                        <a:t> of positive role models.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baseline="0" dirty="0" smtClean="0"/>
                        <a:t>Increased media coverage.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baseline="0" dirty="0" smtClean="0"/>
                        <a:t>Improved accessibility.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baseline="0" dirty="0" smtClean="0"/>
                        <a:t>Increased provision of suitable activities.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baseline="0" dirty="0" smtClean="0"/>
                        <a:t>Subsidised costs (reduced rate covered by government)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baseline="0" dirty="0" smtClean="0"/>
                        <a:t>Targeted campaigns to engage users.   </a:t>
                      </a:r>
                      <a:endParaRPr lang="en-GB" sz="1000" b="0" i="0" dirty="0" smtClean="0"/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GB" sz="1000" b="0" i="0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496">
                <a:tc gridSpan="3"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GB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Popularity of sport in the UK can be impacted by:</a:t>
                      </a: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GB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391943" y="6260119"/>
            <a:ext cx="9657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@</a:t>
            </a:r>
            <a:r>
              <a:rPr lang="en-GB" sz="700" dirty="0" err="1" smtClean="0"/>
              <a:t>PEResourcesbank</a:t>
            </a:r>
            <a:endParaRPr lang="en-GB" sz="7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693281"/>
              </p:ext>
            </p:extLst>
          </p:nvPr>
        </p:nvGraphicFramePr>
        <p:xfrm>
          <a:off x="251520" y="764704"/>
          <a:ext cx="3096344" cy="307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627"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User group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Details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Ethnic minorities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group within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 community with a different culture, religion or nationality. </a:t>
                      </a:r>
                      <a:r>
                        <a:rPr lang="en-GB" sz="70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i.e. </a:t>
                      </a:r>
                      <a:r>
                        <a:rPr lang="en-GB" sz="7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Black, Asian</a:t>
                      </a:r>
                      <a:r>
                        <a:rPr lang="en-GB" sz="70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or </a:t>
                      </a:r>
                      <a:r>
                        <a:rPr lang="en-GB" sz="7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Arabic.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Retired people/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people over 50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You can retire from work at any age. Most retired people received a state pension. </a:t>
                      </a:r>
                      <a:endParaRPr lang="en-GB" sz="7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81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Families with young children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Raising young children requires a great deal of care often 24/7.</a:t>
                      </a:r>
                      <a:endParaRPr lang="en-GB" sz="7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38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Single parents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This is any adult bringing up a child on their own. </a:t>
                      </a:r>
                      <a:endParaRPr lang="en-GB" sz="7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6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Children/teenagers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child is anyone under the age of 18. Teenagers are classified by the ages of 13 to 19. </a:t>
                      </a:r>
                      <a:endParaRPr lang="en-GB" sz="7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77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Disabled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Physical or mental conditions that affect their ability to carry out movement. </a:t>
                      </a:r>
                      <a:r>
                        <a:rPr lang="en-GB" sz="700" i="1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i.e. Visual, hearing, autism or a physical disability. </a:t>
                      </a:r>
                      <a:endParaRPr lang="en-GB" sz="700" i="1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25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Unemployed/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economically disadvantaged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Unemployed = no job. </a:t>
                      </a:r>
                    </a:p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Economically disadvantaged  = not enough income to meet basic needs. </a:t>
                      </a:r>
                      <a:endParaRPr lang="en-GB" sz="7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8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>
                          <a:latin typeface="Calibri" panose="020F0502020204030204" pitchFamily="34" charset="0"/>
                        </a:rPr>
                        <a:t>Working singles and couples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en-GB" sz="70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Individuals who work and struggle to find the time to participate in sport. </a:t>
                      </a:r>
                      <a:endParaRPr lang="en-GB" sz="7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6" name="Picture 2" descr="Image result for Wheelchair basketb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r="2"/>
          <a:stretch>
            <a:fillRect/>
          </a:stretch>
        </p:blipFill>
        <p:spPr bwMode="auto">
          <a:xfrm>
            <a:off x="7524327" y="2955075"/>
            <a:ext cx="1295319" cy="927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Image result for This Girl C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55074"/>
            <a:ext cx="960906" cy="95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Related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0" t="10029" r="7982" b="38187"/>
          <a:stretch/>
        </p:blipFill>
        <p:spPr bwMode="auto">
          <a:xfrm>
            <a:off x="7186385" y="2216980"/>
            <a:ext cx="1633261" cy="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81800255"/>
              </p:ext>
            </p:extLst>
          </p:nvPr>
        </p:nvGraphicFramePr>
        <p:xfrm>
          <a:off x="107504" y="4335065"/>
          <a:ext cx="3240360" cy="10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2677857616"/>
              </p:ext>
            </p:extLst>
          </p:nvPr>
        </p:nvGraphicFramePr>
        <p:xfrm>
          <a:off x="3059832" y="4335065"/>
          <a:ext cx="3168352" cy="10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25" name="Diagram 24"/>
          <p:cNvGraphicFramePr/>
          <p:nvPr>
            <p:extLst>
              <p:ext uri="{D42A27DB-BD31-4B8C-83A1-F6EECF244321}">
                <p14:modId xmlns:p14="http://schemas.microsoft.com/office/powerpoint/2010/main" val="1083325003"/>
              </p:ext>
            </p:extLst>
          </p:nvPr>
        </p:nvGraphicFramePr>
        <p:xfrm>
          <a:off x="5958312" y="4335065"/>
          <a:ext cx="3132030" cy="10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2494126824"/>
              </p:ext>
            </p:extLst>
          </p:nvPr>
        </p:nvGraphicFramePr>
        <p:xfrm>
          <a:off x="107504" y="5517232"/>
          <a:ext cx="3240360" cy="10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0" r:lo="rId21" r:qs="rId22" r:cs="rId23"/>
          </a:graphicData>
        </a:graphic>
      </p:graphicFrame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2820159239"/>
              </p:ext>
            </p:extLst>
          </p:nvPr>
        </p:nvGraphicFramePr>
        <p:xfrm>
          <a:off x="3059832" y="5517232"/>
          <a:ext cx="3168352" cy="10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5" r:lo="rId26" r:qs="rId27" r:cs="rId28"/>
          </a:graphicData>
        </a:graphic>
      </p:graphicFrame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3548599803"/>
              </p:ext>
            </p:extLst>
          </p:nvPr>
        </p:nvGraphicFramePr>
        <p:xfrm>
          <a:off x="5958312" y="5517232"/>
          <a:ext cx="3132030" cy="103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0" r:lo="rId31" r:qs="rId32" r:cs="rId33"/>
          </a:graphicData>
        </a:graphic>
      </p:graphicFrame>
    </p:spTree>
    <p:extLst>
      <p:ext uri="{BB962C8B-B14F-4D97-AF65-F5344CB8AC3E}">
        <p14:creationId xmlns:p14="http://schemas.microsoft.com/office/powerpoint/2010/main" val="28058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5877272"/>
            <a:ext cx="8784976" cy="8654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800" dirty="0" smtClean="0">
                <a:solidFill>
                  <a:schemeClr val="tx1"/>
                </a:solidFill>
                <a:cs typeface="Arial" pitchFamily="34" charset="0"/>
              </a:rPr>
              <a:t>Exam Questions: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GB" sz="800" dirty="0" smtClean="0">
                <a:solidFill>
                  <a:schemeClr val="tx1"/>
                </a:solidFill>
              </a:rPr>
              <a:t>1.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parents and teachers are concerned that teenagers do not participate enough in physical </a:t>
            </a:r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activity. Give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three possible barriers which can prevent teenagers from regular participation in physical activity and sport. 		</a:t>
            </a:r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(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2.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three factors, other than environment and climate, which can have an impact upon the popularity of sport in the UK. 	</a:t>
            </a:r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(3)</a:t>
            </a:r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3. </a:t>
            </a: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 is 66 years old and his partner Caroline is 59. Tom is retired but Caroline still works full-time. They only have one car. Both would like to get fitter by playing more sport. Describe two barriers to Tom’s participation in sport and two possible solutions</a:t>
            </a:r>
            <a:r>
              <a:rPr lang="en-GB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(4)</a:t>
            </a:r>
            <a:endParaRPr lang="en-GB" sz="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28967"/>
              </p:ext>
            </p:extLst>
          </p:nvPr>
        </p:nvGraphicFramePr>
        <p:xfrm>
          <a:off x="179512" y="115888"/>
          <a:ext cx="8785101" cy="56601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2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OCR</a:t>
                      </a:r>
                      <a:r>
                        <a:rPr lang="en-GB" sz="1200" b="1" baseline="0" dirty="0" smtClean="0"/>
                        <a:t> Cambridge National – Sport Studies – R051 Contemporary issues in sport – LO1 </a:t>
                      </a:r>
                      <a:endParaRPr lang="en-GB" sz="1200" b="1" dirty="0" smtClean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Key term</a:t>
                      </a:r>
                      <a:endParaRPr lang="en-GB" sz="105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Definition/notes/concept</a:t>
                      </a:r>
                      <a:endParaRPr lang="en-GB" sz="105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0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25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00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7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391943" y="6260119"/>
            <a:ext cx="9657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@</a:t>
            </a:r>
            <a:r>
              <a:rPr lang="en-GB" sz="700" dirty="0" err="1" smtClean="0"/>
              <a:t>PEResourcesbank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740257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5013</TotalTime>
  <Words>685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 3</vt:lpstr>
      <vt:lpstr>Office Theme</vt:lpstr>
      <vt:lpstr>PowerPoint Presentation</vt:lpstr>
      <vt:lpstr>PowerPoint Presentation</vt:lpstr>
    </vt:vector>
  </TitlesOfParts>
  <Company>FGS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msharma</dc:creator>
  <cp:lastModifiedBy>Windows User</cp:lastModifiedBy>
  <cp:revision>100</cp:revision>
  <cp:lastPrinted>2016-01-05T08:15:53Z</cp:lastPrinted>
  <dcterms:created xsi:type="dcterms:W3CDTF">2013-05-23T07:46:19Z</dcterms:created>
  <dcterms:modified xsi:type="dcterms:W3CDTF">2022-03-02T10:00:29Z</dcterms:modified>
</cp:coreProperties>
</file>