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889750" cy="10018713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CC00"/>
    <a:srgbClr val="FE5E00"/>
    <a:srgbClr val="00FF00"/>
    <a:srgbClr val="F8B308"/>
    <a:srgbClr val="FF99FF"/>
    <a:srgbClr val="FFCCFF"/>
    <a:srgbClr val="144856"/>
    <a:srgbClr val="175A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05BCD7-441B-4673-AD56-607185A3829C}" v="127" dt="2022-05-22T20:52:40.4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 autoAdjust="0"/>
    <p:restoredTop sz="95833" autoAdjust="0"/>
  </p:normalViewPr>
  <p:slideViewPr>
    <p:cSldViewPr snapToGrid="0">
      <p:cViewPr varScale="1">
        <p:scale>
          <a:sx n="35" d="100"/>
          <a:sy n="35" d="100"/>
        </p:scale>
        <p:origin x="35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832" y="0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3013" y="1252538"/>
            <a:ext cx="186372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4" y="4821096"/>
            <a:ext cx="5512444" cy="394467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216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832" y="9517216"/>
            <a:ext cx="2986309" cy="501497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3013" y="1252538"/>
            <a:ext cx="1863725" cy="3381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9" Type="http://schemas.openxmlformats.org/officeDocument/2006/relationships/image" Target="../media/image37.png"/><Relationship Id="rId21" Type="http://schemas.openxmlformats.org/officeDocument/2006/relationships/image" Target="../media/image19.jpe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9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24" Type="http://schemas.openxmlformats.org/officeDocument/2006/relationships/image" Target="../media/image22.jpe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0" Type="http://schemas.openxmlformats.org/officeDocument/2006/relationships/image" Target="../media/image18.jpe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553080">
            <a:off x="1276618" y="13083809"/>
            <a:ext cx="3250323" cy="3457282"/>
          </a:xfrm>
          <a:prstGeom prst="blockArc">
            <a:avLst>
              <a:gd name="adj1" fmla="val 10879163"/>
              <a:gd name="adj2" fmla="val 20170414"/>
              <a:gd name="adj3" fmla="val 3054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684399" y="15426693"/>
            <a:ext cx="5842458" cy="10028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  <a:endParaRPr lang="en-US" sz="1800" dirty="0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271505" y="10967923"/>
            <a:ext cx="3169937" cy="3250885"/>
          </a:xfrm>
          <a:prstGeom prst="blockArc">
            <a:avLst>
              <a:gd name="adj1" fmla="val 10692523"/>
              <a:gd name="adj2" fmla="val 33583"/>
              <a:gd name="adj3" fmla="val 2947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404969" y="13256703"/>
            <a:ext cx="5522817" cy="95077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552820" y="11022902"/>
            <a:ext cx="5360924" cy="9124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1162137" y="8333066"/>
            <a:ext cx="3202032" cy="4017074"/>
          </a:xfrm>
          <a:prstGeom prst="blockArc">
            <a:avLst>
              <a:gd name="adj1" fmla="val 10180899"/>
              <a:gd name="adj2" fmla="val 21517066"/>
              <a:gd name="adj3" fmla="val 2798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159660" y="6476558"/>
            <a:ext cx="3434321" cy="3123472"/>
          </a:xfrm>
          <a:prstGeom prst="blockArc">
            <a:avLst>
              <a:gd name="adj1" fmla="val 10800000"/>
              <a:gd name="adj2" fmla="val 21440870"/>
              <a:gd name="adj3" fmla="val 29084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510535" y="8740588"/>
            <a:ext cx="5471054" cy="936637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446880" y="6321134"/>
            <a:ext cx="5534669" cy="9231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820217" y="3799433"/>
            <a:ext cx="3321166" cy="3571663"/>
          </a:xfrm>
          <a:prstGeom prst="blockArc">
            <a:avLst>
              <a:gd name="adj1" fmla="val 10689899"/>
              <a:gd name="adj2" fmla="val 156513"/>
              <a:gd name="adj3" fmla="val 2821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5794141" y="1488819"/>
            <a:ext cx="3110459" cy="3637562"/>
          </a:xfrm>
          <a:prstGeom prst="blockArc">
            <a:avLst>
              <a:gd name="adj1" fmla="val 11091293"/>
              <a:gd name="adj2" fmla="val 21593422"/>
              <a:gd name="adj3" fmla="val 27351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370081" y="3924681"/>
            <a:ext cx="5571838" cy="95533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3556774" y="6245993"/>
            <a:ext cx="1214980" cy="130486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3762793" y="643333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209728" y="8549583"/>
            <a:ext cx="1214980" cy="1304869"/>
          </a:xfrm>
          <a:prstGeom prst="ellipse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431322" y="8750366"/>
            <a:ext cx="7803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A716D0B4-6237-2645-A384-C1B927AF0552}"/>
              </a:ext>
            </a:extLst>
          </p:cNvPr>
          <p:cNvSpPr/>
          <p:nvPr/>
        </p:nvSpPr>
        <p:spPr>
          <a:xfrm>
            <a:off x="7130822" y="13004440"/>
            <a:ext cx="1214980" cy="13048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112001F-C49E-A041-A930-D9070852FCB6}"/>
              </a:ext>
            </a:extLst>
          </p:cNvPr>
          <p:cNvSpPr/>
          <p:nvPr/>
        </p:nvSpPr>
        <p:spPr>
          <a:xfrm>
            <a:off x="7312905" y="1319106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355840" y="1755875"/>
            <a:ext cx="6023138" cy="8526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546490" y="3687389"/>
            <a:ext cx="1214980" cy="13048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37171" y="3891973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371486" y="1787600"/>
            <a:ext cx="1231914" cy="806932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EC6A36B-BE5D-9742-9412-BEDB5350E9B4}"/>
              </a:ext>
            </a:extLst>
          </p:cNvPr>
          <p:cNvSpPr txBox="1"/>
          <p:nvPr/>
        </p:nvSpPr>
        <p:spPr>
          <a:xfrm>
            <a:off x="7338973" y="13239522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219AB6F-CC39-9542-9CB4-66613FD228E7}"/>
              </a:ext>
            </a:extLst>
          </p:cNvPr>
          <p:cNvSpPr txBox="1"/>
          <p:nvPr/>
        </p:nvSpPr>
        <p:spPr>
          <a:xfrm>
            <a:off x="7396681" y="8777134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5ED9127-A30D-104E-8EB4-510CC7FB4FC3}"/>
              </a:ext>
            </a:extLst>
          </p:cNvPr>
          <p:cNvSpPr txBox="1"/>
          <p:nvPr/>
        </p:nvSpPr>
        <p:spPr>
          <a:xfrm>
            <a:off x="3765724" y="6477673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F93840-4D42-2E4E-BB42-2F6115088283}"/>
              </a:ext>
            </a:extLst>
          </p:cNvPr>
          <p:cNvSpPr txBox="1"/>
          <p:nvPr/>
        </p:nvSpPr>
        <p:spPr>
          <a:xfrm>
            <a:off x="7751398" y="3906700"/>
            <a:ext cx="841074" cy="82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11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8237755" y="15318542"/>
            <a:ext cx="1214980" cy="130486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8441836" y="15517880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8464596" y="15387090"/>
            <a:ext cx="841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  </a:t>
            </a:r>
          </a:p>
          <a:p>
            <a:pPr algn="ctr"/>
            <a:r>
              <a:rPr lang="en-US" sz="4800" b="1" dirty="0"/>
              <a:t>7</a:t>
            </a:r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5706A0A2-4461-4908-8008-9A86A6E77EA2}"/>
              </a:ext>
            </a:extLst>
          </p:cNvPr>
          <p:cNvCxnSpPr>
            <a:cxnSpLocks/>
          </p:cNvCxnSpPr>
          <p:nvPr/>
        </p:nvCxnSpPr>
        <p:spPr>
          <a:xfrm flipH="1">
            <a:off x="4840404" y="8972799"/>
            <a:ext cx="14490" cy="6266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TextBox 370">
            <a:extLst>
              <a:ext uri="{FF2B5EF4-FFF2-40B4-BE49-F238E27FC236}">
                <a16:creationId xmlns:a16="http://schemas.microsoft.com/office/drawing/2014/main" id="{3F0276F6-94E0-4DAD-BA12-6B739B52848B}"/>
              </a:ext>
            </a:extLst>
          </p:cNvPr>
          <p:cNvSpPr txBox="1"/>
          <p:nvPr/>
        </p:nvSpPr>
        <p:spPr>
          <a:xfrm>
            <a:off x="3077529" y="15546337"/>
            <a:ext cx="16925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Writing from Life’  </a:t>
            </a:r>
          </a:p>
          <a:p>
            <a:pPr algn="ctr"/>
            <a:r>
              <a:rPr lang="en-GB" sz="1100" b="1" dirty="0">
                <a:solidFill>
                  <a:srgbClr val="00CC00"/>
                </a:solidFill>
              </a:rPr>
              <a:t>MASTERY</a:t>
            </a:r>
            <a:endParaRPr lang="en-GB" sz="2000" b="1" dirty="0">
              <a:solidFill>
                <a:srgbClr val="00CC00"/>
              </a:solidFill>
            </a:endParaRPr>
          </a:p>
        </p:txBody>
      </p:sp>
      <p:pic>
        <p:nvPicPr>
          <p:cNvPr id="471" name="Picture 470" descr="A close up of a plant&#10;&#10;Description automatically generated">
            <a:extLst>
              <a:ext uri="{FF2B5EF4-FFF2-40B4-BE49-F238E27FC236}">
                <a16:creationId xmlns:a16="http://schemas.microsoft.com/office/drawing/2014/main" id="{8366B8AB-E3B4-498E-B5AA-75949951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5115" r="11285"/>
          <a:stretch/>
        </p:blipFill>
        <p:spPr>
          <a:xfrm>
            <a:off x="1424025" y="10889891"/>
            <a:ext cx="657437" cy="623525"/>
          </a:xfrm>
          <a:prstGeom prst="rect">
            <a:avLst/>
          </a:prstGeom>
        </p:spPr>
      </p:pic>
      <p:sp>
        <p:nvSpPr>
          <p:cNvPr id="501" name="TextBox 500">
            <a:extLst>
              <a:ext uri="{FF2B5EF4-FFF2-40B4-BE49-F238E27FC236}">
                <a16:creationId xmlns:a16="http://schemas.microsoft.com/office/drawing/2014/main" id="{03F80F07-1CDA-4559-A758-6E26CAA7F659}"/>
              </a:ext>
            </a:extLst>
          </p:cNvPr>
          <p:cNvSpPr txBox="1"/>
          <p:nvPr/>
        </p:nvSpPr>
        <p:spPr>
          <a:xfrm>
            <a:off x="5893238" y="601579"/>
            <a:ext cx="184731" cy="423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F395B8D6-CD7D-4FDD-956F-C8D035D5A1A6}"/>
              </a:ext>
            </a:extLst>
          </p:cNvPr>
          <p:cNvSpPr txBox="1"/>
          <p:nvPr/>
        </p:nvSpPr>
        <p:spPr>
          <a:xfrm>
            <a:off x="2037359" y="394507"/>
            <a:ext cx="5974516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JSTC English Department: English Literature</a:t>
            </a:r>
          </a:p>
          <a:p>
            <a:pPr algn="ctr"/>
            <a:r>
              <a:rPr lang="en-GB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Year Learning Journey </a:t>
            </a:r>
          </a:p>
        </p:txBody>
      </p:sp>
      <p:sp>
        <p:nvSpPr>
          <p:cNvPr id="510" name="Rectangle 509">
            <a:extLst>
              <a:ext uri="{FF2B5EF4-FFF2-40B4-BE49-F238E27FC236}">
                <a16:creationId xmlns:a16="http://schemas.microsoft.com/office/drawing/2014/main" id="{258E9392-AF3B-4C17-81F2-F213B68AE9F2}"/>
              </a:ext>
            </a:extLst>
          </p:cNvPr>
          <p:cNvSpPr/>
          <p:nvPr/>
        </p:nvSpPr>
        <p:spPr>
          <a:xfrm>
            <a:off x="5795735" y="16827228"/>
            <a:ext cx="37684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Assessment Question: Heidi: Johanna Spyri AO1, AO2</a:t>
            </a:r>
            <a:endParaRPr lang="en-GB" sz="1100" dirty="0"/>
          </a:p>
        </p:txBody>
      </p:sp>
      <p:sp>
        <p:nvSpPr>
          <p:cNvPr id="511" name="Rectangle 510">
            <a:extLst>
              <a:ext uri="{FF2B5EF4-FFF2-40B4-BE49-F238E27FC236}">
                <a16:creationId xmlns:a16="http://schemas.microsoft.com/office/drawing/2014/main" id="{1D16C891-D192-48F9-ABEC-5B3E7450C29A}"/>
              </a:ext>
            </a:extLst>
          </p:cNvPr>
          <p:cNvSpPr/>
          <p:nvPr/>
        </p:nvSpPr>
        <p:spPr>
          <a:xfrm>
            <a:off x="6963727" y="14518628"/>
            <a:ext cx="25810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Assessment Question: Baseline measured through English Language</a:t>
            </a: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D02BE0CC-71B6-4A56-B710-E41B166CD640}"/>
              </a:ext>
            </a:extLst>
          </p:cNvPr>
          <p:cNvSpPr/>
          <p:nvPr/>
        </p:nvSpPr>
        <p:spPr>
          <a:xfrm>
            <a:off x="-23242" y="7240630"/>
            <a:ext cx="24095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SLE Opportunities: Spoken Language Practice</a:t>
            </a:r>
          </a:p>
          <a:p>
            <a:pPr algn="ctr"/>
            <a:r>
              <a:rPr lang="en-GB" sz="1100" i="1" dirty="0"/>
              <a:t>Students should begin developing a spoken piece for the SLE. Monologue workshop appropriate here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74BD4E4C-007E-4C8A-B913-316CD96C2A46}"/>
              </a:ext>
            </a:extLst>
          </p:cNvPr>
          <p:cNvSpPr/>
          <p:nvPr/>
        </p:nvSpPr>
        <p:spPr>
          <a:xfrm>
            <a:off x="38240" y="3222372"/>
            <a:ext cx="101659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SLE to be completed on a topic of choice. Class teachers may guide students to complete on a Literature text</a:t>
            </a:r>
            <a:endParaRPr lang="en-GB" sz="1100" dirty="0"/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1988F539-446A-4DD1-8E62-68A4C2128E96}"/>
              </a:ext>
            </a:extLst>
          </p:cNvPr>
          <p:cNvSpPr/>
          <p:nvPr/>
        </p:nvSpPr>
        <p:spPr>
          <a:xfrm>
            <a:off x="6266803" y="2792858"/>
            <a:ext cx="17743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Student Reflection: </a:t>
            </a:r>
            <a:endParaRPr lang="en-GB" sz="1100" b="1" i="1" dirty="0"/>
          </a:p>
          <a:p>
            <a:pPr algn="ctr"/>
            <a:r>
              <a:rPr lang="en-GB" sz="1100" i="1" dirty="0"/>
              <a:t>How will I ensure that the choices I make in Y11 will support my academic development?</a:t>
            </a:r>
            <a:endParaRPr lang="en-GB" sz="1100" i="1" dirty="0">
              <a:solidFill>
                <a:srgbClr val="00B050"/>
              </a:solidFill>
            </a:endParaRPr>
          </a:p>
          <a:p>
            <a:endParaRPr lang="en-GB" sz="1100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1EAA334-5D45-46F2-95B6-FB32E150CF48}"/>
              </a:ext>
            </a:extLst>
          </p:cNvPr>
          <p:cNvSpPr/>
          <p:nvPr/>
        </p:nvSpPr>
        <p:spPr>
          <a:xfrm>
            <a:off x="3624991" y="1046308"/>
            <a:ext cx="485775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b="1" dirty="0"/>
              <a:t>Student Reflection:</a:t>
            </a:r>
          </a:p>
          <a:p>
            <a:pPr algn="ctr"/>
            <a:r>
              <a:rPr lang="en-GB" sz="1100" i="1" dirty="0"/>
              <a:t>How am I preparing for my English Literature GCSE? Am I attending revision sessions or making time during independent learning time to adequately prepare?</a:t>
            </a:r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E655970F-B777-4378-8366-DA6D2431E190}"/>
              </a:ext>
            </a:extLst>
          </p:cNvPr>
          <p:cNvSpPr/>
          <p:nvPr/>
        </p:nvSpPr>
        <p:spPr>
          <a:xfrm>
            <a:off x="3223658" y="3181346"/>
            <a:ext cx="23117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Assessment Mock Feedback will be conducted in a whole department style following the Mock Exams</a:t>
            </a:r>
            <a:endParaRPr lang="en-GB" sz="1100" dirty="0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E3EE54A-C065-4358-9846-906D42BB18F8}"/>
              </a:ext>
            </a:extLst>
          </p:cNvPr>
          <p:cNvSpPr/>
          <p:nvPr/>
        </p:nvSpPr>
        <p:spPr>
          <a:xfrm>
            <a:off x="896905" y="17076214"/>
            <a:ext cx="355322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SLE Opportunity:  Who am I? </a:t>
            </a:r>
          </a:p>
          <a:p>
            <a:pPr algn="ctr"/>
            <a:r>
              <a:rPr lang="en-GB" sz="1100" i="1" dirty="0"/>
              <a:t>Students to have the opportunity to talk about the author of the set text studied in class. 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1AD3F0C8-119F-4188-9A46-723C2A2A2C0E}"/>
              </a:ext>
            </a:extLst>
          </p:cNvPr>
          <p:cNvSpPr/>
          <p:nvPr/>
        </p:nvSpPr>
        <p:spPr>
          <a:xfrm>
            <a:off x="5533530" y="10151962"/>
            <a:ext cx="41367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Assessment Question: Frankenstein AO1, AO2</a:t>
            </a:r>
          </a:p>
        </p:txBody>
      </p: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C01303CA-E869-4995-B284-FBDC498685A3}"/>
              </a:ext>
            </a:extLst>
          </p:cNvPr>
          <p:cNvCxnSpPr>
            <a:cxnSpLocks/>
          </p:cNvCxnSpPr>
          <p:nvPr/>
        </p:nvCxnSpPr>
        <p:spPr>
          <a:xfrm flipH="1" flipV="1">
            <a:off x="6799160" y="16453983"/>
            <a:ext cx="5362" cy="358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Arrow Connector 1045">
            <a:extLst>
              <a:ext uri="{FF2B5EF4-FFF2-40B4-BE49-F238E27FC236}">
                <a16:creationId xmlns:a16="http://schemas.microsoft.com/office/drawing/2014/main" id="{C4D3E15E-07DE-47E5-88E2-5BC82E63BD05}"/>
              </a:ext>
            </a:extLst>
          </p:cNvPr>
          <p:cNvCxnSpPr>
            <a:cxnSpLocks/>
            <a:stCxn id="1037" idx="0"/>
          </p:cNvCxnSpPr>
          <p:nvPr/>
        </p:nvCxnSpPr>
        <p:spPr>
          <a:xfrm flipV="1">
            <a:off x="2673516" y="16515794"/>
            <a:ext cx="239634" cy="56042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Straight Arrow Connector 1048">
            <a:extLst>
              <a:ext uri="{FF2B5EF4-FFF2-40B4-BE49-F238E27FC236}">
                <a16:creationId xmlns:a16="http://schemas.microsoft.com/office/drawing/2014/main" id="{852F255D-011F-49FA-9676-8D6A80C00376}"/>
              </a:ext>
            </a:extLst>
          </p:cNvPr>
          <p:cNvCxnSpPr>
            <a:cxnSpLocks/>
          </p:cNvCxnSpPr>
          <p:nvPr/>
        </p:nvCxnSpPr>
        <p:spPr>
          <a:xfrm flipV="1">
            <a:off x="8526857" y="14068717"/>
            <a:ext cx="109677" cy="358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7EC25523-B1FE-480A-9B21-84506628D768}"/>
              </a:ext>
            </a:extLst>
          </p:cNvPr>
          <p:cNvCxnSpPr>
            <a:cxnSpLocks/>
          </p:cNvCxnSpPr>
          <p:nvPr/>
        </p:nvCxnSpPr>
        <p:spPr>
          <a:xfrm>
            <a:off x="7644622" y="10711789"/>
            <a:ext cx="5893" cy="279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Arrow Connector 513">
            <a:extLst>
              <a:ext uri="{FF2B5EF4-FFF2-40B4-BE49-F238E27FC236}">
                <a16:creationId xmlns:a16="http://schemas.microsoft.com/office/drawing/2014/main" id="{03E6E23F-7A34-4DD7-B7DF-0818ECE902E3}"/>
              </a:ext>
            </a:extLst>
          </p:cNvPr>
          <p:cNvCxnSpPr>
            <a:cxnSpLocks/>
          </p:cNvCxnSpPr>
          <p:nvPr/>
        </p:nvCxnSpPr>
        <p:spPr>
          <a:xfrm flipV="1">
            <a:off x="1286317" y="6884989"/>
            <a:ext cx="0" cy="392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Arrow Connector 519">
            <a:extLst>
              <a:ext uri="{FF2B5EF4-FFF2-40B4-BE49-F238E27FC236}">
                <a16:creationId xmlns:a16="http://schemas.microsoft.com/office/drawing/2014/main" id="{97E59B08-754B-4CB1-9643-B7CF6524FC73}"/>
              </a:ext>
            </a:extLst>
          </p:cNvPr>
          <p:cNvCxnSpPr>
            <a:cxnSpLocks/>
          </p:cNvCxnSpPr>
          <p:nvPr/>
        </p:nvCxnSpPr>
        <p:spPr>
          <a:xfrm>
            <a:off x="840449" y="4339823"/>
            <a:ext cx="3488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Arrow Connector 523">
            <a:extLst>
              <a:ext uri="{FF2B5EF4-FFF2-40B4-BE49-F238E27FC236}">
                <a16:creationId xmlns:a16="http://schemas.microsoft.com/office/drawing/2014/main" id="{532FABDA-FFAD-4F26-BEAF-068062D3C09F}"/>
              </a:ext>
            </a:extLst>
          </p:cNvPr>
          <p:cNvCxnSpPr>
            <a:cxnSpLocks/>
          </p:cNvCxnSpPr>
          <p:nvPr/>
        </p:nvCxnSpPr>
        <p:spPr>
          <a:xfrm>
            <a:off x="5015338" y="3697410"/>
            <a:ext cx="0" cy="186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Arrow Connector 533">
            <a:extLst>
              <a:ext uri="{FF2B5EF4-FFF2-40B4-BE49-F238E27FC236}">
                <a16:creationId xmlns:a16="http://schemas.microsoft.com/office/drawing/2014/main" id="{BF542A36-3A26-4FA5-8081-E1754A7B31B1}"/>
              </a:ext>
            </a:extLst>
          </p:cNvPr>
          <p:cNvCxnSpPr>
            <a:cxnSpLocks/>
          </p:cNvCxnSpPr>
          <p:nvPr/>
        </p:nvCxnSpPr>
        <p:spPr>
          <a:xfrm flipH="1">
            <a:off x="4642536" y="1576400"/>
            <a:ext cx="229530" cy="157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7" name="TextBox 536">
            <a:extLst>
              <a:ext uri="{FF2B5EF4-FFF2-40B4-BE49-F238E27FC236}">
                <a16:creationId xmlns:a16="http://schemas.microsoft.com/office/drawing/2014/main" id="{3331DA79-8136-4FC0-8815-5B2D2DBCDFA3}"/>
              </a:ext>
            </a:extLst>
          </p:cNvPr>
          <p:cNvSpPr txBox="1"/>
          <p:nvPr/>
        </p:nvSpPr>
        <p:spPr>
          <a:xfrm>
            <a:off x="5551557" y="4926247"/>
            <a:ext cx="2581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Assessment Question: Students will complete an extract question from Dr Jekyll and Mr Hyde – Hyde as Frightening Outsider</a:t>
            </a:r>
          </a:p>
        </p:txBody>
      </p:sp>
      <p:cxnSp>
        <p:nvCxnSpPr>
          <p:cNvPr id="539" name="Straight Arrow Connector 538">
            <a:extLst>
              <a:ext uri="{FF2B5EF4-FFF2-40B4-BE49-F238E27FC236}">
                <a16:creationId xmlns:a16="http://schemas.microsoft.com/office/drawing/2014/main" id="{9A82E50A-0FB3-41A5-BF6D-95F1BCDC201B}"/>
              </a:ext>
            </a:extLst>
          </p:cNvPr>
          <p:cNvCxnSpPr>
            <a:cxnSpLocks/>
          </p:cNvCxnSpPr>
          <p:nvPr/>
        </p:nvCxnSpPr>
        <p:spPr>
          <a:xfrm flipV="1">
            <a:off x="7644622" y="4866518"/>
            <a:ext cx="0" cy="25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3" name="Rectangle 542">
            <a:extLst>
              <a:ext uri="{FF2B5EF4-FFF2-40B4-BE49-F238E27FC236}">
                <a16:creationId xmlns:a16="http://schemas.microsoft.com/office/drawing/2014/main" id="{237B358F-73AB-4DE5-A9D4-2EAE5B0E3CB3}"/>
              </a:ext>
            </a:extLst>
          </p:cNvPr>
          <p:cNvSpPr/>
          <p:nvPr/>
        </p:nvSpPr>
        <p:spPr>
          <a:xfrm>
            <a:off x="2386277" y="14300398"/>
            <a:ext cx="32697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SLE Opportunity: </a:t>
            </a:r>
            <a:r>
              <a:rPr lang="en-GB" sz="1100" i="1" dirty="0"/>
              <a:t>Students to have the opportunity to speak to an audience about their chosen poem and its key theme.</a:t>
            </a:r>
          </a:p>
        </p:txBody>
      </p: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6BBE0AE5-6688-4384-A028-31BC8AA7D213}"/>
              </a:ext>
            </a:extLst>
          </p:cNvPr>
          <p:cNvCxnSpPr>
            <a:cxnSpLocks/>
          </p:cNvCxnSpPr>
          <p:nvPr/>
        </p:nvCxnSpPr>
        <p:spPr>
          <a:xfrm flipH="1">
            <a:off x="2313008" y="14776479"/>
            <a:ext cx="267745" cy="254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6" name="TextBox 1065">
            <a:extLst>
              <a:ext uri="{FF2B5EF4-FFF2-40B4-BE49-F238E27FC236}">
                <a16:creationId xmlns:a16="http://schemas.microsoft.com/office/drawing/2014/main" id="{1F5DE43F-7B1A-48F4-8CB9-00F21164AE5C}"/>
              </a:ext>
            </a:extLst>
          </p:cNvPr>
          <p:cNvSpPr txBox="1"/>
          <p:nvPr/>
        </p:nvSpPr>
        <p:spPr>
          <a:xfrm>
            <a:off x="3021603" y="16402414"/>
            <a:ext cx="1301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Overcoming prejudice and Belonging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F42E496A-B2B5-490F-BAB0-C917899CBFBC}"/>
              </a:ext>
            </a:extLst>
          </p:cNvPr>
          <p:cNvSpPr txBox="1"/>
          <p:nvPr/>
        </p:nvSpPr>
        <p:spPr>
          <a:xfrm>
            <a:off x="7888890" y="10766399"/>
            <a:ext cx="1888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History – 19</a:t>
            </a:r>
            <a:r>
              <a:rPr lang="en-GB" sz="1100" b="1" baseline="30000" dirty="0">
                <a:solidFill>
                  <a:srgbClr val="FE5E00"/>
                </a:solidFill>
              </a:rPr>
              <a:t>th</a:t>
            </a:r>
            <a:r>
              <a:rPr lang="en-GB" sz="1100" b="1" dirty="0">
                <a:solidFill>
                  <a:srgbClr val="FE5E00"/>
                </a:solidFill>
              </a:rPr>
              <a:t> Century Britain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E29CED2F-40AC-4CF4-8614-22B3E7D08692}"/>
              </a:ext>
            </a:extLst>
          </p:cNvPr>
          <p:cNvSpPr txBox="1"/>
          <p:nvPr/>
        </p:nvSpPr>
        <p:spPr>
          <a:xfrm>
            <a:off x="4300903" y="16459855"/>
            <a:ext cx="893193" cy="14396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Solidarity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Compassion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Respect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Kindness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Patience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Forgiveness</a:t>
            </a:r>
          </a:p>
          <a:p>
            <a:endParaRPr lang="en-GB" dirty="0"/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BAC2FF17-391A-4304-8C50-A8724E383EB7}"/>
              </a:ext>
            </a:extLst>
          </p:cNvPr>
          <p:cNvSpPr/>
          <p:nvPr/>
        </p:nvSpPr>
        <p:spPr>
          <a:xfrm>
            <a:off x="5797505" y="11905695"/>
            <a:ext cx="1294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Love of learning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Sense of humour 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Theatre Play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Confidence</a:t>
            </a:r>
            <a:endParaRPr lang="en-GB" sz="2000" b="1" dirty="0">
              <a:solidFill>
                <a:srgbClr val="FF00FF"/>
              </a:solidFill>
            </a:endParaRPr>
          </a:p>
        </p:txBody>
      </p:sp>
      <p:cxnSp>
        <p:nvCxnSpPr>
          <p:cNvPr id="1072" name="Straight Arrow Connector 1071">
            <a:extLst>
              <a:ext uri="{FF2B5EF4-FFF2-40B4-BE49-F238E27FC236}">
                <a16:creationId xmlns:a16="http://schemas.microsoft.com/office/drawing/2014/main" id="{714C8350-2ED2-4304-8840-B9CCF4A2DA56}"/>
              </a:ext>
            </a:extLst>
          </p:cNvPr>
          <p:cNvCxnSpPr>
            <a:cxnSpLocks/>
          </p:cNvCxnSpPr>
          <p:nvPr/>
        </p:nvCxnSpPr>
        <p:spPr>
          <a:xfrm flipV="1">
            <a:off x="6772139" y="12100883"/>
            <a:ext cx="416075" cy="354444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Arrow Connector 1076">
            <a:extLst>
              <a:ext uri="{FF2B5EF4-FFF2-40B4-BE49-F238E27FC236}">
                <a16:creationId xmlns:a16="http://schemas.microsoft.com/office/drawing/2014/main" id="{99A6C5F9-A462-4D72-B97E-67F9C748112B}"/>
              </a:ext>
            </a:extLst>
          </p:cNvPr>
          <p:cNvCxnSpPr>
            <a:cxnSpLocks/>
            <a:stCxn id="1068" idx="3"/>
          </p:cNvCxnSpPr>
          <p:nvPr/>
        </p:nvCxnSpPr>
        <p:spPr>
          <a:xfrm flipV="1">
            <a:off x="5194096" y="16520242"/>
            <a:ext cx="0" cy="659426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6" name="Rectangle 1085">
            <a:extLst>
              <a:ext uri="{FF2B5EF4-FFF2-40B4-BE49-F238E27FC236}">
                <a16:creationId xmlns:a16="http://schemas.microsoft.com/office/drawing/2014/main" id="{A7F20B36-DB02-47A4-8C3A-11D006FBAF0B}"/>
              </a:ext>
            </a:extLst>
          </p:cNvPr>
          <p:cNvSpPr/>
          <p:nvPr/>
        </p:nvSpPr>
        <p:spPr>
          <a:xfrm>
            <a:off x="3335520" y="14939400"/>
            <a:ext cx="258100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Reading an Autobiography</a:t>
            </a:r>
          </a:p>
        </p:txBody>
      </p:sp>
      <p:cxnSp>
        <p:nvCxnSpPr>
          <p:cNvPr id="1088" name="Straight Arrow Connector 1087">
            <a:extLst>
              <a:ext uri="{FF2B5EF4-FFF2-40B4-BE49-F238E27FC236}">
                <a16:creationId xmlns:a16="http://schemas.microsoft.com/office/drawing/2014/main" id="{115FA980-1A7C-4A56-8474-AA7AB8988144}"/>
              </a:ext>
            </a:extLst>
          </p:cNvPr>
          <p:cNvCxnSpPr>
            <a:cxnSpLocks/>
          </p:cNvCxnSpPr>
          <p:nvPr/>
        </p:nvCxnSpPr>
        <p:spPr>
          <a:xfrm>
            <a:off x="3468303" y="15138036"/>
            <a:ext cx="0" cy="2309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2" name="TextBox 1091">
            <a:extLst>
              <a:ext uri="{FF2B5EF4-FFF2-40B4-BE49-F238E27FC236}">
                <a16:creationId xmlns:a16="http://schemas.microsoft.com/office/drawing/2014/main" id="{68B3EEC5-6EF9-4DF2-B5F5-E784E0426EE4}"/>
              </a:ext>
            </a:extLst>
          </p:cNvPr>
          <p:cNvSpPr txBox="1"/>
          <p:nvPr/>
        </p:nvSpPr>
        <p:spPr>
          <a:xfrm>
            <a:off x="3471831" y="16964223"/>
            <a:ext cx="9077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AO2, </a:t>
            </a:r>
          </a:p>
        </p:txBody>
      </p:sp>
      <p:cxnSp>
        <p:nvCxnSpPr>
          <p:cNvPr id="1094" name="Straight Arrow Connector 1093">
            <a:extLst>
              <a:ext uri="{FF2B5EF4-FFF2-40B4-BE49-F238E27FC236}">
                <a16:creationId xmlns:a16="http://schemas.microsoft.com/office/drawing/2014/main" id="{0835F729-B7A9-4C6B-B0ED-C11658C984D4}"/>
              </a:ext>
            </a:extLst>
          </p:cNvPr>
          <p:cNvCxnSpPr>
            <a:cxnSpLocks/>
          </p:cNvCxnSpPr>
          <p:nvPr/>
        </p:nvCxnSpPr>
        <p:spPr>
          <a:xfrm flipV="1">
            <a:off x="4183330" y="16487310"/>
            <a:ext cx="0" cy="538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8" name="Rectangle 1097">
            <a:extLst>
              <a:ext uri="{FF2B5EF4-FFF2-40B4-BE49-F238E27FC236}">
                <a16:creationId xmlns:a16="http://schemas.microsoft.com/office/drawing/2014/main" id="{0B9D8288-415C-4A3E-9F8B-0F3035CB6EEB}"/>
              </a:ext>
            </a:extLst>
          </p:cNvPr>
          <p:cNvSpPr/>
          <p:nvPr/>
        </p:nvSpPr>
        <p:spPr>
          <a:xfrm>
            <a:off x="7022363" y="12472525"/>
            <a:ext cx="15541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FF0000"/>
                </a:solidFill>
              </a:rPr>
              <a:t>AO1, AO2 Narrative Structure</a:t>
            </a:r>
          </a:p>
        </p:txBody>
      </p:sp>
      <p:cxnSp>
        <p:nvCxnSpPr>
          <p:cNvPr id="1100" name="Straight Arrow Connector 1099">
            <a:extLst>
              <a:ext uri="{FF2B5EF4-FFF2-40B4-BE49-F238E27FC236}">
                <a16:creationId xmlns:a16="http://schemas.microsoft.com/office/drawing/2014/main" id="{AA2E832C-900F-4DEF-B94B-758225B8B961}"/>
              </a:ext>
            </a:extLst>
          </p:cNvPr>
          <p:cNvCxnSpPr>
            <a:cxnSpLocks/>
          </p:cNvCxnSpPr>
          <p:nvPr/>
        </p:nvCxnSpPr>
        <p:spPr>
          <a:xfrm flipV="1">
            <a:off x="8273984" y="12588554"/>
            <a:ext cx="241790" cy="1183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7" name="TextBox 1116">
            <a:extLst>
              <a:ext uri="{FF2B5EF4-FFF2-40B4-BE49-F238E27FC236}">
                <a16:creationId xmlns:a16="http://schemas.microsoft.com/office/drawing/2014/main" id="{0E4DF104-9025-470C-AB95-260A8AF5DD94}"/>
              </a:ext>
            </a:extLst>
          </p:cNvPr>
          <p:cNvSpPr txBox="1"/>
          <p:nvPr/>
        </p:nvSpPr>
        <p:spPr>
          <a:xfrm>
            <a:off x="-8661" y="15830414"/>
            <a:ext cx="1939221" cy="445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Environmental issues and Global concern</a:t>
            </a:r>
          </a:p>
        </p:txBody>
      </p:sp>
      <p:sp>
        <p:nvSpPr>
          <p:cNvPr id="1118" name="TextBox 1117">
            <a:extLst>
              <a:ext uri="{FF2B5EF4-FFF2-40B4-BE49-F238E27FC236}">
                <a16:creationId xmlns:a16="http://schemas.microsoft.com/office/drawing/2014/main" id="{AC11D6DD-EFA3-46FB-8D9A-268377880960}"/>
              </a:ext>
            </a:extLst>
          </p:cNvPr>
          <p:cNvSpPr txBox="1"/>
          <p:nvPr/>
        </p:nvSpPr>
        <p:spPr>
          <a:xfrm>
            <a:off x="141088" y="15046235"/>
            <a:ext cx="1043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Trust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Bravery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Challenge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Determination</a:t>
            </a:r>
          </a:p>
        </p:txBody>
      </p:sp>
      <p:sp>
        <p:nvSpPr>
          <p:cNvPr id="1120" name="TextBox 1119">
            <a:extLst>
              <a:ext uri="{FF2B5EF4-FFF2-40B4-BE49-F238E27FC236}">
                <a16:creationId xmlns:a16="http://schemas.microsoft.com/office/drawing/2014/main" id="{D689A629-2F06-4B29-83B5-D4E805FE9208}"/>
              </a:ext>
            </a:extLst>
          </p:cNvPr>
          <p:cNvSpPr txBox="1"/>
          <p:nvPr/>
        </p:nvSpPr>
        <p:spPr>
          <a:xfrm>
            <a:off x="286403" y="16447595"/>
            <a:ext cx="168507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Wonder; 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Bone Sparrow;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Boy; 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My Father is a Polar Bear;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The Fight</a:t>
            </a:r>
          </a:p>
        </p:txBody>
      </p:sp>
      <p:cxnSp>
        <p:nvCxnSpPr>
          <p:cNvPr id="1122" name="Straight Arrow Connector 1121">
            <a:extLst>
              <a:ext uri="{FF2B5EF4-FFF2-40B4-BE49-F238E27FC236}">
                <a16:creationId xmlns:a16="http://schemas.microsoft.com/office/drawing/2014/main" id="{1BAD5593-4EC8-4806-B803-25CD62105A77}"/>
              </a:ext>
            </a:extLst>
          </p:cNvPr>
          <p:cNvCxnSpPr>
            <a:cxnSpLocks/>
          </p:cNvCxnSpPr>
          <p:nvPr/>
        </p:nvCxnSpPr>
        <p:spPr>
          <a:xfrm flipV="1">
            <a:off x="1560774" y="16453983"/>
            <a:ext cx="912816" cy="494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5" name="TextBox 1124">
            <a:extLst>
              <a:ext uri="{FF2B5EF4-FFF2-40B4-BE49-F238E27FC236}">
                <a16:creationId xmlns:a16="http://schemas.microsoft.com/office/drawing/2014/main" id="{120B63A8-F734-406D-98B7-9CECC7F53154}"/>
              </a:ext>
            </a:extLst>
          </p:cNvPr>
          <p:cNvSpPr txBox="1"/>
          <p:nvPr/>
        </p:nvSpPr>
        <p:spPr>
          <a:xfrm>
            <a:off x="2498564" y="14890203"/>
            <a:ext cx="8290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AO2, </a:t>
            </a:r>
          </a:p>
        </p:txBody>
      </p:sp>
      <p:cxnSp>
        <p:nvCxnSpPr>
          <p:cNvPr id="1127" name="Straight Arrow Connector 1126">
            <a:extLst>
              <a:ext uri="{FF2B5EF4-FFF2-40B4-BE49-F238E27FC236}">
                <a16:creationId xmlns:a16="http://schemas.microsoft.com/office/drawing/2014/main" id="{24A99C8E-1D60-46CB-98A5-30F2B90F15AA}"/>
              </a:ext>
            </a:extLst>
          </p:cNvPr>
          <p:cNvCxnSpPr>
            <a:cxnSpLocks/>
          </p:cNvCxnSpPr>
          <p:nvPr/>
        </p:nvCxnSpPr>
        <p:spPr>
          <a:xfrm flipH="1">
            <a:off x="2560016" y="15128473"/>
            <a:ext cx="136792" cy="1745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0" name="Rectangle 1129">
            <a:extLst>
              <a:ext uri="{FF2B5EF4-FFF2-40B4-BE49-F238E27FC236}">
                <a16:creationId xmlns:a16="http://schemas.microsoft.com/office/drawing/2014/main" id="{5AC15CEE-3FA3-462C-980D-70F04EACE891}"/>
              </a:ext>
            </a:extLst>
          </p:cNvPr>
          <p:cNvSpPr/>
          <p:nvPr/>
        </p:nvSpPr>
        <p:spPr>
          <a:xfrm>
            <a:off x="50231" y="13581195"/>
            <a:ext cx="15783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Assessment Question: Analysis of ‘The Sea’</a:t>
            </a:r>
            <a:endParaRPr lang="en-GB" sz="1100" dirty="0"/>
          </a:p>
        </p:txBody>
      </p:sp>
      <p:sp>
        <p:nvSpPr>
          <p:cNvPr id="1131" name="TextBox 1130">
            <a:extLst>
              <a:ext uri="{FF2B5EF4-FFF2-40B4-BE49-F238E27FC236}">
                <a16:creationId xmlns:a16="http://schemas.microsoft.com/office/drawing/2014/main" id="{C8D2156F-048A-48C1-8854-1766ACEE980F}"/>
              </a:ext>
            </a:extLst>
          </p:cNvPr>
          <p:cNvSpPr txBox="1"/>
          <p:nvPr/>
        </p:nvSpPr>
        <p:spPr>
          <a:xfrm>
            <a:off x="1582389" y="12588554"/>
            <a:ext cx="1197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Determination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Compassion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Integrity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Trust</a:t>
            </a:r>
          </a:p>
          <a:p>
            <a:endParaRPr lang="en-GB" sz="1200" b="1" dirty="0">
              <a:solidFill>
                <a:srgbClr val="FF00FF"/>
              </a:solidFill>
            </a:endParaRPr>
          </a:p>
        </p:txBody>
      </p:sp>
      <p:sp>
        <p:nvSpPr>
          <p:cNvPr id="1132" name="TextBox 1131">
            <a:extLst>
              <a:ext uri="{FF2B5EF4-FFF2-40B4-BE49-F238E27FC236}">
                <a16:creationId xmlns:a16="http://schemas.microsoft.com/office/drawing/2014/main" id="{B6BAB1DF-CAC8-4051-8106-CF8FC397304C}"/>
              </a:ext>
            </a:extLst>
          </p:cNvPr>
          <p:cNvSpPr txBox="1"/>
          <p:nvPr/>
        </p:nvSpPr>
        <p:spPr>
          <a:xfrm>
            <a:off x="49711" y="12179087"/>
            <a:ext cx="20972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Introduction to Elizabethan audiences and societal difference</a:t>
            </a:r>
          </a:p>
        </p:txBody>
      </p:sp>
      <p:cxnSp>
        <p:nvCxnSpPr>
          <p:cNvPr id="1134" name="Straight Arrow Connector 1133">
            <a:extLst>
              <a:ext uri="{FF2B5EF4-FFF2-40B4-BE49-F238E27FC236}">
                <a16:creationId xmlns:a16="http://schemas.microsoft.com/office/drawing/2014/main" id="{041CD269-49BD-4AFA-908B-74871115BDF5}"/>
              </a:ext>
            </a:extLst>
          </p:cNvPr>
          <p:cNvCxnSpPr>
            <a:cxnSpLocks/>
          </p:cNvCxnSpPr>
          <p:nvPr/>
        </p:nvCxnSpPr>
        <p:spPr>
          <a:xfrm>
            <a:off x="543559" y="14099066"/>
            <a:ext cx="703993" cy="69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6" name="TextBox 1135">
            <a:extLst>
              <a:ext uri="{FF2B5EF4-FFF2-40B4-BE49-F238E27FC236}">
                <a16:creationId xmlns:a16="http://schemas.microsoft.com/office/drawing/2014/main" id="{43AEE309-FCF4-44FA-A89D-EF55151A8912}"/>
              </a:ext>
            </a:extLst>
          </p:cNvPr>
          <p:cNvSpPr txBox="1"/>
          <p:nvPr/>
        </p:nvSpPr>
        <p:spPr>
          <a:xfrm>
            <a:off x="27631" y="14143379"/>
            <a:ext cx="11771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The Badger;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The Vixen; 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Private Peaceful;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My Family and Other Animals</a:t>
            </a:r>
          </a:p>
        </p:txBody>
      </p:sp>
      <p:cxnSp>
        <p:nvCxnSpPr>
          <p:cNvPr id="1140" name="Straight Arrow Connector 1139">
            <a:extLst>
              <a:ext uri="{FF2B5EF4-FFF2-40B4-BE49-F238E27FC236}">
                <a16:creationId xmlns:a16="http://schemas.microsoft.com/office/drawing/2014/main" id="{DB4569CC-7D59-4E68-8F77-091AD0BA9BD3}"/>
              </a:ext>
            </a:extLst>
          </p:cNvPr>
          <p:cNvCxnSpPr>
            <a:cxnSpLocks/>
          </p:cNvCxnSpPr>
          <p:nvPr/>
        </p:nvCxnSpPr>
        <p:spPr>
          <a:xfrm flipV="1">
            <a:off x="739145" y="15222038"/>
            <a:ext cx="399966" cy="6807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8" name="Rectangle 1147">
            <a:extLst>
              <a:ext uri="{FF2B5EF4-FFF2-40B4-BE49-F238E27FC236}">
                <a16:creationId xmlns:a16="http://schemas.microsoft.com/office/drawing/2014/main" id="{1815E78E-A632-4D9A-A806-BFF7CD1F145F}"/>
              </a:ext>
            </a:extLst>
          </p:cNvPr>
          <p:cNvSpPr/>
          <p:nvPr/>
        </p:nvSpPr>
        <p:spPr>
          <a:xfrm>
            <a:off x="2542041" y="12002128"/>
            <a:ext cx="32335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SLE Opportunity: To fear or not to fear! </a:t>
            </a:r>
          </a:p>
          <a:p>
            <a:pPr algn="ctr"/>
            <a:r>
              <a:rPr lang="en-GB" sz="1100" i="1" dirty="0"/>
              <a:t>Students to devise a frightening narrative and share with their peers – adopting tone, style and register</a:t>
            </a:r>
          </a:p>
        </p:txBody>
      </p:sp>
      <p:cxnSp>
        <p:nvCxnSpPr>
          <p:cNvPr id="1152" name="Straight Arrow Connector 1151">
            <a:extLst>
              <a:ext uri="{FF2B5EF4-FFF2-40B4-BE49-F238E27FC236}">
                <a16:creationId xmlns:a16="http://schemas.microsoft.com/office/drawing/2014/main" id="{825B3BEB-55DC-4B16-9148-1D2992C15838}"/>
              </a:ext>
            </a:extLst>
          </p:cNvPr>
          <p:cNvCxnSpPr>
            <a:cxnSpLocks/>
          </p:cNvCxnSpPr>
          <p:nvPr/>
        </p:nvCxnSpPr>
        <p:spPr>
          <a:xfrm flipV="1">
            <a:off x="5605628" y="12005072"/>
            <a:ext cx="219862" cy="230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6" name="Straight Arrow Connector 1165">
            <a:extLst>
              <a:ext uri="{FF2B5EF4-FFF2-40B4-BE49-F238E27FC236}">
                <a16:creationId xmlns:a16="http://schemas.microsoft.com/office/drawing/2014/main" id="{4DE3AF8A-3CC1-4941-B949-E96C77BD431E}"/>
              </a:ext>
            </a:extLst>
          </p:cNvPr>
          <p:cNvCxnSpPr>
            <a:cxnSpLocks/>
          </p:cNvCxnSpPr>
          <p:nvPr/>
        </p:nvCxnSpPr>
        <p:spPr>
          <a:xfrm flipH="1">
            <a:off x="2165211" y="13044847"/>
            <a:ext cx="92434" cy="22697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8" name="TextBox 1167">
            <a:extLst>
              <a:ext uri="{FF2B5EF4-FFF2-40B4-BE49-F238E27FC236}">
                <a16:creationId xmlns:a16="http://schemas.microsoft.com/office/drawing/2014/main" id="{000F6872-B84B-4C86-B9D4-2F0F51DA3933}"/>
              </a:ext>
            </a:extLst>
          </p:cNvPr>
          <p:cNvSpPr txBox="1"/>
          <p:nvPr/>
        </p:nvSpPr>
        <p:spPr>
          <a:xfrm>
            <a:off x="2763151" y="13029112"/>
            <a:ext cx="1082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AO2, AO3</a:t>
            </a:r>
          </a:p>
        </p:txBody>
      </p:sp>
      <p:sp>
        <p:nvSpPr>
          <p:cNvPr id="1169" name="TextBox 1168">
            <a:extLst>
              <a:ext uri="{FF2B5EF4-FFF2-40B4-BE49-F238E27FC236}">
                <a16:creationId xmlns:a16="http://schemas.microsoft.com/office/drawing/2014/main" id="{10B691F6-3636-4AA6-A5B7-D0C47CB75A27}"/>
              </a:ext>
            </a:extLst>
          </p:cNvPr>
          <p:cNvSpPr txBox="1"/>
          <p:nvPr/>
        </p:nvSpPr>
        <p:spPr>
          <a:xfrm>
            <a:off x="2580752" y="12868818"/>
            <a:ext cx="1497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Introduction to Drama</a:t>
            </a:r>
          </a:p>
        </p:txBody>
      </p:sp>
      <p:cxnSp>
        <p:nvCxnSpPr>
          <p:cNvPr id="1171" name="Straight Arrow Connector 1170">
            <a:extLst>
              <a:ext uri="{FF2B5EF4-FFF2-40B4-BE49-F238E27FC236}">
                <a16:creationId xmlns:a16="http://schemas.microsoft.com/office/drawing/2014/main" id="{5E9BB975-EC3D-4566-8EE2-262424801E89}"/>
              </a:ext>
            </a:extLst>
          </p:cNvPr>
          <p:cNvCxnSpPr>
            <a:cxnSpLocks/>
          </p:cNvCxnSpPr>
          <p:nvPr/>
        </p:nvCxnSpPr>
        <p:spPr>
          <a:xfrm>
            <a:off x="2382373" y="12993715"/>
            <a:ext cx="314435" cy="201335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6" name="TextBox 1175">
            <a:extLst>
              <a:ext uri="{FF2B5EF4-FFF2-40B4-BE49-F238E27FC236}">
                <a16:creationId xmlns:a16="http://schemas.microsoft.com/office/drawing/2014/main" id="{D169BF8B-242C-47AC-AEA8-C3C2C6240B43}"/>
              </a:ext>
            </a:extLst>
          </p:cNvPr>
          <p:cNvSpPr txBox="1"/>
          <p:nvPr/>
        </p:nvSpPr>
        <p:spPr>
          <a:xfrm>
            <a:off x="2801603" y="12693599"/>
            <a:ext cx="15808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Modern VS Elizabethan </a:t>
            </a:r>
          </a:p>
        </p:txBody>
      </p:sp>
      <p:sp>
        <p:nvSpPr>
          <p:cNvPr id="1182" name="Rectangle 1181">
            <a:extLst>
              <a:ext uri="{FF2B5EF4-FFF2-40B4-BE49-F238E27FC236}">
                <a16:creationId xmlns:a16="http://schemas.microsoft.com/office/drawing/2014/main" id="{963D2BB2-06DA-4A9C-8E37-5FDD4DDF8A94}"/>
              </a:ext>
            </a:extLst>
          </p:cNvPr>
          <p:cNvSpPr/>
          <p:nvPr/>
        </p:nvSpPr>
        <p:spPr>
          <a:xfrm>
            <a:off x="5643538" y="14170757"/>
            <a:ext cx="16576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Assessment Question: The Tempest / Macbeth</a:t>
            </a:r>
            <a:endParaRPr lang="en-GB" sz="1100" dirty="0"/>
          </a:p>
        </p:txBody>
      </p:sp>
      <p:cxnSp>
        <p:nvCxnSpPr>
          <p:cNvPr id="1184" name="Straight Arrow Connector 1183">
            <a:extLst>
              <a:ext uri="{FF2B5EF4-FFF2-40B4-BE49-F238E27FC236}">
                <a16:creationId xmlns:a16="http://schemas.microsoft.com/office/drawing/2014/main" id="{D438DC0B-2AEA-4F54-B6BF-1677A3CD9072}"/>
              </a:ext>
            </a:extLst>
          </p:cNvPr>
          <p:cNvCxnSpPr>
            <a:cxnSpLocks/>
          </p:cNvCxnSpPr>
          <p:nvPr/>
        </p:nvCxnSpPr>
        <p:spPr>
          <a:xfrm flipV="1">
            <a:off x="5663294" y="14270248"/>
            <a:ext cx="0" cy="291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7" name="TextBox 1186">
            <a:extLst>
              <a:ext uri="{FF2B5EF4-FFF2-40B4-BE49-F238E27FC236}">
                <a16:creationId xmlns:a16="http://schemas.microsoft.com/office/drawing/2014/main" id="{A2D5E834-2F03-4797-85CF-01F347BC85E7}"/>
              </a:ext>
            </a:extLst>
          </p:cNvPr>
          <p:cNvSpPr txBox="1"/>
          <p:nvPr/>
        </p:nvSpPr>
        <p:spPr>
          <a:xfrm>
            <a:off x="5542085" y="14641002"/>
            <a:ext cx="1449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Elizabethan Language</a:t>
            </a:r>
          </a:p>
        </p:txBody>
      </p:sp>
      <p:sp>
        <p:nvSpPr>
          <p:cNvPr id="1188" name="TextBox 1187">
            <a:extLst>
              <a:ext uri="{FF2B5EF4-FFF2-40B4-BE49-F238E27FC236}">
                <a16:creationId xmlns:a16="http://schemas.microsoft.com/office/drawing/2014/main" id="{48FA965B-0574-4FBF-9168-D31835D1CB69}"/>
              </a:ext>
            </a:extLst>
          </p:cNvPr>
          <p:cNvSpPr txBox="1"/>
          <p:nvPr/>
        </p:nvSpPr>
        <p:spPr>
          <a:xfrm>
            <a:off x="5094239" y="15119004"/>
            <a:ext cx="17876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Understanding of Language</a:t>
            </a:r>
          </a:p>
        </p:txBody>
      </p:sp>
      <p:cxnSp>
        <p:nvCxnSpPr>
          <p:cNvPr id="712" name="Straight Arrow Connector 711">
            <a:extLst>
              <a:ext uri="{FF2B5EF4-FFF2-40B4-BE49-F238E27FC236}">
                <a16:creationId xmlns:a16="http://schemas.microsoft.com/office/drawing/2014/main" id="{0B14708B-4A9B-4E27-AE63-E827BB75771E}"/>
              </a:ext>
            </a:extLst>
          </p:cNvPr>
          <p:cNvCxnSpPr>
            <a:cxnSpLocks/>
          </p:cNvCxnSpPr>
          <p:nvPr/>
        </p:nvCxnSpPr>
        <p:spPr>
          <a:xfrm>
            <a:off x="6099433" y="12626549"/>
            <a:ext cx="0" cy="541333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8" name="TextBox 1197">
            <a:extLst>
              <a:ext uri="{FF2B5EF4-FFF2-40B4-BE49-F238E27FC236}">
                <a16:creationId xmlns:a16="http://schemas.microsoft.com/office/drawing/2014/main" id="{98796934-A6F8-497A-AB48-16C4AD00D05E}"/>
              </a:ext>
            </a:extLst>
          </p:cNvPr>
          <p:cNvSpPr txBox="1"/>
          <p:nvPr/>
        </p:nvSpPr>
        <p:spPr>
          <a:xfrm>
            <a:off x="6772594" y="16600757"/>
            <a:ext cx="24330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Roald Dahl; Dylan Thomas; Anne Frank</a:t>
            </a:r>
          </a:p>
        </p:txBody>
      </p:sp>
      <p:sp>
        <p:nvSpPr>
          <p:cNvPr id="1199" name="TextBox 1198">
            <a:extLst>
              <a:ext uri="{FF2B5EF4-FFF2-40B4-BE49-F238E27FC236}">
                <a16:creationId xmlns:a16="http://schemas.microsoft.com/office/drawing/2014/main" id="{22DFE848-10E2-4CE5-B94A-3BD485F7FAC3}"/>
              </a:ext>
            </a:extLst>
          </p:cNvPr>
          <p:cNvSpPr txBox="1"/>
          <p:nvPr/>
        </p:nvSpPr>
        <p:spPr>
          <a:xfrm>
            <a:off x="5795735" y="16696423"/>
            <a:ext cx="760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</a:t>
            </a:r>
          </a:p>
        </p:txBody>
      </p:sp>
      <p:sp>
        <p:nvSpPr>
          <p:cNvPr id="1200" name="TextBox 1199">
            <a:extLst>
              <a:ext uri="{FF2B5EF4-FFF2-40B4-BE49-F238E27FC236}">
                <a16:creationId xmlns:a16="http://schemas.microsoft.com/office/drawing/2014/main" id="{DD5EA62D-0C8B-4B58-9639-7F8749C45B49}"/>
              </a:ext>
            </a:extLst>
          </p:cNvPr>
          <p:cNvSpPr txBox="1"/>
          <p:nvPr/>
        </p:nvSpPr>
        <p:spPr>
          <a:xfrm>
            <a:off x="7845550" y="17329709"/>
            <a:ext cx="1602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Confidence, resilience </a:t>
            </a:r>
          </a:p>
        </p:txBody>
      </p:sp>
      <p:sp>
        <p:nvSpPr>
          <p:cNvPr id="1207" name="TextBox 1206">
            <a:extLst>
              <a:ext uri="{FF2B5EF4-FFF2-40B4-BE49-F238E27FC236}">
                <a16:creationId xmlns:a16="http://schemas.microsoft.com/office/drawing/2014/main" id="{22C88760-591D-470B-8C71-EB723905E584}"/>
              </a:ext>
            </a:extLst>
          </p:cNvPr>
          <p:cNvSpPr txBox="1"/>
          <p:nvPr/>
        </p:nvSpPr>
        <p:spPr>
          <a:xfrm>
            <a:off x="8794633" y="13714964"/>
            <a:ext cx="90909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00FF"/>
                </a:solidFill>
              </a:rPr>
              <a:t>Overcoming fear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Bravery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Resilience 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Acceptance</a:t>
            </a:r>
          </a:p>
        </p:txBody>
      </p:sp>
      <p:cxnSp>
        <p:nvCxnSpPr>
          <p:cNvPr id="1210" name="Straight Arrow Connector 1209">
            <a:extLst>
              <a:ext uri="{FF2B5EF4-FFF2-40B4-BE49-F238E27FC236}">
                <a16:creationId xmlns:a16="http://schemas.microsoft.com/office/drawing/2014/main" id="{8F3E0B54-B456-41B3-8233-D2AEFA7B2AA4}"/>
              </a:ext>
            </a:extLst>
          </p:cNvPr>
          <p:cNvCxnSpPr>
            <a:cxnSpLocks/>
          </p:cNvCxnSpPr>
          <p:nvPr/>
        </p:nvCxnSpPr>
        <p:spPr>
          <a:xfrm flipH="1" flipV="1">
            <a:off x="8745190" y="13998216"/>
            <a:ext cx="187252" cy="241694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4" name="TextBox 1213">
            <a:extLst>
              <a:ext uri="{FF2B5EF4-FFF2-40B4-BE49-F238E27FC236}">
                <a16:creationId xmlns:a16="http://schemas.microsoft.com/office/drawing/2014/main" id="{053E2DAB-7E08-43B7-BE2C-2E9E851D9B0A}"/>
              </a:ext>
            </a:extLst>
          </p:cNvPr>
          <p:cNvSpPr txBox="1"/>
          <p:nvPr/>
        </p:nvSpPr>
        <p:spPr>
          <a:xfrm>
            <a:off x="5640183" y="10489554"/>
            <a:ext cx="3320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Tell Tale Heart; Great Expectations; A Christmas Carol</a:t>
            </a:r>
          </a:p>
        </p:txBody>
      </p:sp>
      <p:cxnSp>
        <p:nvCxnSpPr>
          <p:cNvPr id="715" name="Straight Arrow Connector 714">
            <a:extLst>
              <a:ext uri="{FF2B5EF4-FFF2-40B4-BE49-F238E27FC236}">
                <a16:creationId xmlns:a16="http://schemas.microsoft.com/office/drawing/2014/main" id="{59D632A3-58AE-4E8D-A70C-716C49B969D6}"/>
              </a:ext>
            </a:extLst>
          </p:cNvPr>
          <p:cNvCxnSpPr>
            <a:cxnSpLocks/>
            <a:stCxn id="1132" idx="2"/>
          </p:cNvCxnSpPr>
          <p:nvPr/>
        </p:nvCxnSpPr>
        <p:spPr>
          <a:xfrm>
            <a:off x="1098356" y="12779251"/>
            <a:ext cx="538463" cy="474127"/>
          </a:xfrm>
          <a:prstGeom prst="straightConnector1">
            <a:avLst/>
          </a:prstGeom>
          <a:ln>
            <a:solidFill>
              <a:srgbClr val="FE5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" name="Rectangle 718">
            <a:extLst>
              <a:ext uri="{FF2B5EF4-FFF2-40B4-BE49-F238E27FC236}">
                <a16:creationId xmlns:a16="http://schemas.microsoft.com/office/drawing/2014/main" id="{C82C0375-8C37-4693-A5C1-BDE37D7E0808}"/>
              </a:ext>
            </a:extLst>
          </p:cNvPr>
          <p:cNvSpPr/>
          <p:nvPr/>
        </p:nvSpPr>
        <p:spPr>
          <a:xfrm>
            <a:off x="2499527" y="10134698"/>
            <a:ext cx="21755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Assessment Question: Studying Non Fiction texts / Literary Non Fiction </a:t>
            </a:r>
          </a:p>
        </p:txBody>
      </p:sp>
      <p:cxnSp>
        <p:nvCxnSpPr>
          <p:cNvPr id="721" name="Straight Arrow Connector 720">
            <a:extLst>
              <a:ext uri="{FF2B5EF4-FFF2-40B4-BE49-F238E27FC236}">
                <a16:creationId xmlns:a16="http://schemas.microsoft.com/office/drawing/2014/main" id="{662FFF91-9E9D-4D01-BF3C-8519F7B98D75}"/>
              </a:ext>
            </a:extLst>
          </p:cNvPr>
          <p:cNvCxnSpPr>
            <a:cxnSpLocks/>
          </p:cNvCxnSpPr>
          <p:nvPr/>
        </p:nvCxnSpPr>
        <p:spPr>
          <a:xfrm>
            <a:off x="4079287" y="10702494"/>
            <a:ext cx="0" cy="262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4" name="TextBox 723">
            <a:extLst>
              <a:ext uri="{FF2B5EF4-FFF2-40B4-BE49-F238E27FC236}">
                <a16:creationId xmlns:a16="http://schemas.microsoft.com/office/drawing/2014/main" id="{9065CD45-BA0F-4CE6-A530-04A58C8CBE63}"/>
              </a:ext>
            </a:extLst>
          </p:cNvPr>
          <p:cNvSpPr txBox="1"/>
          <p:nvPr/>
        </p:nvSpPr>
        <p:spPr>
          <a:xfrm>
            <a:off x="136181" y="11680750"/>
            <a:ext cx="12089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Non Fiction texts </a:t>
            </a:r>
          </a:p>
        </p:txBody>
      </p:sp>
      <p:cxnSp>
        <p:nvCxnSpPr>
          <p:cNvPr id="726" name="Straight Arrow Connector 725">
            <a:extLst>
              <a:ext uri="{FF2B5EF4-FFF2-40B4-BE49-F238E27FC236}">
                <a16:creationId xmlns:a16="http://schemas.microsoft.com/office/drawing/2014/main" id="{EA843880-F27D-4B47-8F67-F6DB7A806BC8}"/>
              </a:ext>
            </a:extLst>
          </p:cNvPr>
          <p:cNvCxnSpPr>
            <a:cxnSpLocks/>
          </p:cNvCxnSpPr>
          <p:nvPr/>
        </p:nvCxnSpPr>
        <p:spPr>
          <a:xfrm flipV="1">
            <a:off x="1054720" y="11845340"/>
            <a:ext cx="861258" cy="9729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0" name="TextBox 729">
            <a:extLst>
              <a:ext uri="{FF2B5EF4-FFF2-40B4-BE49-F238E27FC236}">
                <a16:creationId xmlns:a16="http://schemas.microsoft.com/office/drawing/2014/main" id="{04FD6387-BF97-43B5-86DB-2172F64124CD}"/>
              </a:ext>
            </a:extLst>
          </p:cNvPr>
          <p:cNvSpPr txBox="1"/>
          <p:nvPr/>
        </p:nvSpPr>
        <p:spPr>
          <a:xfrm>
            <a:off x="4533380" y="10173230"/>
            <a:ext cx="893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Solidarity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Compassion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Diversity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Difference</a:t>
            </a:r>
          </a:p>
        </p:txBody>
      </p:sp>
      <p:cxnSp>
        <p:nvCxnSpPr>
          <p:cNvPr id="732" name="Straight Arrow Connector 731">
            <a:extLst>
              <a:ext uri="{FF2B5EF4-FFF2-40B4-BE49-F238E27FC236}">
                <a16:creationId xmlns:a16="http://schemas.microsoft.com/office/drawing/2014/main" id="{F8B3853A-FACF-4A54-90C8-BCAEFABFA234}"/>
              </a:ext>
            </a:extLst>
          </p:cNvPr>
          <p:cNvCxnSpPr>
            <a:cxnSpLocks/>
          </p:cNvCxnSpPr>
          <p:nvPr/>
        </p:nvCxnSpPr>
        <p:spPr>
          <a:xfrm>
            <a:off x="4533380" y="10544522"/>
            <a:ext cx="0" cy="401902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5" name="Rectangle 734">
            <a:extLst>
              <a:ext uri="{FF2B5EF4-FFF2-40B4-BE49-F238E27FC236}">
                <a16:creationId xmlns:a16="http://schemas.microsoft.com/office/drawing/2014/main" id="{FAD01CA4-E933-4155-B15B-6C54AE301616}"/>
              </a:ext>
            </a:extLst>
          </p:cNvPr>
          <p:cNvSpPr/>
          <p:nvPr/>
        </p:nvSpPr>
        <p:spPr>
          <a:xfrm>
            <a:off x="-43281" y="9212281"/>
            <a:ext cx="97681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SLE Opportunity: Good or Bad?</a:t>
            </a:r>
          </a:p>
          <a:p>
            <a:r>
              <a:rPr lang="en-GB" sz="1100" i="1" dirty="0"/>
              <a:t>A review of a selected Literary Non Fiction text. </a:t>
            </a:r>
          </a:p>
        </p:txBody>
      </p:sp>
      <p:sp>
        <p:nvSpPr>
          <p:cNvPr id="1216" name="TextBox 1215">
            <a:extLst>
              <a:ext uri="{FF2B5EF4-FFF2-40B4-BE49-F238E27FC236}">
                <a16:creationId xmlns:a16="http://schemas.microsoft.com/office/drawing/2014/main" id="{5B56B250-CC29-4D06-BADE-24B7F1BB4565}"/>
              </a:ext>
            </a:extLst>
          </p:cNvPr>
          <p:cNvSpPr txBox="1"/>
          <p:nvPr/>
        </p:nvSpPr>
        <p:spPr>
          <a:xfrm>
            <a:off x="2225882" y="9851789"/>
            <a:ext cx="20970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Livingstone; Pole to Pole; Bryson</a:t>
            </a:r>
          </a:p>
        </p:txBody>
      </p:sp>
      <p:cxnSp>
        <p:nvCxnSpPr>
          <p:cNvPr id="1219" name="Straight Arrow Connector 1218">
            <a:extLst>
              <a:ext uri="{FF2B5EF4-FFF2-40B4-BE49-F238E27FC236}">
                <a16:creationId xmlns:a16="http://schemas.microsoft.com/office/drawing/2014/main" id="{3AC5E0BA-ECE2-4D5D-B972-4B29F811FAF8}"/>
              </a:ext>
            </a:extLst>
          </p:cNvPr>
          <p:cNvCxnSpPr>
            <a:cxnSpLocks/>
          </p:cNvCxnSpPr>
          <p:nvPr/>
        </p:nvCxnSpPr>
        <p:spPr>
          <a:xfrm flipH="1">
            <a:off x="1731157" y="10229790"/>
            <a:ext cx="892503" cy="25313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1" name="TextBox 1220">
            <a:extLst>
              <a:ext uri="{FF2B5EF4-FFF2-40B4-BE49-F238E27FC236}">
                <a16:creationId xmlns:a16="http://schemas.microsoft.com/office/drawing/2014/main" id="{4EA92C0B-003B-41BB-B5D5-9A6145E8D1B4}"/>
              </a:ext>
            </a:extLst>
          </p:cNvPr>
          <p:cNvSpPr txBox="1"/>
          <p:nvPr/>
        </p:nvSpPr>
        <p:spPr>
          <a:xfrm>
            <a:off x="46241" y="10838433"/>
            <a:ext cx="8746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Exploration of culture</a:t>
            </a:r>
          </a:p>
        </p:txBody>
      </p:sp>
      <p:cxnSp>
        <p:nvCxnSpPr>
          <p:cNvPr id="1223" name="Straight Arrow Connector 1222">
            <a:extLst>
              <a:ext uri="{FF2B5EF4-FFF2-40B4-BE49-F238E27FC236}">
                <a16:creationId xmlns:a16="http://schemas.microsoft.com/office/drawing/2014/main" id="{C58EF2F3-57FE-4F56-8AEF-D4A7810AFBCD}"/>
              </a:ext>
            </a:extLst>
          </p:cNvPr>
          <p:cNvCxnSpPr>
            <a:cxnSpLocks/>
          </p:cNvCxnSpPr>
          <p:nvPr/>
        </p:nvCxnSpPr>
        <p:spPr>
          <a:xfrm flipV="1">
            <a:off x="606915" y="10757994"/>
            <a:ext cx="132230" cy="102192"/>
          </a:xfrm>
          <a:prstGeom prst="straightConnector1">
            <a:avLst/>
          </a:prstGeom>
          <a:ln>
            <a:solidFill>
              <a:srgbClr val="FE5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5" name="TextBox 1224">
            <a:extLst>
              <a:ext uri="{FF2B5EF4-FFF2-40B4-BE49-F238E27FC236}">
                <a16:creationId xmlns:a16="http://schemas.microsoft.com/office/drawing/2014/main" id="{76AAC3C7-187D-44DF-A630-2039569C77D0}"/>
              </a:ext>
            </a:extLst>
          </p:cNvPr>
          <p:cNvSpPr txBox="1"/>
          <p:nvPr/>
        </p:nvSpPr>
        <p:spPr>
          <a:xfrm>
            <a:off x="38130" y="11228649"/>
            <a:ext cx="1233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Trust, confidence,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 self control</a:t>
            </a:r>
          </a:p>
        </p:txBody>
      </p:sp>
      <p:cxnSp>
        <p:nvCxnSpPr>
          <p:cNvPr id="1227" name="Straight Arrow Connector 1226">
            <a:extLst>
              <a:ext uri="{FF2B5EF4-FFF2-40B4-BE49-F238E27FC236}">
                <a16:creationId xmlns:a16="http://schemas.microsoft.com/office/drawing/2014/main" id="{671E3AE1-898B-4EE7-B996-5AABBF3CF509}"/>
              </a:ext>
            </a:extLst>
          </p:cNvPr>
          <p:cNvCxnSpPr>
            <a:cxnSpLocks/>
          </p:cNvCxnSpPr>
          <p:nvPr/>
        </p:nvCxnSpPr>
        <p:spPr>
          <a:xfrm flipV="1">
            <a:off x="767282" y="11185927"/>
            <a:ext cx="202051" cy="82098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D3383E4-E01D-4122-A59A-FCDD4390F707}"/>
              </a:ext>
            </a:extLst>
          </p:cNvPr>
          <p:cNvSpPr txBox="1"/>
          <p:nvPr/>
        </p:nvSpPr>
        <p:spPr>
          <a:xfrm>
            <a:off x="2193456" y="10476128"/>
            <a:ext cx="1082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AO2, AO3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6E33DE-FEDE-4819-8907-D593CCD43458}"/>
              </a:ext>
            </a:extLst>
          </p:cNvPr>
          <p:cNvCxnSpPr>
            <a:cxnSpLocks/>
          </p:cNvCxnSpPr>
          <p:nvPr/>
        </p:nvCxnSpPr>
        <p:spPr>
          <a:xfrm flipH="1">
            <a:off x="1999214" y="10507993"/>
            <a:ext cx="238233" cy="258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79838D-2FB5-4DC8-AF88-5524733325DD}"/>
              </a:ext>
            </a:extLst>
          </p:cNvPr>
          <p:cNvSpPr/>
          <p:nvPr/>
        </p:nvSpPr>
        <p:spPr>
          <a:xfrm>
            <a:off x="2586314" y="7785585"/>
            <a:ext cx="28552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SLE Opportunity: Acceptance </a:t>
            </a:r>
            <a:endParaRPr lang="en-GB" sz="1100" b="1" i="1" dirty="0"/>
          </a:p>
          <a:p>
            <a:pPr algn="ctr"/>
            <a:r>
              <a:rPr lang="en-GB" sz="1100" i="1" dirty="0"/>
              <a:t>Students to practice speech writing and performances through explicit Literature teaching</a:t>
            </a:r>
            <a:endParaRPr lang="en-GB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2861F-EE29-424D-A9A8-4D2767CF2585}"/>
              </a:ext>
            </a:extLst>
          </p:cNvPr>
          <p:cNvSpPr txBox="1"/>
          <p:nvPr/>
        </p:nvSpPr>
        <p:spPr>
          <a:xfrm>
            <a:off x="1375250" y="8350556"/>
            <a:ext cx="2435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19, 20, 21 Century Literary Non Fiction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F3117A-965F-411A-B9BC-195DC659FD28}"/>
              </a:ext>
            </a:extLst>
          </p:cNvPr>
          <p:cNvCxnSpPr>
            <a:cxnSpLocks/>
          </p:cNvCxnSpPr>
          <p:nvPr/>
        </p:nvCxnSpPr>
        <p:spPr>
          <a:xfrm flipH="1">
            <a:off x="1715660" y="8633924"/>
            <a:ext cx="121742" cy="257533"/>
          </a:xfrm>
          <a:prstGeom prst="straightConnector1">
            <a:avLst/>
          </a:prstGeom>
          <a:ln>
            <a:solidFill>
              <a:srgbClr val="FE5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6B87A70-1671-4CC9-A72E-5C43A181CD1D}"/>
              </a:ext>
            </a:extLst>
          </p:cNvPr>
          <p:cNvSpPr txBox="1"/>
          <p:nvPr/>
        </p:nvSpPr>
        <p:spPr>
          <a:xfrm>
            <a:off x="648996" y="8291293"/>
            <a:ext cx="7809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Reflection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Kindness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Hope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0F5AA4F-0C44-4C30-AE25-6395A22339A0}"/>
              </a:ext>
            </a:extLst>
          </p:cNvPr>
          <p:cNvCxnSpPr>
            <a:cxnSpLocks/>
          </p:cNvCxnSpPr>
          <p:nvPr/>
        </p:nvCxnSpPr>
        <p:spPr>
          <a:xfrm>
            <a:off x="1184834" y="8741412"/>
            <a:ext cx="365321" cy="173804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90B092FB-8F1B-4914-819D-E04A831D22DB}"/>
              </a:ext>
            </a:extLst>
          </p:cNvPr>
          <p:cNvSpPr/>
          <p:nvPr/>
        </p:nvSpPr>
        <p:spPr>
          <a:xfrm>
            <a:off x="5988298" y="7725346"/>
            <a:ext cx="24762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/>
              <a:t>Assessment Question: Students to complete assessment post teaching of this new GCSE text</a:t>
            </a:r>
            <a:endParaRPr lang="en-GB" sz="1100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78C5954-DE87-40A1-9012-5900E33E64F5}"/>
              </a:ext>
            </a:extLst>
          </p:cNvPr>
          <p:cNvCxnSpPr>
            <a:cxnSpLocks/>
          </p:cNvCxnSpPr>
          <p:nvPr/>
        </p:nvCxnSpPr>
        <p:spPr>
          <a:xfrm>
            <a:off x="8011875" y="8334345"/>
            <a:ext cx="262109" cy="184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4F28C33C-8430-4282-B85C-0AC0F9708C5A}"/>
              </a:ext>
            </a:extLst>
          </p:cNvPr>
          <p:cNvSpPr/>
          <p:nvPr/>
        </p:nvSpPr>
        <p:spPr>
          <a:xfrm>
            <a:off x="5437488" y="9649828"/>
            <a:ext cx="18437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Social and Historical context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4A3FA1F-004A-48A3-A99E-A70EF9C5317A}"/>
              </a:ext>
            </a:extLst>
          </p:cNvPr>
          <p:cNvSpPr txBox="1"/>
          <p:nvPr/>
        </p:nvSpPr>
        <p:spPr>
          <a:xfrm>
            <a:off x="3644307" y="8485863"/>
            <a:ext cx="1082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AO2, AO3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D42E61A-219F-4E3F-9AE5-7BDE48C35A6F}"/>
              </a:ext>
            </a:extLst>
          </p:cNvPr>
          <p:cNvCxnSpPr>
            <a:cxnSpLocks/>
            <a:stCxn id="48" idx="1"/>
          </p:cNvCxnSpPr>
          <p:nvPr/>
        </p:nvCxnSpPr>
        <p:spPr>
          <a:xfrm flipH="1">
            <a:off x="3553010" y="8616668"/>
            <a:ext cx="91297" cy="1263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7DE20CA-65E4-446C-A9DD-BB7613CF97FF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726655" y="8616668"/>
            <a:ext cx="2060708" cy="496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FB1EB9F-4D30-4CB8-A042-09EDF1C29562}"/>
              </a:ext>
            </a:extLst>
          </p:cNvPr>
          <p:cNvCxnSpPr>
            <a:cxnSpLocks/>
          </p:cNvCxnSpPr>
          <p:nvPr/>
        </p:nvCxnSpPr>
        <p:spPr>
          <a:xfrm flipH="1">
            <a:off x="8550586" y="10993266"/>
            <a:ext cx="391384" cy="130790"/>
          </a:xfrm>
          <a:prstGeom prst="straightConnector1">
            <a:avLst/>
          </a:prstGeom>
          <a:ln>
            <a:solidFill>
              <a:srgbClr val="FE5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D59CE837-3F16-4312-8E13-CF483C0641E4}"/>
              </a:ext>
            </a:extLst>
          </p:cNvPr>
          <p:cNvSpPr txBox="1"/>
          <p:nvPr/>
        </p:nvSpPr>
        <p:spPr>
          <a:xfrm>
            <a:off x="5273423" y="7918520"/>
            <a:ext cx="9140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Reflection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Deliberation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Respect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61DB24EA-522C-433D-B638-5034818AC7DC}"/>
              </a:ext>
            </a:extLst>
          </p:cNvPr>
          <p:cNvCxnSpPr>
            <a:cxnSpLocks/>
          </p:cNvCxnSpPr>
          <p:nvPr/>
        </p:nvCxnSpPr>
        <p:spPr>
          <a:xfrm>
            <a:off x="6053866" y="8371120"/>
            <a:ext cx="150430" cy="167481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4B5ED7F-A5C9-4A71-9AD1-DA80F7F2F9F1}"/>
              </a:ext>
            </a:extLst>
          </p:cNvPr>
          <p:cNvSpPr/>
          <p:nvPr/>
        </p:nvSpPr>
        <p:spPr>
          <a:xfrm>
            <a:off x="4253729" y="5756886"/>
            <a:ext cx="36002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00B050"/>
                </a:solidFill>
              </a:rPr>
              <a:t>Introduction to the English Literature specification and how this is underpinned by specific AOs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04F403F-89C0-4C37-A295-858F7AEF6FA0}"/>
              </a:ext>
            </a:extLst>
          </p:cNvPr>
          <p:cNvSpPr txBox="1"/>
          <p:nvPr/>
        </p:nvSpPr>
        <p:spPr>
          <a:xfrm>
            <a:off x="8338591" y="4577700"/>
            <a:ext cx="1456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Assessment Question: Paper 1 Romeo and Juliet / Paper 2 Dr J and Mr H</a:t>
            </a: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5B21E7F9-C490-4280-91BE-4253E503526E}"/>
              </a:ext>
            </a:extLst>
          </p:cNvPr>
          <p:cNvCxnSpPr>
            <a:cxnSpLocks/>
          </p:cNvCxnSpPr>
          <p:nvPr/>
        </p:nvCxnSpPr>
        <p:spPr>
          <a:xfrm flipH="1">
            <a:off x="8979086" y="6454770"/>
            <a:ext cx="12784" cy="293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1C2A8396-7E57-45A3-9960-D9A21FBEB819}"/>
              </a:ext>
            </a:extLst>
          </p:cNvPr>
          <p:cNvCxnSpPr>
            <a:cxnSpLocks/>
          </p:cNvCxnSpPr>
          <p:nvPr/>
        </p:nvCxnSpPr>
        <p:spPr>
          <a:xfrm>
            <a:off x="7506750" y="5969683"/>
            <a:ext cx="1" cy="314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9650AEE4-DDBB-4DBE-B427-6BF71D2500C3}"/>
              </a:ext>
            </a:extLst>
          </p:cNvPr>
          <p:cNvSpPr txBox="1"/>
          <p:nvPr/>
        </p:nvSpPr>
        <p:spPr>
          <a:xfrm>
            <a:off x="8483341" y="9512731"/>
            <a:ext cx="1150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0000"/>
                </a:solidFill>
              </a:rPr>
              <a:t>AO1, AO2, AO3</a:t>
            </a: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6B3619C3-94AA-4A6E-B8B3-931C614C7101}"/>
              </a:ext>
            </a:extLst>
          </p:cNvPr>
          <p:cNvCxnSpPr>
            <a:cxnSpLocks/>
          </p:cNvCxnSpPr>
          <p:nvPr/>
        </p:nvCxnSpPr>
        <p:spPr>
          <a:xfrm flipV="1">
            <a:off x="9058447" y="9223237"/>
            <a:ext cx="0" cy="2894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TextBox 158">
            <a:extLst>
              <a:ext uri="{FF2B5EF4-FFF2-40B4-BE49-F238E27FC236}">
                <a16:creationId xmlns:a16="http://schemas.microsoft.com/office/drawing/2014/main" id="{171650D0-AFCC-45B5-AF6C-79948D8BC1D1}"/>
              </a:ext>
            </a:extLst>
          </p:cNvPr>
          <p:cNvSpPr txBox="1"/>
          <p:nvPr/>
        </p:nvSpPr>
        <p:spPr>
          <a:xfrm>
            <a:off x="6881898" y="7252419"/>
            <a:ext cx="1517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Pearson Pioneer Project: Refugee Boy. </a:t>
            </a:r>
          </a:p>
        </p:txBody>
      </p: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B5D61432-84C1-4608-8381-0E1CD7925019}"/>
              </a:ext>
            </a:extLst>
          </p:cNvPr>
          <p:cNvCxnSpPr>
            <a:cxnSpLocks/>
          </p:cNvCxnSpPr>
          <p:nvPr/>
        </p:nvCxnSpPr>
        <p:spPr>
          <a:xfrm>
            <a:off x="7180578" y="7637081"/>
            <a:ext cx="1165224" cy="7536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7BF61843-F431-41BB-9464-F3C86EAC60CC}"/>
              </a:ext>
            </a:extLst>
          </p:cNvPr>
          <p:cNvSpPr txBox="1"/>
          <p:nvPr/>
        </p:nvSpPr>
        <p:spPr>
          <a:xfrm>
            <a:off x="9035242" y="6426984"/>
            <a:ext cx="804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E5E00"/>
                </a:solidFill>
              </a:rPr>
              <a:t>Personal conflict</a:t>
            </a:r>
          </a:p>
          <a:p>
            <a:pPr algn="ctr"/>
            <a:r>
              <a:rPr lang="en-GB" sz="1100" b="1" dirty="0">
                <a:solidFill>
                  <a:srgbClr val="FE5E00"/>
                </a:solidFill>
              </a:rPr>
              <a:t>Inner emotion</a:t>
            </a:r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FE3006D0-5577-4EFC-A8E8-345169706CAD}"/>
              </a:ext>
            </a:extLst>
          </p:cNvPr>
          <p:cNvCxnSpPr>
            <a:cxnSpLocks/>
          </p:cNvCxnSpPr>
          <p:nvPr/>
        </p:nvCxnSpPr>
        <p:spPr>
          <a:xfrm flipH="1">
            <a:off x="9433256" y="7138494"/>
            <a:ext cx="165672" cy="234124"/>
          </a:xfrm>
          <a:prstGeom prst="straightConnector1">
            <a:avLst/>
          </a:prstGeom>
          <a:ln>
            <a:solidFill>
              <a:srgbClr val="FE5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TextBox 204">
            <a:extLst>
              <a:ext uri="{FF2B5EF4-FFF2-40B4-BE49-F238E27FC236}">
                <a16:creationId xmlns:a16="http://schemas.microsoft.com/office/drawing/2014/main" id="{29F02C1F-7788-4AAF-AA3B-4AB63D351E58}"/>
              </a:ext>
            </a:extLst>
          </p:cNvPr>
          <p:cNvSpPr txBox="1"/>
          <p:nvPr/>
        </p:nvSpPr>
        <p:spPr>
          <a:xfrm>
            <a:off x="7728235" y="5451314"/>
            <a:ext cx="8418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Control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Resilience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Reflection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Confidence</a:t>
            </a:r>
          </a:p>
        </p:txBody>
      </p: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2BBF3ADF-2CFC-4619-BDA9-A11441BC32C7}"/>
              </a:ext>
            </a:extLst>
          </p:cNvPr>
          <p:cNvCxnSpPr>
            <a:cxnSpLocks/>
          </p:cNvCxnSpPr>
          <p:nvPr/>
        </p:nvCxnSpPr>
        <p:spPr>
          <a:xfrm>
            <a:off x="8478719" y="6173655"/>
            <a:ext cx="71867" cy="238059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TextBox 222">
            <a:extLst>
              <a:ext uri="{FF2B5EF4-FFF2-40B4-BE49-F238E27FC236}">
                <a16:creationId xmlns:a16="http://schemas.microsoft.com/office/drawing/2014/main" id="{AEE6F5E2-2B2D-4A7B-8F45-071F827BB6A6}"/>
              </a:ext>
            </a:extLst>
          </p:cNvPr>
          <p:cNvSpPr txBox="1"/>
          <p:nvPr/>
        </p:nvSpPr>
        <p:spPr>
          <a:xfrm>
            <a:off x="4578423" y="7450839"/>
            <a:ext cx="760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</a:t>
            </a:r>
          </a:p>
        </p:txBody>
      </p: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5365DF2E-D9C3-42CB-952E-F69341DB84DB}"/>
              </a:ext>
            </a:extLst>
          </p:cNvPr>
          <p:cNvCxnSpPr>
            <a:cxnSpLocks/>
          </p:cNvCxnSpPr>
          <p:nvPr/>
        </p:nvCxnSpPr>
        <p:spPr>
          <a:xfrm flipV="1">
            <a:off x="5028009" y="7266945"/>
            <a:ext cx="0" cy="230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TextBox 231">
            <a:extLst>
              <a:ext uri="{FF2B5EF4-FFF2-40B4-BE49-F238E27FC236}">
                <a16:creationId xmlns:a16="http://schemas.microsoft.com/office/drawing/2014/main" id="{C986293D-FEFD-4CF5-BA76-A62F281CC68A}"/>
              </a:ext>
            </a:extLst>
          </p:cNvPr>
          <p:cNvSpPr txBox="1"/>
          <p:nvPr/>
        </p:nvSpPr>
        <p:spPr>
          <a:xfrm>
            <a:off x="5031103" y="7239267"/>
            <a:ext cx="18149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19</a:t>
            </a:r>
            <a:r>
              <a:rPr lang="en-GB" sz="1100" b="1" baseline="30000" dirty="0">
                <a:solidFill>
                  <a:srgbClr val="FE5E00"/>
                </a:solidFill>
              </a:rPr>
              <a:t>th</a:t>
            </a:r>
            <a:r>
              <a:rPr lang="en-GB" sz="1100" b="1" dirty="0">
                <a:solidFill>
                  <a:srgbClr val="FE5E00"/>
                </a:solidFill>
              </a:rPr>
              <a:t> Century Literary Fiction</a:t>
            </a:r>
          </a:p>
        </p:txBody>
      </p: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0B22CC2F-CCF8-480F-B426-26759585A57F}"/>
              </a:ext>
            </a:extLst>
          </p:cNvPr>
          <p:cNvCxnSpPr>
            <a:cxnSpLocks/>
          </p:cNvCxnSpPr>
          <p:nvPr/>
        </p:nvCxnSpPr>
        <p:spPr>
          <a:xfrm flipH="1">
            <a:off x="8011875" y="6146876"/>
            <a:ext cx="137056" cy="164851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TextBox 239">
            <a:extLst>
              <a:ext uri="{FF2B5EF4-FFF2-40B4-BE49-F238E27FC236}">
                <a16:creationId xmlns:a16="http://schemas.microsoft.com/office/drawing/2014/main" id="{377D1F39-A974-48CE-9A8F-BCAB152FAE36}"/>
              </a:ext>
            </a:extLst>
          </p:cNvPr>
          <p:cNvSpPr txBox="1"/>
          <p:nvPr/>
        </p:nvSpPr>
        <p:spPr>
          <a:xfrm>
            <a:off x="2200882" y="5797302"/>
            <a:ext cx="13653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AO2,  AO3 MOCK EXAM</a:t>
            </a:r>
          </a:p>
        </p:txBody>
      </p: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945DB5D5-55F4-487A-9F97-73AA5B8F4282}"/>
              </a:ext>
            </a:extLst>
          </p:cNvPr>
          <p:cNvCxnSpPr>
            <a:cxnSpLocks/>
          </p:cNvCxnSpPr>
          <p:nvPr/>
        </p:nvCxnSpPr>
        <p:spPr>
          <a:xfrm flipH="1">
            <a:off x="2081463" y="5851837"/>
            <a:ext cx="2930" cy="321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245">
            <a:extLst>
              <a:ext uri="{FF2B5EF4-FFF2-40B4-BE49-F238E27FC236}">
                <a16:creationId xmlns:a16="http://schemas.microsoft.com/office/drawing/2014/main" id="{A6282D1B-EA18-4178-87F3-354BF552F166}"/>
              </a:ext>
            </a:extLst>
          </p:cNvPr>
          <p:cNvSpPr txBox="1"/>
          <p:nvPr/>
        </p:nvSpPr>
        <p:spPr>
          <a:xfrm>
            <a:off x="44721" y="6632821"/>
            <a:ext cx="10679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solidFill>
                  <a:srgbClr val="00B050"/>
                </a:solidFill>
              </a:rPr>
              <a:t>Act 3, Scene 1;</a:t>
            </a:r>
          </a:p>
          <a:p>
            <a:pPr algn="ctr"/>
            <a:r>
              <a:rPr lang="en-GB" sz="1100" b="1" dirty="0">
                <a:solidFill>
                  <a:srgbClr val="00B050"/>
                </a:solidFill>
              </a:rPr>
              <a:t>Act 1, Scene 2;</a:t>
            </a:r>
          </a:p>
          <a:p>
            <a:pPr algn="ctr"/>
            <a:r>
              <a:rPr lang="en-GB" sz="1100" b="1" dirty="0">
                <a:solidFill>
                  <a:srgbClr val="00B050"/>
                </a:solidFill>
              </a:rPr>
              <a:t>Act 3, Scene 5</a:t>
            </a:r>
          </a:p>
        </p:txBody>
      </p: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F9224F8B-E31E-412C-B7FC-9388C1D73AE9}"/>
              </a:ext>
            </a:extLst>
          </p:cNvPr>
          <p:cNvCxnSpPr>
            <a:cxnSpLocks/>
          </p:cNvCxnSpPr>
          <p:nvPr/>
        </p:nvCxnSpPr>
        <p:spPr>
          <a:xfrm flipV="1">
            <a:off x="767282" y="6411714"/>
            <a:ext cx="73167" cy="21401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TextBox 254">
            <a:extLst>
              <a:ext uri="{FF2B5EF4-FFF2-40B4-BE49-F238E27FC236}">
                <a16:creationId xmlns:a16="http://schemas.microsoft.com/office/drawing/2014/main" id="{C01E28C9-D971-4986-8525-A3F5C5A2D6B8}"/>
              </a:ext>
            </a:extLst>
          </p:cNvPr>
          <p:cNvSpPr txBox="1"/>
          <p:nvPr/>
        </p:nvSpPr>
        <p:spPr>
          <a:xfrm>
            <a:off x="2338401" y="7236113"/>
            <a:ext cx="15087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00FF"/>
                </a:solidFill>
              </a:rPr>
              <a:t>Confidence, 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Personal Management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Resilience</a:t>
            </a:r>
          </a:p>
        </p:txBody>
      </p:sp>
      <p:cxnSp>
        <p:nvCxnSpPr>
          <p:cNvPr id="257" name="Straight Arrow Connector 256">
            <a:extLst>
              <a:ext uri="{FF2B5EF4-FFF2-40B4-BE49-F238E27FC236}">
                <a16:creationId xmlns:a16="http://schemas.microsoft.com/office/drawing/2014/main" id="{86EA57BA-BAE7-4429-922A-5475F70C506B}"/>
              </a:ext>
            </a:extLst>
          </p:cNvPr>
          <p:cNvCxnSpPr>
            <a:cxnSpLocks/>
          </p:cNvCxnSpPr>
          <p:nvPr/>
        </p:nvCxnSpPr>
        <p:spPr>
          <a:xfrm flipH="1" flipV="1">
            <a:off x="2658411" y="7284125"/>
            <a:ext cx="1" cy="277596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TextBox 260">
            <a:extLst>
              <a:ext uri="{FF2B5EF4-FFF2-40B4-BE49-F238E27FC236}">
                <a16:creationId xmlns:a16="http://schemas.microsoft.com/office/drawing/2014/main" id="{BD73F073-8630-43E0-9601-1A0DA1206B6A}"/>
              </a:ext>
            </a:extLst>
          </p:cNvPr>
          <p:cNvSpPr txBox="1"/>
          <p:nvPr/>
        </p:nvSpPr>
        <p:spPr>
          <a:xfrm>
            <a:off x="1668050" y="5324595"/>
            <a:ext cx="7922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Chapter 2;</a:t>
            </a:r>
          </a:p>
          <a:p>
            <a:r>
              <a:rPr lang="en-GB" sz="1100" b="1" dirty="0">
                <a:solidFill>
                  <a:srgbClr val="00B050"/>
                </a:solidFill>
              </a:rPr>
              <a:t>Chapter 7</a:t>
            </a:r>
          </a:p>
        </p:txBody>
      </p: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9020B006-594E-48E9-9C34-0F89259F3E5B}"/>
              </a:ext>
            </a:extLst>
          </p:cNvPr>
          <p:cNvCxnSpPr>
            <a:cxnSpLocks/>
          </p:cNvCxnSpPr>
          <p:nvPr/>
        </p:nvCxnSpPr>
        <p:spPr>
          <a:xfrm flipH="1" flipV="1">
            <a:off x="1999215" y="5095777"/>
            <a:ext cx="165181" cy="17124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TextBox 267">
            <a:extLst>
              <a:ext uri="{FF2B5EF4-FFF2-40B4-BE49-F238E27FC236}">
                <a16:creationId xmlns:a16="http://schemas.microsoft.com/office/drawing/2014/main" id="{F4D9D35C-0896-4EB9-932C-B5A74AA31774}"/>
              </a:ext>
            </a:extLst>
          </p:cNvPr>
          <p:cNvSpPr txBox="1"/>
          <p:nvPr/>
        </p:nvSpPr>
        <p:spPr>
          <a:xfrm>
            <a:off x="1106981" y="3445433"/>
            <a:ext cx="1082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AO7, AO8, AO9</a:t>
            </a:r>
          </a:p>
        </p:txBody>
      </p:sp>
      <p:cxnSp>
        <p:nvCxnSpPr>
          <p:cNvPr id="270" name="Straight Arrow Connector 269">
            <a:extLst>
              <a:ext uri="{FF2B5EF4-FFF2-40B4-BE49-F238E27FC236}">
                <a16:creationId xmlns:a16="http://schemas.microsoft.com/office/drawing/2014/main" id="{8D368976-DA70-40D5-9FA7-9029DAEC77C7}"/>
              </a:ext>
            </a:extLst>
          </p:cNvPr>
          <p:cNvCxnSpPr>
            <a:cxnSpLocks/>
          </p:cNvCxnSpPr>
          <p:nvPr/>
        </p:nvCxnSpPr>
        <p:spPr>
          <a:xfrm>
            <a:off x="1747204" y="3750890"/>
            <a:ext cx="0" cy="2658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>
            <a:extLst>
              <a:ext uri="{FF2B5EF4-FFF2-40B4-BE49-F238E27FC236}">
                <a16:creationId xmlns:a16="http://schemas.microsoft.com/office/drawing/2014/main" id="{D14ACC55-DBEF-4944-8DFF-678EA25A78E1}"/>
              </a:ext>
            </a:extLst>
          </p:cNvPr>
          <p:cNvSpPr txBox="1"/>
          <p:nvPr/>
        </p:nvSpPr>
        <p:spPr>
          <a:xfrm>
            <a:off x="-18055" y="5709304"/>
            <a:ext cx="736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Courage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Curiosity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Respect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Feedback</a:t>
            </a:r>
          </a:p>
        </p:txBody>
      </p:sp>
      <p:cxnSp>
        <p:nvCxnSpPr>
          <p:cNvPr id="275" name="Straight Arrow Connector 274">
            <a:extLst>
              <a:ext uri="{FF2B5EF4-FFF2-40B4-BE49-F238E27FC236}">
                <a16:creationId xmlns:a16="http://schemas.microsoft.com/office/drawing/2014/main" id="{145E13A4-4ED7-4F00-AF38-04F68196202B}"/>
              </a:ext>
            </a:extLst>
          </p:cNvPr>
          <p:cNvCxnSpPr>
            <a:cxnSpLocks/>
            <a:stCxn id="273" idx="0"/>
          </p:cNvCxnSpPr>
          <p:nvPr/>
        </p:nvCxnSpPr>
        <p:spPr>
          <a:xfrm flipV="1">
            <a:off x="349995" y="5622380"/>
            <a:ext cx="308098" cy="86924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TextBox 277">
            <a:extLst>
              <a:ext uri="{FF2B5EF4-FFF2-40B4-BE49-F238E27FC236}">
                <a16:creationId xmlns:a16="http://schemas.microsoft.com/office/drawing/2014/main" id="{49485AA2-DC5C-41FF-9606-9DE090A33F4B}"/>
              </a:ext>
            </a:extLst>
          </p:cNvPr>
          <p:cNvSpPr txBox="1"/>
          <p:nvPr/>
        </p:nvSpPr>
        <p:spPr>
          <a:xfrm>
            <a:off x="2793593" y="2660837"/>
            <a:ext cx="25427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An Inspector Calls/Refugee Boy; Romeo and Juliet, Dr Jekyll and Mr Hyde, Conflict Poetry, Unseen Poetry 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E5B1C49C-F69D-4ECF-80BE-986EA62FAB81}"/>
              </a:ext>
            </a:extLst>
          </p:cNvPr>
          <p:cNvSpPr txBox="1"/>
          <p:nvPr/>
        </p:nvSpPr>
        <p:spPr>
          <a:xfrm>
            <a:off x="5279953" y="3060330"/>
            <a:ext cx="1091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rgbClr val="FF0000"/>
                </a:solidFill>
              </a:rPr>
              <a:t>AO1, AO2, AO3, MOCK EXAM</a:t>
            </a:r>
            <a:endParaRPr lang="en-GB" sz="1100" b="1" u="sng" dirty="0">
              <a:solidFill>
                <a:srgbClr val="FF0000"/>
              </a:solidFill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CB402514-5D57-4319-9E65-868BEF054CE3}"/>
              </a:ext>
            </a:extLst>
          </p:cNvPr>
          <p:cNvSpPr txBox="1"/>
          <p:nvPr/>
        </p:nvSpPr>
        <p:spPr>
          <a:xfrm>
            <a:off x="2187482" y="3146510"/>
            <a:ext cx="84189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FF"/>
                </a:solidFill>
              </a:rPr>
              <a:t>Honesty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Bravery</a:t>
            </a:r>
          </a:p>
          <a:p>
            <a:r>
              <a:rPr lang="en-GB" sz="1100" b="1" dirty="0">
                <a:solidFill>
                  <a:srgbClr val="FF00FF"/>
                </a:solidFill>
              </a:rPr>
              <a:t>Confidence</a:t>
            </a:r>
          </a:p>
        </p:txBody>
      </p:sp>
      <p:cxnSp>
        <p:nvCxnSpPr>
          <p:cNvPr id="284" name="Straight Arrow Connector 283">
            <a:extLst>
              <a:ext uri="{FF2B5EF4-FFF2-40B4-BE49-F238E27FC236}">
                <a16:creationId xmlns:a16="http://schemas.microsoft.com/office/drawing/2014/main" id="{87E133C7-4948-4FFE-BC90-844D48363456}"/>
              </a:ext>
            </a:extLst>
          </p:cNvPr>
          <p:cNvCxnSpPr>
            <a:cxnSpLocks/>
          </p:cNvCxnSpPr>
          <p:nvPr/>
        </p:nvCxnSpPr>
        <p:spPr>
          <a:xfrm flipV="1">
            <a:off x="2480798" y="2713860"/>
            <a:ext cx="312795" cy="366385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1516F086-B29B-47D7-B186-3E4D55A5664B}"/>
              </a:ext>
            </a:extLst>
          </p:cNvPr>
          <p:cNvCxnSpPr>
            <a:cxnSpLocks/>
          </p:cNvCxnSpPr>
          <p:nvPr/>
        </p:nvCxnSpPr>
        <p:spPr>
          <a:xfrm>
            <a:off x="2460164" y="3705406"/>
            <a:ext cx="10024" cy="159705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D18062BF-CC78-4E99-9ECE-D0CCCE9C87B2}"/>
              </a:ext>
            </a:extLst>
          </p:cNvPr>
          <p:cNvCxnSpPr>
            <a:cxnSpLocks/>
          </p:cNvCxnSpPr>
          <p:nvPr/>
        </p:nvCxnSpPr>
        <p:spPr>
          <a:xfrm>
            <a:off x="3159758" y="3361817"/>
            <a:ext cx="0" cy="40108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>
            <a:extLst>
              <a:ext uri="{FF2B5EF4-FFF2-40B4-BE49-F238E27FC236}">
                <a16:creationId xmlns:a16="http://schemas.microsoft.com/office/drawing/2014/main" id="{23A5FD1E-1E40-4269-8E1A-47522B4E6410}"/>
              </a:ext>
            </a:extLst>
          </p:cNvPr>
          <p:cNvCxnSpPr>
            <a:cxnSpLocks/>
          </p:cNvCxnSpPr>
          <p:nvPr/>
        </p:nvCxnSpPr>
        <p:spPr>
          <a:xfrm flipV="1">
            <a:off x="4289443" y="2632836"/>
            <a:ext cx="438363" cy="1741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A59EE077-C2A6-4E63-A7BE-A6B33F5DB9FC}"/>
              </a:ext>
            </a:extLst>
          </p:cNvPr>
          <p:cNvCxnSpPr>
            <a:cxnSpLocks/>
          </p:cNvCxnSpPr>
          <p:nvPr/>
        </p:nvCxnSpPr>
        <p:spPr>
          <a:xfrm flipH="1">
            <a:off x="5451360" y="3683960"/>
            <a:ext cx="211934" cy="2258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Rectangle 309">
            <a:extLst>
              <a:ext uri="{FF2B5EF4-FFF2-40B4-BE49-F238E27FC236}">
                <a16:creationId xmlns:a16="http://schemas.microsoft.com/office/drawing/2014/main" id="{6E2CF513-306C-4F84-9E18-A86ED423578C}"/>
              </a:ext>
            </a:extLst>
          </p:cNvPr>
          <p:cNvSpPr/>
          <p:nvPr/>
        </p:nvSpPr>
        <p:spPr>
          <a:xfrm>
            <a:off x="8586647" y="1669073"/>
            <a:ext cx="1099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FF00FF"/>
                </a:solidFill>
              </a:rPr>
              <a:t>Personal Development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Reflection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Confidence</a:t>
            </a:r>
            <a:endParaRPr lang="en-GB" sz="2400" b="1" dirty="0">
              <a:solidFill>
                <a:srgbClr val="FF00FF"/>
              </a:solidFill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DC53765A-824A-4912-8438-716F6DAEF1C3}"/>
              </a:ext>
            </a:extLst>
          </p:cNvPr>
          <p:cNvSpPr/>
          <p:nvPr/>
        </p:nvSpPr>
        <p:spPr>
          <a:xfrm>
            <a:off x="8883899" y="3945423"/>
            <a:ext cx="9236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rgbClr val="FE5E00"/>
                </a:solidFill>
              </a:rPr>
              <a:t>Playwright techniques </a:t>
            </a:r>
            <a:r>
              <a:rPr lang="en-GB" sz="1100" b="1" baseline="30000" dirty="0">
                <a:solidFill>
                  <a:srgbClr val="FE5E00"/>
                </a:solidFill>
              </a:rPr>
              <a:t> </a:t>
            </a:r>
            <a:endParaRPr lang="en-GB" sz="2400" b="1" dirty="0">
              <a:solidFill>
                <a:srgbClr val="FE5E00"/>
              </a:solidFill>
            </a:endParaRPr>
          </a:p>
        </p:txBody>
      </p:sp>
      <p:cxnSp>
        <p:nvCxnSpPr>
          <p:cNvPr id="317" name="Straight Arrow Connector 316">
            <a:extLst>
              <a:ext uri="{FF2B5EF4-FFF2-40B4-BE49-F238E27FC236}">
                <a16:creationId xmlns:a16="http://schemas.microsoft.com/office/drawing/2014/main" id="{5F74A51D-D741-4FB2-8797-CF5C542E04C3}"/>
              </a:ext>
            </a:extLst>
          </p:cNvPr>
          <p:cNvCxnSpPr>
            <a:cxnSpLocks/>
          </p:cNvCxnSpPr>
          <p:nvPr/>
        </p:nvCxnSpPr>
        <p:spPr>
          <a:xfrm flipH="1">
            <a:off x="8478719" y="2022780"/>
            <a:ext cx="252522" cy="0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0" name="Rectangle 359">
            <a:extLst>
              <a:ext uri="{FF2B5EF4-FFF2-40B4-BE49-F238E27FC236}">
                <a16:creationId xmlns:a16="http://schemas.microsoft.com/office/drawing/2014/main" id="{6D7999CA-CDEC-4A0C-B941-BC22D50FC41E}"/>
              </a:ext>
            </a:extLst>
          </p:cNvPr>
          <p:cNvSpPr/>
          <p:nvPr/>
        </p:nvSpPr>
        <p:spPr>
          <a:xfrm>
            <a:off x="189938" y="229664"/>
            <a:ext cx="162219" cy="129584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24745E33-9C6C-40C3-813E-A130B2900E0B}"/>
              </a:ext>
            </a:extLst>
          </p:cNvPr>
          <p:cNvSpPr/>
          <p:nvPr/>
        </p:nvSpPr>
        <p:spPr>
          <a:xfrm>
            <a:off x="192972" y="582087"/>
            <a:ext cx="162219" cy="129584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>
            <a:extLst>
              <a:ext uri="{FF2B5EF4-FFF2-40B4-BE49-F238E27FC236}">
                <a16:creationId xmlns:a16="http://schemas.microsoft.com/office/drawing/2014/main" id="{669F0230-AE50-4B73-AAE1-5C758E4157D3}"/>
              </a:ext>
            </a:extLst>
          </p:cNvPr>
          <p:cNvSpPr/>
          <p:nvPr/>
        </p:nvSpPr>
        <p:spPr>
          <a:xfrm>
            <a:off x="187775" y="399451"/>
            <a:ext cx="162219" cy="12958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AACACC18-B5AB-49EB-8506-E49723F0254F}"/>
              </a:ext>
            </a:extLst>
          </p:cNvPr>
          <p:cNvSpPr/>
          <p:nvPr/>
        </p:nvSpPr>
        <p:spPr>
          <a:xfrm>
            <a:off x="189937" y="764089"/>
            <a:ext cx="162219" cy="1295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46EE8B24-5129-494F-91FA-9EECFEDB73E9}"/>
              </a:ext>
            </a:extLst>
          </p:cNvPr>
          <p:cNvSpPr txBox="1"/>
          <p:nvPr/>
        </p:nvSpPr>
        <p:spPr>
          <a:xfrm>
            <a:off x="321884" y="195307"/>
            <a:ext cx="2257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Independent and Imaginative Thinkers</a:t>
            </a:r>
          </a:p>
          <a:p>
            <a:r>
              <a:rPr lang="en-GB" sz="1000" dirty="0"/>
              <a:t>Contextualisation / Themes </a:t>
            </a:r>
          </a:p>
          <a:p>
            <a:r>
              <a:rPr lang="en-GB" sz="1000" dirty="0"/>
              <a:t>Knowledge and Texts</a:t>
            </a:r>
          </a:p>
          <a:p>
            <a:r>
              <a:rPr lang="en-GB" sz="1000" dirty="0"/>
              <a:t>AOs</a:t>
            </a:r>
          </a:p>
        </p:txBody>
      </p:sp>
      <p:pic>
        <p:nvPicPr>
          <p:cNvPr id="365" name="Picture 364" descr="A close up of a logo&#10;&#10;Description automatically generated">
            <a:extLst>
              <a:ext uri="{FF2B5EF4-FFF2-40B4-BE49-F238E27FC236}">
                <a16:creationId xmlns:a16="http://schemas.microsoft.com/office/drawing/2014/main" id="{2E3613CA-8BE4-4021-ACA3-65CDC3A6B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61" y="16747761"/>
            <a:ext cx="595265" cy="595265"/>
          </a:xfrm>
          <a:prstGeom prst="rect">
            <a:avLst/>
          </a:prstGeom>
        </p:spPr>
      </p:pic>
      <p:pic>
        <p:nvPicPr>
          <p:cNvPr id="386" name="Picture 38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F3E07-FB4F-4B5C-A140-C8F943D209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83" y="11972580"/>
            <a:ext cx="443925" cy="559121"/>
          </a:xfrm>
          <a:prstGeom prst="rect">
            <a:avLst/>
          </a:prstGeom>
        </p:spPr>
      </p:pic>
      <p:sp>
        <p:nvSpPr>
          <p:cNvPr id="387" name="Thought Bubble: Cloud 386">
            <a:extLst>
              <a:ext uri="{FF2B5EF4-FFF2-40B4-BE49-F238E27FC236}">
                <a16:creationId xmlns:a16="http://schemas.microsoft.com/office/drawing/2014/main" id="{3EDA5601-336E-420B-838A-E841D4DFC8D4}"/>
              </a:ext>
            </a:extLst>
          </p:cNvPr>
          <p:cNvSpPr/>
          <p:nvPr/>
        </p:nvSpPr>
        <p:spPr>
          <a:xfrm>
            <a:off x="4392010" y="9764048"/>
            <a:ext cx="689793" cy="428330"/>
          </a:xfrm>
          <a:prstGeom prst="cloudCallout">
            <a:avLst>
              <a:gd name="adj1" fmla="val -101928"/>
              <a:gd name="adj2" fmla="val 3462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9" name="Picture 388" descr="A picture containing drawing&#10;&#10;Description automatically generated">
            <a:extLst>
              <a:ext uri="{FF2B5EF4-FFF2-40B4-BE49-F238E27FC236}">
                <a16:creationId xmlns:a16="http://schemas.microsoft.com/office/drawing/2014/main" id="{1F4B4640-7228-4BEE-A4E9-D42C57D130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" y="8147521"/>
            <a:ext cx="493009" cy="850589"/>
          </a:xfrm>
          <a:prstGeom prst="rect">
            <a:avLst/>
          </a:prstGeom>
        </p:spPr>
      </p:pic>
      <p:pic>
        <p:nvPicPr>
          <p:cNvPr id="396" name="Picture 39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938B90-D078-4D08-A8E2-9467C97DE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52" y="8995628"/>
            <a:ext cx="476957" cy="423962"/>
          </a:xfrm>
          <a:prstGeom prst="rect">
            <a:avLst/>
          </a:prstGeom>
        </p:spPr>
      </p:pic>
      <p:pic>
        <p:nvPicPr>
          <p:cNvPr id="399" name="Picture 398" descr="A picture containing light&#10;&#10;Description automatically generated">
            <a:extLst>
              <a:ext uri="{FF2B5EF4-FFF2-40B4-BE49-F238E27FC236}">
                <a16:creationId xmlns:a16="http://schemas.microsoft.com/office/drawing/2014/main" id="{94370E0D-F021-4A67-8CAA-9D6948928D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23" y="3826410"/>
            <a:ext cx="427569" cy="397051"/>
          </a:xfrm>
          <a:prstGeom prst="rect">
            <a:avLst/>
          </a:prstGeom>
        </p:spPr>
      </p:pic>
      <p:pic>
        <p:nvPicPr>
          <p:cNvPr id="408" name="Picture 40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D9E6BF-542E-4FBB-87BA-6E9C50161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3" y="2319255"/>
            <a:ext cx="474924" cy="418566"/>
          </a:xfrm>
          <a:prstGeom prst="rect">
            <a:avLst/>
          </a:prstGeom>
        </p:spPr>
      </p:pic>
      <p:sp>
        <p:nvSpPr>
          <p:cNvPr id="415" name="TextBox 414">
            <a:extLst>
              <a:ext uri="{FF2B5EF4-FFF2-40B4-BE49-F238E27FC236}">
                <a16:creationId xmlns:a16="http://schemas.microsoft.com/office/drawing/2014/main" id="{40BB09BA-CD02-4CF6-AE5B-D9D4E4309607}"/>
              </a:ext>
            </a:extLst>
          </p:cNvPr>
          <p:cNvSpPr txBox="1"/>
          <p:nvPr/>
        </p:nvSpPr>
        <p:spPr>
          <a:xfrm>
            <a:off x="1065796" y="1809628"/>
            <a:ext cx="22701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u="sng" dirty="0">
                <a:solidFill>
                  <a:schemeClr val="bg1"/>
                </a:solidFill>
              </a:rPr>
              <a:t>Progression to next stage of learning:</a:t>
            </a:r>
          </a:p>
          <a:p>
            <a:r>
              <a:rPr lang="en-GB" sz="1050" b="1" dirty="0">
                <a:solidFill>
                  <a:schemeClr val="bg1"/>
                </a:solidFill>
              </a:rPr>
              <a:t>A Level Scriptwriting </a:t>
            </a:r>
          </a:p>
          <a:p>
            <a:r>
              <a:rPr lang="en-GB" sz="1050" b="1" dirty="0">
                <a:solidFill>
                  <a:schemeClr val="bg1"/>
                </a:solidFill>
              </a:rPr>
              <a:t>A Level English Literature</a:t>
            </a:r>
          </a:p>
          <a:p>
            <a:r>
              <a:rPr lang="en-GB" sz="1050" b="1" dirty="0">
                <a:solidFill>
                  <a:schemeClr val="bg1"/>
                </a:solidFill>
              </a:rPr>
              <a:t>A Level Drama and Theatre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70016-EE58-A2D1-9011-392A130737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0462"/>
          <a:stretch/>
        </p:blipFill>
        <p:spPr>
          <a:xfrm>
            <a:off x="7546490" y="15498485"/>
            <a:ext cx="639794" cy="859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21D7F1-10EB-7F05-6BB2-536572537D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5938" y="16481866"/>
            <a:ext cx="444325" cy="379125"/>
          </a:xfrm>
          <a:prstGeom prst="rect">
            <a:avLst/>
          </a:prstGeom>
        </p:spPr>
      </p:pic>
      <p:sp>
        <p:nvSpPr>
          <p:cNvPr id="247" name="TextBox 246">
            <a:extLst>
              <a:ext uri="{FF2B5EF4-FFF2-40B4-BE49-F238E27FC236}">
                <a16:creationId xmlns:a16="http://schemas.microsoft.com/office/drawing/2014/main" id="{738C1EEF-A81D-1ABF-62BE-E64C94B32C84}"/>
              </a:ext>
            </a:extLst>
          </p:cNvPr>
          <p:cNvSpPr txBox="1"/>
          <p:nvPr/>
        </p:nvSpPr>
        <p:spPr>
          <a:xfrm>
            <a:off x="5765514" y="17276244"/>
            <a:ext cx="1664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E5E00"/>
                </a:solidFill>
              </a:rPr>
              <a:t>Acceptance and inclusion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B4D2D-F560-ADCC-F769-0C3C1186CE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5022" y="15473083"/>
            <a:ext cx="668880" cy="891840"/>
          </a:xfrm>
          <a:prstGeom prst="rect">
            <a:avLst/>
          </a:prstGeom>
        </p:spPr>
      </p:pic>
      <p:sp>
        <p:nvSpPr>
          <p:cNvPr id="250" name="TextBox 249">
            <a:extLst>
              <a:ext uri="{FF2B5EF4-FFF2-40B4-BE49-F238E27FC236}">
                <a16:creationId xmlns:a16="http://schemas.microsoft.com/office/drawing/2014/main" id="{313A4444-D80D-7F9F-6EEF-8C3A0B8946F7}"/>
              </a:ext>
            </a:extLst>
          </p:cNvPr>
          <p:cNvSpPr txBox="1"/>
          <p:nvPr/>
        </p:nvSpPr>
        <p:spPr>
          <a:xfrm>
            <a:off x="5379672" y="15634147"/>
            <a:ext cx="23149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‘Writing from Life’ </a:t>
            </a:r>
          </a:p>
          <a:p>
            <a:pPr algn="ctr"/>
            <a:r>
              <a:rPr lang="en-GB" sz="11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INTRODUCTION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B5584373-BF70-8FD8-39D7-03E231838568}"/>
              </a:ext>
            </a:extLst>
          </p:cNvPr>
          <p:cNvSpPr txBox="1"/>
          <p:nvPr/>
        </p:nvSpPr>
        <p:spPr>
          <a:xfrm rot="16200000">
            <a:off x="1177918" y="14484987"/>
            <a:ext cx="112657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Natural Wonder’  </a:t>
            </a:r>
            <a:r>
              <a:rPr lang="en-GB" sz="11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INTRODUCTION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7931D2E-EE05-B646-6516-D6784F3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0949">
            <a:off x="2033107" y="15492652"/>
            <a:ext cx="1020359" cy="6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TextBox 258">
            <a:extLst>
              <a:ext uri="{FF2B5EF4-FFF2-40B4-BE49-F238E27FC236}">
                <a16:creationId xmlns:a16="http://schemas.microsoft.com/office/drawing/2014/main" id="{FC29901E-8FF0-8C19-6471-E31D674136B9}"/>
              </a:ext>
            </a:extLst>
          </p:cNvPr>
          <p:cNvSpPr txBox="1"/>
          <p:nvPr/>
        </p:nvSpPr>
        <p:spPr>
          <a:xfrm>
            <a:off x="1560774" y="13349757"/>
            <a:ext cx="16925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Natural Wonder’  </a:t>
            </a:r>
          </a:p>
          <a:p>
            <a:pPr algn="ctr"/>
            <a:r>
              <a:rPr lang="en-GB" sz="1100" b="1" dirty="0">
                <a:solidFill>
                  <a:srgbClr val="00CC00"/>
                </a:solidFill>
              </a:rPr>
              <a:t>MASTERY</a:t>
            </a:r>
            <a:endParaRPr lang="en-GB" sz="2000" b="1" dirty="0">
              <a:solidFill>
                <a:srgbClr val="00CC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D53549-4025-9E28-094F-F19A30A3B8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59389">
            <a:off x="1581223" y="13810251"/>
            <a:ext cx="464966" cy="641073"/>
          </a:xfrm>
          <a:prstGeom prst="rect">
            <a:avLst/>
          </a:prstGeom>
        </p:spPr>
      </p:pic>
      <p:sp>
        <p:nvSpPr>
          <p:cNvPr id="262" name="TextBox 261">
            <a:extLst>
              <a:ext uri="{FF2B5EF4-FFF2-40B4-BE49-F238E27FC236}">
                <a16:creationId xmlns:a16="http://schemas.microsoft.com/office/drawing/2014/main" id="{80274C66-3F9A-0308-4BEB-E8D1956D297C}"/>
              </a:ext>
            </a:extLst>
          </p:cNvPr>
          <p:cNvSpPr txBox="1"/>
          <p:nvPr/>
        </p:nvSpPr>
        <p:spPr>
          <a:xfrm>
            <a:off x="3381760" y="13288802"/>
            <a:ext cx="156911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Shakespeare’s Magic’  </a:t>
            </a:r>
            <a:r>
              <a:rPr lang="en-GB" sz="11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INTRODUCTION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903A794-CF37-7F8D-89EE-4C197D52B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17" y="13361937"/>
            <a:ext cx="589474" cy="78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TextBox 264">
            <a:extLst>
              <a:ext uri="{FF2B5EF4-FFF2-40B4-BE49-F238E27FC236}">
                <a16:creationId xmlns:a16="http://schemas.microsoft.com/office/drawing/2014/main" id="{549C7B26-3826-0761-814F-E585209B35E4}"/>
              </a:ext>
            </a:extLst>
          </p:cNvPr>
          <p:cNvSpPr txBox="1"/>
          <p:nvPr/>
        </p:nvSpPr>
        <p:spPr>
          <a:xfrm>
            <a:off x="5523993" y="13287943"/>
            <a:ext cx="16925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Shakespeare’s Magic’  </a:t>
            </a:r>
          </a:p>
          <a:p>
            <a:pPr algn="ctr"/>
            <a:r>
              <a:rPr lang="en-GB" sz="1100" b="1" dirty="0">
                <a:solidFill>
                  <a:srgbClr val="00CC00"/>
                </a:solidFill>
              </a:rPr>
              <a:t>MASTERY</a:t>
            </a:r>
            <a:endParaRPr lang="en-GB" sz="2000" b="1" dirty="0">
              <a:solidFill>
                <a:srgbClr val="00CC00"/>
              </a:solidFill>
            </a:endParaRPr>
          </a:p>
        </p:txBody>
      </p:sp>
      <p:pic>
        <p:nvPicPr>
          <p:cNvPr id="22" name="Picture 12">
            <a:extLst>
              <a:ext uri="{FF2B5EF4-FFF2-40B4-BE49-F238E27FC236}">
                <a16:creationId xmlns:a16="http://schemas.microsoft.com/office/drawing/2014/main" id="{ADD9DA1A-3177-7EA0-C94F-EFEEA870D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2762">
            <a:off x="5002003" y="13475816"/>
            <a:ext cx="742005" cy="53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TextBox 268">
            <a:extLst>
              <a:ext uri="{FF2B5EF4-FFF2-40B4-BE49-F238E27FC236}">
                <a16:creationId xmlns:a16="http://schemas.microsoft.com/office/drawing/2014/main" id="{34D5FDBE-E0C4-C713-9970-1D6E28DB3036}"/>
              </a:ext>
            </a:extLst>
          </p:cNvPr>
          <p:cNvSpPr txBox="1"/>
          <p:nvPr/>
        </p:nvSpPr>
        <p:spPr>
          <a:xfrm rot="16200000">
            <a:off x="8194528" y="12222217"/>
            <a:ext cx="156911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Tales of Terror’ </a:t>
            </a:r>
            <a:r>
              <a:rPr lang="en-GB" sz="11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INTRODUCTION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7FCDB2EA-D009-7E69-06B4-987FE03DA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7792">
            <a:off x="8385682" y="13130539"/>
            <a:ext cx="722152" cy="50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2FC85AFE-A1ED-55E4-B632-C0C820C92091}"/>
              </a:ext>
            </a:extLst>
          </p:cNvPr>
          <p:cNvSpPr txBox="1"/>
          <p:nvPr/>
        </p:nvSpPr>
        <p:spPr>
          <a:xfrm>
            <a:off x="8764198" y="15012245"/>
            <a:ext cx="7601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AO1, AO2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591411DA-BF22-D8DF-1C8A-EAC979DC95D5}"/>
              </a:ext>
            </a:extLst>
          </p:cNvPr>
          <p:cNvSpPr txBox="1"/>
          <p:nvPr/>
        </p:nvSpPr>
        <p:spPr>
          <a:xfrm>
            <a:off x="6818467" y="15138005"/>
            <a:ext cx="19880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Characterisation within a story</a:t>
            </a:r>
          </a:p>
        </p:txBody>
      </p:sp>
      <p:pic>
        <p:nvPicPr>
          <p:cNvPr id="25" name="Picture 16">
            <a:extLst>
              <a:ext uri="{FF2B5EF4-FFF2-40B4-BE49-F238E27FC236}">
                <a16:creationId xmlns:a16="http://schemas.microsoft.com/office/drawing/2014/main" id="{EA3DE55D-3E08-AA1A-049C-29B9D5524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7160">
            <a:off x="7859594" y="11257576"/>
            <a:ext cx="948966" cy="71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" name="TextBox 273">
            <a:extLst>
              <a:ext uri="{FF2B5EF4-FFF2-40B4-BE49-F238E27FC236}">
                <a16:creationId xmlns:a16="http://schemas.microsoft.com/office/drawing/2014/main" id="{A3F526BF-15A1-0AB2-8F3C-D809E9F264E7}"/>
              </a:ext>
            </a:extLst>
          </p:cNvPr>
          <p:cNvSpPr txBox="1"/>
          <p:nvPr/>
        </p:nvSpPr>
        <p:spPr>
          <a:xfrm>
            <a:off x="6147827" y="11185927"/>
            <a:ext cx="169255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Tales of Terror’  </a:t>
            </a:r>
          </a:p>
          <a:p>
            <a:pPr algn="ctr"/>
            <a:r>
              <a:rPr lang="en-GB" sz="1100" b="1" dirty="0">
                <a:solidFill>
                  <a:srgbClr val="00CC00"/>
                </a:solidFill>
              </a:rPr>
              <a:t>MASTERY</a:t>
            </a:r>
            <a:endParaRPr lang="en-GB" sz="2000" b="1" dirty="0">
              <a:solidFill>
                <a:srgbClr val="00CC00"/>
              </a:solidFill>
            </a:endParaRPr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CCA79B26-2EE7-40FE-4AD3-84EC9AAFD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20" y="12502976"/>
            <a:ext cx="562467" cy="70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BFC572E-F20B-1827-AB1F-A989B869C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594" y="12696472"/>
            <a:ext cx="915141" cy="49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>
            <a:extLst>
              <a:ext uri="{FF2B5EF4-FFF2-40B4-BE49-F238E27FC236}">
                <a16:creationId xmlns:a16="http://schemas.microsoft.com/office/drawing/2014/main" id="{837DC4A6-B464-C1E6-708A-EA250C71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59" y="11084552"/>
            <a:ext cx="771764" cy="79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5" name="TextBox 284">
            <a:extLst>
              <a:ext uri="{FF2B5EF4-FFF2-40B4-BE49-F238E27FC236}">
                <a16:creationId xmlns:a16="http://schemas.microsoft.com/office/drawing/2014/main" id="{44FFEC5B-E1FC-8CF6-ABBE-1FED79DA2B94}"/>
              </a:ext>
            </a:extLst>
          </p:cNvPr>
          <p:cNvSpPr txBox="1"/>
          <p:nvPr/>
        </p:nvSpPr>
        <p:spPr>
          <a:xfrm>
            <a:off x="3696703" y="11062826"/>
            <a:ext cx="156911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Fantastic Adventures’</a:t>
            </a:r>
          </a:p>
          <a:p>
            <a:pPr algn="ctr"/>
            <a:r>
              <a:rPr lang="en-GB" sz="11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INTRODUCTION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E5D89DD3-E2CB-0A6F-8004-58194BC4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30" y="11077946"/>
            <a:ext cx="1050299" cy="78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8480B9F5-459B-1435-6AF2-2F70237FFCBA}"/>
              </a:ext>
            </a:extLst>
          </p:cNvPr>
          <p:cNvSpPr txBox="1"/>
          <p:nvPr/>
        </p:nvSpPr>
        <p:spPr>
          <a:xfrm rot="16200000">
            <a:off x="405488" y="9845833"/>
            <a:ext cx="169255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Fantastic Adventures’  </a:t>
            </a:r>
          </a:p>
          <a:p>
            <a:pPr algn="ctr"/>
            <a:r>
              <a:rPr lang="en-GB" sz="1100" b="1" dirty="0">
                <a:solidFill>
                  <a:srgbClr val="00CC00"/>
                </a:solidFill>
              </a:rPr>
              <a:t>MASTERY</a:t>
            </a:r>
            <a:endParaRPr lang="en-GB" sz="2000" b="1" dirty="0">
              <a:solidFill>
                <a:srgbClr val="00CC00"/>
              </a:solidFill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B507F6A4-5914-1D33-944D-804340288945}"/>
              </a:ext>
            </a:extLst>
          </p:cNvPr>
          <p:cNvSpPr txBox="1"/>
          <p:nvPr/>
        </p:nvSpPr>
        <p:spPr>
          <a:xfrm>
            <a:off x="2861517" y="8664408"/>
            <a:ext cx="1569117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‘</a:t>
            </a:r>
            <a:r>
              <a:rPr lang="en-GB" sz="1600" dirty="0">
                <a:solidFill>
                  <a:schemeClr val="bg1"/>
                </a:solidFill>
              </a:rPr>
              <a:t>Diversity, Difference and Acceptance’</a:t>
            </a:r>
          </a:p>
          <a:p>
            <a:pPr algn="ctr"/>
            <a:r>
              <a:rPr lang="en-GB" sz="11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INTRODUCTION</a:t>
            </a:r>
            <a:endParaRPr lang="en-GB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9BE006-6D83-287C-3DA4-80A01B8E4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53" y="8791390"/>
            <a:ext cx="1215008" cy="81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C24BC84-ECC2-1AFA-420C-23FF2291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5239">
            <a:off x="1757085" y="8923822"/>
            <a:ext cx="934796" cy="69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84B91EE4-6592-B188-394E-77D94A842D77}"/>
              </a:ext>
            </a:extLst>
          </p:cNvPr>
          <p:cNvSpPr txBox="1"/>
          <p:nvPr/>
        </p:nvSpPr>
        <p:spPr>
          <a:xfrm>
            <a:off x="5576741" y="8657525"/>
            <a:ext cx="16925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‘</a:t>
            </a:r>
            <a:r>
              <a:rPr lang="en-GB" sz="1600" dirty="0">
                <a:solidFill>
                  <a:schemeClr val="bg1"/>
                </a:solidFill>
              </a:rPr>
              <a:t>Diversity, Difference and Acceptance</a:t>
            </a:r>
            <a:r>
              <a:rPr lang="en-GB" sz="2000" dirty="0">
                <a:solidFill>
                  <a:schemeClr val="bg1"/>
                </a:solidFill>
              </a:rPr>
              <a:t>’</a:t>
            </a:r>
          </a:p>
          <a:p>
            <a:pPr algn="ctr"/>
            <a:r>
              <a:rPr lang="en-GB" sz="1100" b="1" dirty="0">
                <a:solidFill>
                  <a:srgbClr val="00CC00"/>
                </a:solidFill>
              </a:rPr>
              <a:t>MASTERY</a:t>
            </a:r>
            <a:endParaRPr lang="en-GB" sz="2000" b="1" dirty="0">
              <a:solidFill>
                <a:srgbClr val="00CC00"/>
              </a:solidFill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D8FFB009-3229-C750-A5C8-D6B639614B63}"/>
              </a:ext>
            </a:extLst>
          </p:cNvPr>
          <p:cNvSpPr txBox="1"/>
          <p:nvPr/>
        </p:nvSpPr>
        <p:spPr>
          <a:xfrm rot="16200000">
            <a:off x="8193289" y="7654688"/>
            <a:ext cx="156911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‘Lit in Colour</a:t>
            </a:r>
            <a:r>
              <a:rPr lang="en-GB" sz="1800" dirty="0">
                <a:solidFill>
                  <a:schemeClr val="bg1"/>
                </a:solidFill>
              </a:rPr>
              <a:t>’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GCSE PAPER 1</a:t>
            </a:r>
            <a:endParaRPr lang="en-GB" sz="2000" b="1" dirty="0">
              <a:solidFill>
                <a:srgbClr val="FF00FF"/>
              </a:solidFill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3CBA6B03-BE7F-B8D8-A1B3-E43A89B8A166}"/>
              </a:ext>
            </a:extLst>
          </p:cNvPr>
          <p:cNvSpPr txBox="1"/>
          <p:nvPr/>
        </p:nvSpPr>
        <p:spPr>
          <a:xfrm>
            <a:off x="6158557" y="6384609"/>
            <a:ext cx="17130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‘Romeo and Juliet / Poetry</a:t>
            </a:r>
            <a:r>
              <a:rPr lang="en-GB" sz="1400" dirty="0">
                <a:solidFill>
                  <a:schemeClr val="bg1"/>
                </a:solidFill>
              </a:rPr>
              <a:t>’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GCSE PAPER 1 / 2</a:t>
            </a:r>
            <a:endParaRPr lang="en-GB" sz="2000" b="1" dirty="0">
              <a:solidFill>
                <a:srgbClr val="FF00FF"/>
              </a:solidFill>
            </a:endParaRP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9EFB731A-BFA8-ABF5-4BDA-84C13D4F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9597">
            <a:off x="8518193" y="8815830"/>
            <a:ext cx="552880" cy="3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" name="TextBox 259">
            <a:extLst>
              <a:ext uri="{FF2B5EF4-FFF2-40B4-BE49-F238E27FC236}">
                <a16:creationId xmlns:a16="http://schemas.microsoft.com/office/drawing/2014/main" id="{7F315A4E-0EF0-F5E4-CDA6-703FE86380E9}"/>
              </a:ext>
            </a:extLst>
          </p:cNvPr>
          <p:cNvSpPr txBox="1"/>
          <p:nvPr/>
        </p:nvSpPr>
        <p:spPr>
          <a:xfrm>
            <a:off x="1377878" y="6335306"/>
            <a:ext cx="22722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</a:t>
            </a:r>
            <a:r>
              <a:rPr lang="en-GB" sz="1800" dirty="0">
                <a:solidFill>
                  <a:schemeClr val="bg1"/>
                </a:solidFill>
              </a:rPr>
              <a:t>Romeo and Juliet / Poetry</a:t>
            </a:r>
            <a:r>
              <a:rPr lang="en-GB" sz="1600" dirty="0">
                <a:solidFill>
                  <a:schemeClr val="bg1"/>
                </a:solidFill>
              </a:rPr>
              <a:t>’</a:t>
            </a:r>
          </a:p>
          <a:p>
            <a:pPr algn="ctr"/>
            <a:r>
              <a:rPr lang="en-GB" sz="1200" b="1" dirty="0">
                <a:solidFill>
                  <a:srgbClr val="FF00FF"/>
                </a:solidFill>
              </a:rPr>
              <a:t>GCSE PAPER 1 / 2</a:t>
            </a:r>
            <a:endParaRPr lang="en-GB" sz="2400" b="1" dirty="0">
              <a:solidFill>
                <a:srgbClr val="FF00FF"/>
              </a:solidFill>
            </a:endParaRPr>
          </a:p>
        </p:txBody>
      </p:sp>
      <p:pic>
        <p:nvPicPr>
          <p:cNvPr id="34" name="Picture 12">
            <a:extLst>
              <a:ext uri="{FF2B5EF4-FFF2-40B4-BE49-F238E27FC236}">
                <a16:creationId xmlns:a16="http://schemas.microsoft.com/office/drawing/2014/main" id="{5901AA44-2A8D-B7F8-B5C7-89E0ABDB3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26700" r="6063" b="22935"/>
          <a:stretch/>
        </p:blipFill>
        <p:spPr bwMode="auto">
          <a:xfrm rot="16200000">
            <a:off x="597803" y="5397524"/>
            <a:ext cx="1304870" cy="45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TextBox 263">
            <a:extLst>
              <a:ext uri="{FF2B5EF4-FFF2-40B4-BE49-F238E27FC236}">
                <a16:creationId xmlns:a16="http://schemas.microsoft.com/office/drawing/2014/main" id="{E1C2C94C-94D2-F7B4-B817-05085EEFB28E}"/>
              </a:ext>
            </a:extLst>
          </p:cNvPr>
          <p:cNvSpPr txBox="1"/>
          <p:nvPr/>
        </p:nvSpPr>
        <p:spPr>
          <a:xfrm rot="20225552">
            <a:off x="1132632" y="4124907"/>
            <a:ext cx="179568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‘Dr Jekyll and Mr Hyde</a:t>
            </a:r>
            <a:r>
              <a:rPr lang="en-GB" sz="1600" dirty="0">
                <a:solidFill>
                  <a:schemeClr val="bg1"/>
                </a:solidFill>
              </a:rPr>
              <a:t>’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GCSE Paper 2</a:t>
            </a:r>
            <a:endParaRPr lang="en-GB" sz="2000" b="1" dirty="0">
              <a:solidFill>
                <a:srgbClr val="FF00FF"/>
              </a:solidFill>
            </a:endParaRPr>
          </a:p>
        </p:txBody>
      </p:sp>
      <p:pic>
        <p:nvPicPr>
          <p:cNvPr id="38" name="Picture 16">
            <a:extLst>
              <a:ext uri="{FF2B5EF4-FFF2-40B4-BE49-F238E27FC236}">
                <a16:creationId xmlns:a16="http://schemas.microsoft.com/office/drawing/2014/main" id="{033D2700-02C8-70DA-6CDA-DE3FE689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172" y="5008813"/>
            <a:ext cx="909998" cy="67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8">
            <a:extLst>
              <a:ext uri="{FF2B5EF4-FFF2-40B4-BE49-F238E27FC236}">
                <a16:creationId xmlns:a16="http://schemas.microsoft.com/office/drawing/2014/main" id="{161B2E38-8C08-BEF5-B4EE-0DA16109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84" y="4910008"/>
            <a:ext cx="823409" cy="65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FF869DCD-0E1C-AF01-98A0-44D74EAAABAD}"/>
              </a:ext>
            </a:extLst>
          </p:cNvPr>
          <p:cNvSpPr txBox="1"/>
          <p:nvPr/>
        </p:nvSpPr>
        <p:spPr>
          <a:xfrm rot="2943031">
            <a:off x="7518187" y="2451093"/>
            <a:ext cx="18825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‘An Inspector Calls’</a:t>
            </a:r>
            <a:endParaRPr lang="en-GB" sz="1400" dirty="0">
              <a:solidFill>
                <a:schemeClr val="bg1"/>
              </a:solidFill>
            </a:endParaRP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GCSE PAPER 1</a:t>
            </a:r>
            <a:endParaRPr lang="en-GB" sz="2000" b="1" dirty="0">
              <a:solidFill>
                <a:srgbClr val="FF00FF"/>
              </a:solidFill>
            </a:endParaRP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6CF9AF2-E7B0-0994-D6FB-0DD0E60E4D95}"/>
              </a:ext>
            </a:extLst>
          </p:cNvPr>
          <p:cNvSpPr txBox="1"/>
          <p:nvPr/>
        </p:nvSpPr>
        <p:spPr>
          <a:xfrm>
            <a:off x="3223658" y="1752122"/>
            <a:ext cx="336675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‘Student Focused Preparation. 10 Week Countdown’</a:t>
            </a:r>
            <a:endParaRPr lang="en-GB" sz="1800" dirty="0">
              <a:solidFill>
                <a:schemeClr val="bg1"/>
              </a:solidFill>
            </a:endParaRP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GCSE PAPER 1 &amp; 2</a:t>
            </a:r>
            <a:endParaRPr lang="en-GB" sz="2000" b="1" dirty="0">
              <a:solidFill>
                <a:srgbClr val="FF00FF"/>
              </a:solidFill>
            </a:endParaRPr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729F5C3C-9966-D677-D098-F3AAD702C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299" y="53168"/>
            <a:ext cx="1288909" cy="12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" name="TextBox 282">
            <a:extLst>
              <a:ext uri="{FF2B5EF4-FFF2-40B4-BE49-F238E27FC236}">
                <a16:creationId xmlns:a16="http://schemas.microsoft.com/office/drawing/2014/main" id="{A9A2CA98-3382-1A3C-AD26-2B59715587A4}"/>
              </a:ext>
            </a:extLst>
          </p:cNvPr>
          <p:cNvSpPr txBox="1"/>
          <p:nvPr/>
        </p:nvSpPr>
        <p:spPr>
          <a:xfrm>
            <a:off x="7898432" y="1607862"/>
            <a:ext cx="1004669" cy="28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MOCK EXAM</a:t>
            </a:r>
            <a:endParaRPr lang="en-GB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6F5677-6CB1-488B-B21D-3416C7BE9195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1578" t="13750" r="14414" b="16811"/>
          <a:stretch/>
        </p:blipFill>
        <p:spPr>
          <a:xfrm>
            <a:off x="1154404" y="16090110"/>
            <a:ext cx="709668" cy="4810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7F6E5B-D651-4448-9335-656A52AE4D4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0268" y="12884862"/>
            <a:ext cx="884524" cy="4318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1EC696E-5B2B-499B-AB1E-5BFC66F6ED5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21335" y="9929741"/>
            <a:ext cx="539985" cy="6779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9036EB-EADC-4A2C-BBCD-80B8861D6CA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11630" y="9908061"/>
            <a:ext cx="687804" cy="62628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4CA03E-04DB-4B92-83FB-02F9E85680B6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61374" y="5330042"/>
            <a:ext cx="623086" cy="107751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7775A16-EE4C-456B-8FA9-DC92271DFF4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689767">
            <a:off x="7815757" y="6598261"/>
            <a:ext cx="869311" cy="60486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82A3E88-04CC-46EB-8799-1AF1AE97631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710085" y="6366257"/>
            <a:ext cx="526735" cy="78009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62FC062-38CA-477B-AFD4-5DEC1DAFA6E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863881" y="6532454"/>
            <a:ext cx="787431" cy="44321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CE52179-637C-45A6-94B9-580674A6213B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76522" y="4999455"/>
            <a:ext cx="801531" cy="1133042"/>
          </a:xfrm>
          <a:prstGeom prst="rect">
            <a:avLst/>
          </a:prstGeom>
        </p:spPr>
      </p:pic>
      <p:sp>
        <p:nvSpPr>
          <p:cNvPr id="256" name="TextBox 255">
            <a:extLst>
              <a:ext uri="{FF2B5EF4-FFF2-40B4-BE49-F238E27FC236}">
                <a16:creationId xmlns:a16="http://schemas.microsoft.com/office/drawing/2014/main" id="{766BBACB-341B-42EC-8EAC-5B9E9CD5A5B7}"/>
              </a:ext>
            </a:extLst>
          </p:cNvPr>
          <p:cNvSpPr txBox="1"/>
          <p:nvPr/>
        </p:nvSpPr>
        <p:spPr>
          <a:xfrm>
            <a:off x="4400247" y="3992380"/>
            <a:ext cx="179568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‘Dr Jekyll and Mr Hyde</a:t>
            </a:r>
            <a:r>
              <a:rPr lang="en-GB" sz="1600" dirty="0">
                <a:solidFill>
                  <a:schemeClr val="bg1"/>
                </a:solidFill>
              </a:rPr>
              <a:t>’</a:t>
            </a:r>
          </a:p>
          <a:p>
            <a:pPr algn="ctr"/>
            <a:r>
              <a:rPr lang="en-GB" sz="1100" b="1" dirty="0">
                <a:solidFill>
                  <a:srgbClr val="FF00FF"/>
                </a:solidFill>
              </a:rPr>
              <a:t>GCSE Paper 2</a:t>
            </a:r>
            <a:endParaRPr lang="en-GB" sz="2000" b="1" dirty="0">
              <a:solidFill>
                <a:srgbClr val="FF00FF"/>
              </a:solidFill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D955FE0-EFD4-4A1C-A3E0-5AA19F4ADC8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197980" y="4024634"/>
            <a:ext cx="1129124" cy="7849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8CC2C23-3679-4027-A17F-FD88C000E7B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027781" y="3999071"/>
            <a:ext cx="1053314" cy="78998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2FD206D-AAD3-4F5E-8AF1-479CA12B855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749554" y="1910142"/>
            <a:ext cx="1119764" cy="62986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88E2F7E-06F7-41AC-AFB5-4D3510E5A42F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424707" y="3146320"/>
            <a:ext cx="393977" cy="59538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A118403-428A-4890-AAD4-909EB3E188B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104756" y="2428847"/>
            <a:ext cx="468723" cy="31248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8130CAD-59FB-455F-B616-01C05B741FE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521803" y="2747599"/>
            <a:ext cx="580418" cy="69624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196AC5B-0F56-41D8-95C8-C6F2D7578083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55407" y="1113663"/>
            <a:ext cx="886436" cy="66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8421</TotalTime>
  <Words>831</Words>
  <Application>Microsoft Office PowerPoint</Application>
  <PresentationFormat>Custom</PresentationFormat>
  <Paragraphs>184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L Avis</cp:lastModifiedBy>
  <cp:revision>362</cp:revision>
  <cp:lastPrinted>2019-10-28T14:05:20Z</cp:lastPrinted>
  <dcterms:created xsi:type="dcterms:W3CDTF">2018-02-08T08:28:53Z</dcterms:created>
  <dcterms:modified xsi:type="dcterms:W3CDTF">2022-09-28T12:11:24Z</dcterms:modified>
</cp:coreProperties>
</file>