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889750" cy="1001871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00"/>
    <a:srgbClr val="FE5E00"/>
    <a:srgbClr val="00FF00"/>
    <a:srgbClr val="F8B308"/>
    <a:srgbClr val="FF99FF"/>
    <a:srgbClr val="FFCCFF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05BCD7-441B-4673-AD56-607185A3829C}" v="127" dt="2022-05-22T20:52:40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41" d="100"/>
          <a:sy n="41" d="100"/>
        </p:scale>
        <p:origin x="337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832" y="0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1252538"/>
            <a:ext cx="186372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4" y="4821096"/>
            <a:ext cx="5512444" cy="394467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832" y="9517216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3013" y="1252538"/>
            <a:ext cx="1863725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9" Type="http://schemas.openxmlformats.org/officeDocument/2006/relationships/image" Target="../media/image36.png"/><Relationship Id="rId21" Type="http://schemas.openxmlformats.org/officeDocument/2006/relationships/image" Target="../media/image19.jpeg"/><Relationship Id="rId34" Type="http://schemas.openxmlformats.org/officeDocument/2006/relationships/image" Target="../media/image31.jpeg"/><Relationship Id="rId42" Type="http://schemas.openxmlformats.org/officeDocument/2006/relationships/image" Target="../media/image38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41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jpeg"/><Relationship Id="rId32" Type="http://schemas.openxmlformats.org/officeDocument/2006/relationships/image" Target="../media/image29.jpeg"/><Relationship Id="rId37" Type="http://schemas.openxmlformats.org/officeDocument/2006/relationships/image" Target="../media/image34.jpeg"/><Relationship Id="rId40" Type="http://schemas.microsoft.com/office/2007/relationships/hdphoto" Target="../media/hdphoto2.wdp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23" Type="http://schemas.openxmlformats.org/officeDocument/2006/relationships/image" Target="../media/image21.jpeg"/><Relationship Id="rId28" Type="http://schemas.openxmlformats.org/officeDocument/2006/relationships/image" Target="../media/image26.jpeg"/><Relationship Id="rId36" Type="http://schemas.openxmlformats.org/officeDocument/2006/relationships/image" Target="../media/image33.jpe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31" Type="http://schemas.openxmlformats.org/officeDocument/2006/relationships/image" Target="../media/image2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jpeg"/><Relationship Id="rId30" Type="http://schemas.microsoft.com/office/2007/relationships/hdphoto" Target="../media/hdphoto1.wdp"/><Relationship Id="rId35" Type="http://schemas.openxmlformats.org/officeDocument/2006/relationships/image" Target="../media/image32.jpeg"/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33" Type="http://schemas.openxmlformats.org/officeDocument/2006/relationships/image" Target="../media/image30.jpeg"/><Relationship Id="rId38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553080">
            <a:off x="1276618" y="13083809"/>
            <a:ext cx="3250323" cy="3457282"/>
          </a:xfrm>
          <a:prstGeom prst="blockArc">
            <a:avLst>
              <a:gd name="adj1" fmla="val 10879163"/>
              <a:gd name="adj2" fmla="val 20170414"/>
              <a:gd name="adj3" fmla="val 3054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684399" y="15426693"/>
            <a:ext cx="5842458" cy="10028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endParaRPr lang="en-US" sz="1800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71505" y="10967923"/>
            <a:ext cx="3169937" cy="3250885"/>
          </a:xfrm>
          <a:prstGeom prst="blockArc">
            <a:avLst>
              <a:gd name="adj1" fmla="val 10692523"/>
              <a:gd name="adj2" fmla="val 33583"/>
              <a:gd name="adj3" fmla="val 2947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404969" y="13256703"/>
            <a:ext cx="5522817" cy="9507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552820" y="11022902"/>
            <a:ext cx="5360924" cy="9124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162137" y="8333066"/>
            <a:ext cx="3202032" cy="4017074"/>
          </a:xfrm>
          <a:prstGeom prst="blockArc">
            <a:avLst>
              <a:gd name="adj1" fmla="val 10180899"/>
              <a:gd name="adj2" fmla="val 21517066"/>
              <a:gd name="adj3" fmla="val 2798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159660" y="6476558"/>
            <a:ext cx="3434321" cy="3123472"/>
          </a:xfrm>
          <a:prstGeom prst="blockArc">
            <a:avLst>
              <a:gd name="adj1" fmla="val 10800000"/>
              <a:gd name="adj2" fmla="val 21440870"/>
              <a:gd name="adj3" fmla="val 2908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510535" y="8740588"/>
            <a:ext cx="5471054" cy="93663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446880" y="6321134"/>
            <a:ext cx="5534669" cy="9231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20217" y="3799433"/>
            <a:ext cx="3321166" cy="3571663"/>
          </a:xfrm>
          <a:prstGeom prst="blockArc">
            <a:avLst>
              <a:gd name="adj1" fmla="val 10689899"/>
              <a:gd name="adj2" fmla="val 156513"/>
              <a:gd name="adj3" fmla="val 282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5794141" y="1488819"/>
            <a:ext cx="3110459" cy="3637562"/>
          </a:xfrm>
          <a:prstGeom prst="blockArc">
            <a:avLst>
              <a:gd name="adj1" fmla="val 11091293"/>
              <a:gd name="adj2" fmla="val 21593422"/>
              <a:gd name="adj3" fmla="val 2735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370081" y="3924681"/>
            <a:ext cx="5571838" cy="95533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3556774" y="6245993"/>
            <a:ext cx="1214980" cy="1304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3762793" y="643333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7209728" y="8549583"/>
            <a:ext cx="1214980" cy="1304869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7431322" y="8750366"/>
            <a:ext cx="7803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7130822" y="13004440"/>
            <a:ext cx="1214980" cy="130486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7312905" y="13191063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355840" y="1755875"/>
            <a:ext cx="6023138" cy="8526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>
            <a:off x="7546490" y="3687389"/>
            <a:ext cx="1214980" cy="130486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7737171" y="3891973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371486" y="1787600"/>
            <a:ext cx="1231914" cy="806932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7338973" y="1323952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7396681" y="8777134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3765724" y="647767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F93840-4D42-2E4E-BB42-2F6115088283}"/>
              </a:ext>
            </a:extLst>
          </p:cNvPr>
          <p:cNvSpPr txBox="1"/>
          <p:nvPr/>
        </p:nvSpPr>
        <p:spPr>
          <a:xfrm>
            <a:off x="7751398" y="390670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8237755" y="15318542"/>
            <a:ext cx="1214980" cy="1304869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441836" y="1551788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47D14-6621-B142-8EB1-01BD03E6B204}"/>
              </a:ext>
            </a:extLst>
          </p:cNvPr>
          <p:cNvSpPr txBox="1"/>
          <p:nvPr/>
        </p:nvSpPr>
        <p:spPr>
          <a:xfrm>
            <a:off x="8464596" y="15387090"/>
            <a:ext cx="841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  </a:t>
            </a:r>
          </a:p>
          <a:p>
            <a:pPr algn="ctr"/>
            <a:r>
              <a:rPr lang="en-US" sz="4800" b="1" dirty="0"/>
              <a:t>7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5706A0A2-4461-4908-8008-9A86A6E77EA2}"/>
              </a:ext>
            </a:extLst>
          </p:cNvPr>
          <p:cNvCxnSpPr>
            <a:cxnSpLocks/>
          </p:cNvCxnSpPr>
          <p:nvPr/>
        </p:nvCxnSpPr>
        <p:spPr>
          <a:xfrm flipH="1">
            <a:off x="4840404" y="8972799"/>
            <a:ext cx="14490" cy="626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3077529" y="15546337"/>
            <a:ext cx="16925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Writing from Life’  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pic>
        <p:nvPicPr>
          <p:cNvPr id="471" name="Picture 470" descr="A close up of a plant&#10;&#10;Description automatically generated">
            <a:extLst>
              <a:ext uri="{FF2B5EF4-FFF2-40B4-BE49-F238E27FC236}">
                <a16:creationId xmlns:a16="http://schemas.microsoft.com/office/drawing/2014/main" id="{8366B8AB-E3B4-498E-B5AA-75949951ED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4" t="5115" r="11285"/>
          <a:stretch/>
        </p:blipFill>
        <p:spPr>
          <a:xfrm>
            <a:off x="1424025" y="10889891"/>
            <a:ext cx="657437" cy="623525"/>
          </a:xfrm>
          <a:prstGeom prst="rect">
            <a:avLst/>
          </a:prstGeom>
        </p:spPr>
      </p:pic>
      <p:sp>
        <p:nvSpPr>
          <p:cNvPr id="501" name="TextBox 500">
            <a:extLst>
              <a:ext uri="{FF2B5EF4-FFF2-40B4-BE49-F238E27FC236}">
                <a16:creationId xmlns:a16="http://schemas.microsoft.com/office/drawing/2014/main" id="{03F80F07-1CDA-4559-A758-6E26CAA7F659}"/>
              </a:ext>
            </a:extLst>
          </p:cNvPr>
          <p:cNvSpPr txBox="1"/>
          <p:nvPr/>
        </p:nvSpPr>
        <p:spPr>
          <a:xfrm>
            <a:off x="5893238" y="601579"/>
            <a:ext cx="184731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F395B8D6-CD7D-4FDD-956F-C8D035D5A1A6}"/>
              </a:ext>
            </a:extLst>
          </p:cNvPr>
          <p:cNvSpPr txBox="1"/>
          <p:nvPr/>
        </p:nvSpPr>
        <p:spPr>
          <a:xfrm>
            <a:off x="2037359" y="394507"/>
            <a:ext cx="5974516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JSTC English Department: English Language</a:t>
            </a:r>
          </a:p>
          <a:p>
            <a:pPr algn="ctr"/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Year Learning Journey </a:t>
            </a: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5681774" y="16924063"/>
            <a:ext cx="37684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Write about a time you were pleased about something. </a:t>
            </a:r>
            <a:endParaRPr lang="en-GB" sz="1100" dirty="0"/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6963727" y="14518628"/>
            <a:ext cx="25810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Write about a frightening experience               </a:t>
            </a: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D02BE0CC-71B6-4A56-B710-E41B166CD640}"/>
              </a:ext>
            </a:extLst>
          </p:cNvPr>
          <p:cNvSpPr/>
          <p:nvPr/>
        </p:nvSpPr>
        <p:spPr>
          <a:xfrm>
            <a:off x="-23242" y="7240630"/>
            <a:ext cx="240952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SLE Opportunities: Spoken Language Practice</a:t>
            </a:r>
          </a:p>
          <a:p>
            <a:pPr algn="ctr"/>
            <a:r>
              <a:rPr lang="en-GB" sz="1100" i="1" dirty="0"/>
              <a:t>Students should begin developing a spoken piece for the SLE. Monologue workshop appropriate here</a:t>
            </a: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74BD4E4C-007E-4C8A-B913-316CD96C2A46}"/>
              </a:ext>
            </a:extLst>
          </p:cNvPr>
          <p:cNvSpPr/>
          <p:nvPr/>
        </p:nvSpPr>
        <p:spPr>
          <a:xfrm>
            <a:off x="38240" y="3222372"/>
            <a:ext cx="101659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SLE to be completed on a topic of choice. Class teachers may guide students to complete on a Literature text</a:t>
            </a:r>
            <a:endParaRPr lang="en-GB" sz="1100" dirty="0"/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1988F539-446A-4DD1-8E62-68A4C2128E96}"/>
              </a:ext>
            </a:extLst>
          </p:cNvPr>
          <p:cNvSpPr/>
          <p:nvPr/>
        </p:nvSpPr>
        <p:spPr>
          <a:xfrm>
            <a:off x="6266803" y="2792858"/>
            <a:ext cx="17743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Student Reflection: </a:t>
            </a:r>
            <a:endParaRPr lang="en-GB" sz="1100" b="1" i="1" dirty="0"/>
          </a:p>
          <a:p>
            <a:pPr algn="ctr"/>
            <a:r>
              <a:rPr lang="en-GB" sz="1100" i="1" dirty="0"/>
              <a:t>How will I ensure that the choices I make in Y11 will support my academic development?</a:t>
            </a:r>
            <a:endParaRPr lang="en-GB" sz="1100" i="1" dirty="0">
              <a:solidFill>
                <a:srgbClr val="00B050"/>
              </a:solidFill>
            </a:endParaRPr>
          </a:p>
          <a:p>
            <a:endParaRPr lang="en-GB" sz="1100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61EAA334-5D45-46F2-95B6-FB32E150CF48}"/>
              </a:ext>
            </a:extLst>
          </p:cNvPr>
          <p:cNvSpPr/>
          <p:nvPr/>
        </p:nvSpPr>
        <p:spPr>
          <a:xfrm>
            <a:off x="3624991" y="1046308"/>
            <a:ext cx="485775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b="1" dirty="0"/>
              <a:t>Student Reflection:</a:t>
            </a:r>
          </a:p>
          <a:p>
            <a:pPr algn="ctr"/>
            <a:r>
              <a:rPr lang="en-GB" sz="1100" i="1" dirty="0"/>
              <a:t>How am I preparing for my English Language GCSE? Am I attending revision sessions or making time during independent learning time to adequately prepare?</a:t>
            </a: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E655970F-B777-4378-8366-DA6D2431E190}"/>
              </a:ext>
            </a:extLst>
          </p:cNvPr>
          <p:cNvSpPr/>
          <p:nvPr/>
        </p:nvSpPr>
        <p:spPr>
          <a:xfrm>
            <a:off x="3223658" y="3181346"/>
            <a:ext cx="23117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Mock Feedback will be conducted in a whole department style following the Mock Exams</a:t>
            </a:r>
            <a:endParaRPr lang="en-GB" sz="1100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E3EE54A-C065-4358-9846-906D42BB18F8}"/>
              </a:ext>
            </a:extLst>
          </p:cNvPr>
          <p:cNvSpPr/>
          <p:nvPr/>
        </p:nvSpPr>
        <p:spPr>
          <a:xfrm>
            <a:off x="17103" y="16821878"/>
            <a:ext cx="355322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SLE Opportunity:  Who am I? </a:t>
            </a:r>
          </a:p>
          <a:p>
            <a:pPr algn="ctr"/>
            <a:r>
              <a:rPr lang="en-GB" sz="1100" i="1" dirty="0"/>
              <a:t>Students to have the opportunity to share experiences since joining JSTC. Students to undertake workshops with class teachers and create a presentation of their memoir.</a:t>
            </a:r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1AD3F0C8-119F-4188-9A46-723C2A2A2C0E}"/>
              </a:ext>
            </a:extLst>
          </p:cNvPr>
          <p:cNvSpPr/>
          <p:nvPr/>
        </p:nvSpPr>
        <p:spPr>
          <a:xfrm>
            <a:off x="5533530" y="10151962"/>
            <a:ext cx="41367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Paper 1 style writing narrative focus on building tension through horror. </a:t>
            </a:r>
          </a:p>
        </p:txBody>
      </p:sp>
      <p:cxnSp>
        <p:nvCxnSpPr>
          <p:cNvPr id="1040" name="Straight Arrow Connector 1039">
            <a:extLst>
              <a:ext uri="{FF2B5EF4-FFF2-40B4-BE49-F238E27FC236}">
                <a16:creationId xmlns:a16="http://schemas.microsoft.com/office/drawing/2014/main" id="{C01303CA-E869-4995-B284-FBDC498685A3}"/>
              </a:ext>
            </a:extLst>
          </p:cNvPr>
          <p:cNvCxnSpPr>
            <a:cxnSpLocks/>
          </p:cNvCxnSpPr>
          <p:nvPr/>
        </p:nvCxnSpPr>
        <p:spPr>
          <a:xfrm flipH="1" flipV="1">
            <a:off x="6799160" y="16453983"/>
            <a:ext cx="5362" cy="35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Straight Arrow Connector 1045">
            <a:extLst>
              <a:ext uri="{FF2B5EF4-FFF2-40B4-BE49-F238E27FC236}">
                <a16:creationId xmlns:a16="http://schemas.microsoft.com/office/drawing/2014/main" id="{C4D3E15E-07DE-47E5-88E2-5BC82E63BD05}"/>
              </a:ext>
            </a:extLst>
          </p:cNvPr>
          <p:cNvCxnSpPr>
            <a:cxnSpLocks/>
          </p:cNvCxnSpPr>
          <p:nvPr/>
        </p:nvCxnSpPr>
        <p:spPr>
          <a:xfrm flipV="1">
            <a:off x="2650406" y="16515793"/>
            <a:ext cx="262744" cy="35042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Straight Arrow Connector 1048">
            <a:extLst>
              <a:ext uri="{FF2B5EF4-FFF2-40B4-BE49-F238E27FC236}">
                <a16:creationId xmlns:a16="http://schemas.microsoft.com/office/drawing/2014/main" id="{852F255D-011F-49FA-9676-8D6A80C00376}"/>
              </a:ext>
            </a:extLst>
          </p:cNvPr>
          <p:cNvCxnSpPr>
            <a:cxnSpLocks/>
          </p:cNvCxnSpPr>
          <p:nvPr/>
        </p:nvCxnSpPr>
        <p:spPr>
          <a:xfrm flipV="1">
            <a:off x="8526857" y="14068717"/>
            <a:ext cx="109677" cy="358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Straight Arrow Connector 1052">
            <a:extLst>
              <a:ext uri="{FF2B5EF4-FFF2-40B4-BE49-F238E27FC236}">
                <a16:creationId xmlns:a16="http://schemas.microsoft.com/office/drawing/2014/main" id="{7EC25523-B1FE-480A-9B21-84506628D768}"/>
              </a:ext>
            </a:extLst>
          </p:cNvPr>
          <p:cNvCxnSpPr>
            <a:cxnSpLocks/>
          </p:cNvCxnSpPr>
          <p:nvPr/>
        </p:nvCxnSpPr>
        <p:spPr>
          <a:xfrm>
            <a:off x="7644622" y="10711789"/>
            <a:ext cx="5893" cy="279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Arrow Connector 513">
            <a:extLst>
              <a:ext uri="{FF2B5EF4-FFF2-40B4-BE49-F238E27FC236}">
                <a16:creationId xmlns:a16="http://schemas.microsoft.com/office/drawing/2014/main" id="{03E6E23F-7A34-4DD7-B7DF-0818ECE902E3}"/>
              </a:ext>
            </a:extLst>
          </p:cNvPr>
          <p:cNvCxnSpPr>
            <a:cxnSpLocks/>
          </p:cNvCxnSpPr>
          <p:nvPr/>
        </p:nvCxnSpPr>
        <p:spPr>
          <a:xfrm flipV="1">
            <a:off x="1286317" y="6884989"/>
            <a:ext cx="0" cy="392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Arrow Connector 519">
            <a:extLst>
              <a:ext uri="{FF2B5EF4-FFF2-40B4-BE49-F238E27FC236}">
                <a16:creationId xmlns:a16="http://schemas.microsoft.com/office/drawing/2014/main" id="{97E59B08-754B-4CB1-9643-B7CF6524FC73}"/>
              </a:ext>
            </a:extLst>
          </p:cNvPr>
          <p:cNvCxnSpPr>
            <a:cxnSpLocks/>
          </p:cNvCxnSpPr>
          <p:nvPr/>
        </p:nvCxnSpPr>
        <p:spPr>
          <a:xfrm>
            <a:off x="840449" y="4339823"/>
            <a:ext cx="348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Arrow Connector 523">
            <a:extLst>
              <a:ext uri="{FF2B5EF4-FFF2-40B4-BE49-F238E27FC236}">
                <a16:creationId xmlns:a16="http://schemas.microsoft.com/office/drawing/2014/main" id="{532FABDA-FFAD-4F26-BEAF-068062D3C09F}"/>
              </a:ext>
            </a:extLst>
          </p:cNvPr>
          <p:cNvCxnSpPr>
            <a:cxnSpLocks/>
          </p:cNvCxnSpPr>
          <p:nvPr/>
        </p:nvCxnSpPr>
        <p:spPr>
          <a:xfrm>
            <a:off x="5015338" y="3697410"/>
            <a:ext cx="0" cy="186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Straight Arrow Connector 533">
            <a:extLst>
              <a:ext uri="{FF2B5EF4-FFF2-40B4-BE49-F238E27FC236}">
                <a16:creationId xmlns:a16="http://schemas.microsoft.com/office/drawing/2014/main" id="{BF542A36-3A26-4FA5-8081-E1754A7B31B1}"/>
              </a:ext>
            </a:extLst>
          </p:cNvPr>
          <p:cNvCxnSpPr>
            <a:cxnSpLocks/>
          </p:cNvCxnSpPr>
          <p:nvPr/>
        </p:nvCxnSpPr>
        <p:spPr>
          <a:xfrm flipH="1">
            <a:off x="4642536" y="1576400"/>
            <a:ext cx="229530" cy="157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7" name="TextBox 536">
            <a:extLst>
              <a:ext uri="{FF2B5EF4-FFF2-40B4-BE49-F238E27FC236}">
                <a16:creationId xmlns:a16="http://schemas.microsoft.com/office/drawing/2014/main" id="{3331DA79-8136-4FC0-8815-5B2D2DBCDFA3}"/>
              </a:ext>
            </a:extLst>
          </p:cNvPr>
          <p:cNvSpPr txBox="1"/>
          <p:nvPr/>
        </p:nvSpPr>
        <p:spPr>
          <a:xfrm>
            <a:off x="5551557" y="4926247"/>
            <a:ext cx="258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Assessment Question: Students will complete a Paper 2 Mock in Y10 Summer Term. This is devised on the whole school calendar</a:t>
            </a:r>
          </a:p>
        </p:txBody>
      </p:sp>
      <p:cxnSp>
        <p:nvCxnSpPr>
          <p:cNvPr id="539" name="Straight Arrow Connector 538">
            <a:extLst>
              <a:ext uri="{FF2B5EF4-FFF2-40B4-BE49-F238E27FC236}">
                <a16:creationId xmlns:a16="http://schemas.microsoft.com/office/drawing/2014/main" id="{9A82E50A-0FB3-41A5-BF6D-95F1BCDC201B}"/>
              </a:ext>
            </a:extLst>
          </p:cNvPr>
          <p:cNvCxnSpPr>
            <a:cxnSpLocks/>
          </p:cNvCxnSpPr>
          <p:nvPr/>
        </p:nvCxnSpPr>
        <p:spPr>
          <a:xfrm flipV="1">
            <a:off x="7644622" y="4866518"/>
            <a:ext cx="0" cy="25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Rectangle 542">
            <a:extLst>
              <a:ext uri="{FF2B5EF4-FFF2-40B4-BE49-F238E27FC236}">
                <a16:creationId xmlns:a16="http://schemas.microsoft.com/office/drawing/2014/main" id="{237B358F-73AB-4DE5-A9D4-2EAE5B0E3CB3}"/>
              </a:ext>
            </a:extLst>
          </p:cNvPr>
          <p:cNvSpPr/>
          <p:nvPr/>
        </p:nvSpPr>
        <p:spPr>
          <a:xfrm>
            <a:off x="2386277" y="14300398"/>
            <a:ext cx="326977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SLE Opportunity: Stand with me!</a:t>
            </a:r>
          </a:p>
          <a:p>
            <a:pPr algn="ctr"/>
            <a:r>
              <a:rPr lang="en-GB" sz="1100" i="1" dirty="0"/>
              <a:t>Students to have the opportunity to speak to an audience with a purpose to persuade.</a:t>
            </a:r>
          </a:p>
        </p:txBody>
      </p:sp>
      <p:cxnSp>
        <p:nvCxnSpPr>
          <p:cNvPr id="1057" name="Straight Arrow Connector 1056">
            <a:extLst>
              <a:ext uri="{FF2B5EF4-FFF2-40B4-BE49-F238E27FC236}">
                <a16:creationId xmlns:a16="http://schemas.microsoft.com/office/drawing/2014/main" id="{6BBE0AE5-6688-4384-A028-31BC8AA7D213}"/>
              </a:ext>
            </a:extLst>
          </p:cNvPr>
          <p:cNvCxnSpPr>
            <a:cxnSpLocks/>
          </p:cNvCxnSpPr>
          <p:nvPr/>
        </p:nvCxnSpPr>
        <p:spPr>
          <a:xfrm flipH="1">
            <a:off x="2313008" y="14776479"/>
            <a:ext cx="267745" cy="254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6" name="TextBox 1065">
            <a:extLst>
              <a:ext uri="{FF2B5EF4-FFF2-40B4-BE49-F238E27FC236}">
                <a16:creationId xmlns:a16="http://schemas.microsoft.com/office/drawing/2014/main" id="{1F5DE43F-7B1A-48F4-8CB9-00F21164AE5C}"/>
              </a:ext>
            </a:extLst>
          </p:cNvPr>
          <p:cNvSpPr txBox="1"/>
          <p:nvPr/>
        </p:nvSpPr>
        <p:spPr>
          <a:xfrm>
            <a:off x="3021603" y="16402414"/>
            <a:ext cx="13013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Overcoming prejudice and Belonging</a:t>
            </a: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F42E496A-B2B5-490F-BAB0-C917899CBFBC}"/>
              </a:ext>
            </a:extLst>
          </p:cNvPr>
          <p:cNvSpPr txBox="1"/>
          <p:nvPr/>
        </p:nvSpPr>
        <p:spPr>
          <a:xfrm>
            <a:off x="7888890" y="10766399"/>
            <a:ext cx="18886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History – 19</a:t>
            </a:r>
            <a:r>
              <a:rPr lang="en-GB" sz="1100" b="1" baseline="30000" dirty="0">
                <a:solidFill>
                  <a:srgbClr val="FE5E00"/>
                </a:solidFill>
              </a:rPr>
              <a:t>th</a:t>
            </a:r>
            <a:r>
              <a:rPr lang="en-GB" sz="1100" b="1" dirty="0">
                <a:solidFill>
                  <a:srgbClr val="FE5E00"/>
                </a:solidFill>
              </a:rPr>
              <a:t> Century Britain</a:t>
            </a: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E29CED2F-40AC-4CF4-8614-22B3E7D08692}"/>
              </a:ext>
            </a:extLst>
          </p:cNvPr>
          <p:cNvSpPr txBox="1"/>
          <p:nvPr/>
        </p:nvSpPr>
        <p:spPr>
          <a:xfrm>
            <a:off x="4300903" y="16459855"/>
            <a:ext cx="893193" cy="14396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Solidarity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Compassion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Respect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Kindness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Patience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Forgiveness</a:t>
            </a:r>
          </a:p>
          <a:p>
            <a:endParaRPr lang="en-GB" dirty="0"/>
          </a:p>
        </p:txBody>
      </p:sp>
      <p:sp>
        <p:nvSpPr>
          <p:cNvPr id="1069" name="Rectangle 1068">
            <a:extLst>
              <a:ext uri="{FF2B5EF4-FFF2-40B4-BE49-F238E27FC236}">
                <a16:creationId xmlns:a16="http://schemas.microsoft.com/office/drawing/2014/main" id="{BAC2FF17-391A-4304-8C50-A8724E383EB7}"/>
              </a:ext>
            </a:extLst>
          </p:cNvPr>
          <p:cNvSpPr/>
          <p:nvPr/>
        </p:nvSpPr>
        <p:spPr>
          <a:xfrm>
            <a:off x="5797505" y="11905695"/>
            <a:ext cx="1294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Love of learning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Sense of humour 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Theatre Play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Confidence</a:t>
            </a:r>
            <a:endParaRPr lang="en-GB" sz="2000" b="1" dirty="0">
              <a:solidFill>
                <a:srgbClr val="FF00FF"/>
              </a:solidFill>
            </a:endParaRPr>
          </a:p>
        </p:txBody>
      </p: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714C8350-2ED2-4304-8840-B9CCF4A2DA56}"/>
              </a:ext>
            </a:extLst>
          </p:cNvPr>
          <p:cNvCxnSpPr>
            <a:cxnSpLocks/>
          </p:cNvCxnSpPr>
          <p:nvPr/>
        </p:nvCxnSpPr>
        <p:spPr>
          <a:xfrm flipV="1">
            <a:off x="6772139" y="12100883"/>
            <a:ext cx="416075" cy="35444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Straight Arrow Connector 1076">
            <a:extLst>
              <a:ext uri="{FF2B5EF4-FFF2-40B4-BE49-F238E27FC236}">
                <a16:creationId xmlns:a16="http://schemas.microsoft.com/office/drawing/2014/main" id="{99A6C5F9-A462-4D72-B97E-67F9C748112B}"/>
              </a:ext>
            </a:extLst>
          </p:cNvPr>
          <p:cNvCxnSpPr>
            <a:cxnSpLocks/>
            <a:stCxn id="1068" idx="3"/>
          </p:cNvCxnSpPr>
          <p:nvPr/>
        </p:nvCxnSpPr>
        <p:spPr>
          <a:xfrm flipV="1">
            <a:off x="5194096" y="16520242"/>
            <a:ext cx="0" cy="659426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6" name="Rectangle 1085">
            <a:extLst>
              <a:ext uri="{FF2B5EF4-FFF2-40B4-BE49-F238E27FC236}">
                <a16:creationId xmlns:a16="http://schemas.microsoft.com/office/drawing/2014/main" id="{A7F20B36-DB02-47A4-8C3A-11D006FBAF0B}"/>
              </a:ext>
            </a:extLst>
          </p:cNvPr>
          <p:cNvSpPr/>
          <p:nvPr/>
        </p:nvSpPr>
        <p:spPr>
          <a:xfrm>
            <a:off x="3605145" y="15104850"/>
            <a:ext cx="25810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Writing for Purpose</a:t>
            </a:r>
          </a:p>
        </p:txBody>
      </p:sp>
      <p:cxnSp>
        <p:nvCxnSpPr>
          <p:cNvPr id="1088" name="Straight Arrow Connector 1087">
            <a:extLst>
              <a:ext uri="{FF2B5EF4-FFF2-40B4-BE49-F238E27FC236}">
                <a16:creationId xmlns:a16="http://schemas.microsoft.com/office/drawing/2014/main" id="{115FA980-1A7C-4A56-8474-AA7AB8988144}"/>
              </a:ext>
            </a:extLst>
          </p:cNvPr>
          <p:cNvCxnSpPr>
            <a:cxnSpLocks/>
          </p:cNvCxnSpPr>
          <p:nvPr/>
        </p:nvCxnSpPr>
        <p:spPr>
          <a:xfrm>
            <a:off x="3468303" y="15138036"/>
            <a:ext cx="0" cy="23090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2" name="TextBox 1091">
            <a:extLst>
              <a:ext uri="{FF2B5EF4-FFF2-40B4-BE49-F238E27FC236}">
                <a16:creationId xmlns:a16="http://schemas.microsoft.com/office/drawing/2014/main" id="{68B3EEC5-6EF9-4DF2-B5F5-E784E0426EE4}"/>
              </a:ext>
            </a:extLst>
          </p:cNvPr>
          <p:cNvSpPr txBox="1"/>
          <p:nvPr/>
        </p:nvSpPr>
        <p:spPr>
          <a:xfrm>
            <a:off x="3471831" y="16964223"/>
            <a:ext cx="907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AO1, AO2, AO5, AO6</a:t>
            </a:r>
          </a:p>
        </p:txBody>
      </p:sp>
      <p:cxnSp>
        <p:nvCxnSpPr>
          <p:cNvPr id="1094" name="Straight Arrow Connector 1093">
            <a:extLst>
              <a:ext uri="{FF2B5EF4-FFF2-40B4-BE49-F238E27FC236}">
                <a16:creationId xmlns:a16="http://schemas.microsoft.com/office/drawing/2014/main" id="{0835F729-B7A9-4C6B-B0ED-C11658C984D4}"/>
              </a:ext>
            </a:extLst>
          </p:cNvPr>
          <p:cNvCxnSpPr>
            <a:cxnSpLocks/>
          </p:cNvCxnSpPr>
          <p:nvPr/>
        </p:nvCxnSpPr>
        <p:spPr>
          <a:xfrm flipV="1">
            <a:off x="4183330" y="16487310"/>
            <a:ext cx="0" cy="5388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8" name="Rectangle 1097">
            <a:extLst>
              <a:ext uri="{FF2B5EF4-FFF2-40B4-BE49-F238E27FC236}">
                <a16:creationId xmlns:a16="http://schemas.microsoft.com/office/drawing/2014/main" id="{0B9D8288-415C-4A3E-9F8B-0F3035CB6EEB}"/>
              </a:ext>
            </a:extLst>
          </p:cNvPr>
          <p:cNvSpPr/>
          <p:nvPr/>
        </p:nvSpPr>
        <p:spPr>
          <a:xfrm>
            <a:off x="7022363" y="12472525"/>
            <a:ext cx="15541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AO5 AO6 Narrative Structure</a:t>
            </a:r>
          </a:p>
        </p:txBody>
      </p: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AA2E832C-900F-4DEF-B94B-758225B8B961}"/>
              </a:ext>
            </a:extLst>
          </p:cNvPr>
          <p:cNvCxnSpPr>
            <a:cxnSpLocks/>
          </p:cNvCxnSpPr>
          <p:nvPr/>
        </p:nvCxnSpPr>
        <p:spPr>
          <a:xfrm flipV="1">
            <a:off x="8273984" y="12588554"/>
            <a:ext cx="241790" cy="1183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7" name="TextBox 1116">
            <a:extLst>
              <a:ext uri="{FF2B5EF4-FFF2-40B4-BE49-F238E27FC236}">
                <a16:creationId xmlns:a16="http://schemas.microsoft.com/office/drawing/2014/main" id="{0E4DF104-9025-470C-AB95-260A8AF5DD94}"/>
              </a:ext>
            </a:extLst>
          </p:cNvPr>
          <p:cNvSpPr txBox="1"/>
          <p:nvPr/>
        </p:nvSpPr>
        <p:spPr>
          <a:xfrm>
            <a:off x="-8661" y="15830414"/>
            <a:ext cx="1939221" cy="445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Environmental issues and Global concern</a:t>
            </a:r>
          </a:p>
        </p:txBody>
      </p:sp>
      <p:sp>
        <p:nvSpPr>
          <p:cNvPr id="1118" name="TextBox 1117">
            <a:extLst>
              <a:ext uri="{FF2B5EF4-FFF2-40B4-BE49-F238E27FC236}">
                <a16:creationId xmlns:a16="http://schemas.microsoft.com/office/drawing/2014/main" id="{AC11D6DD-EFA3-46FB-8D9A-268377880960}"/>
              </a:ext>
            </a:extLst>
          </p:cNvPr>
          <p:cNvSpPr txBox="1"/>
          <p:nvPr/>
        </p:nvSpPr>
        <p:spPr>
          <a:xfrm>
            <a:off x="123900" y="14969713"/>
            <a:ext cx="1043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Trust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Bravery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Challenge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Determination</a:t>
            </a:r>
          </a:p>
        </p:txBody>
      </p:sp>
      <p:sp>
        <p:nvSpPr>
          <p:cNvPr id="1120" name="TextBox 1119">
            <a:extLst>
              <a:ext uri="{FF2B5EF4-FFF2-40B4-BE49-F238E27FC236}">
                <a16:creationId xmlns:a16="http://schemas.microsoft.com/office/drawing/2014/main" id="{D689A629-2F06-4B29-83B5-D4E805FE9208}"/>
              </a:ext>
            </a:extLst>
          </p:cNvPr>
          <p:cNvSpPr txBox="1"/>
          <p:nvPr/>
        </p:nvSpPr>
        <p:spPr>
          <a:xfrm>
            <a:off x="286406" y="16220160"/>
            <a:ext cx="104227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Article Writing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Letter Writing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Persuasion</a:t>
            </a:r>
          </a:p>
        </p:txBody>
      </p:sp>
      <p:cxnSp>
        <p:nvCxnSpPr>
          <p:cNvPr id="1122" name="Straight Arrow Connector 1121">
            <a:extLst>
              <a:ext uri="{FF2B5EF4-FFF2-40B4-BE49-F238E27FC236}">
                <a16:creationId xmlns:a16="http://schemas.microsoft.com/office/drawing/2014/main" id="{1BAD5593-4EC8-4806-B803-25CD62105A77}"/>
              </a:ext>
            </a:extLst>
          </p:cNvPr>
          <p:cNvCxnSpPr>
            <a:cxnSpLocks/>
          </p:cNvCxnSpPr>
          <p:nvPr/>
        </p:nvCxnSpPr>
        <p:spPr>
          <a:xfrm flipV="1">
            <a:off x="1303936" y="16318579"/>
            <a:ext cx="368732" cy="257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5" name="TextBox 1124">
            <a:extLst>
              <a:ext uri="{FF2B5EF4-FFF2-40B4-BE49-F238E27FC236}">
                <a16:creationId xmlns:a16="http://schemas.microsoft.com/office/drawing/2014/main" id="{120B63A8-F734-406D-98B7-9CECC7F53154}"/>
              </a:ext>
            </a:extLst>
          </p:cNvPr>
          <p:cNvSpPr txBox="1"/>
          <p:nvPr/>
        </p:nvSpPr>
        <p:spPr>
          <a:xfrm>
            <a:off x="2498564" y="14890203"/>
            <a:ext cx="140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u="sng" dirty="0">
                <a:solidFill>
                  <a:srgbClr val="FF0000"/>
                </a:solidFill>
              </a:rPr>
              <a:t>AO1, AO2, AO5, AO6</a:t>
            </a:r>
          </a:p>
        </p:txBody>
      </p:sp>
      <p:cxnSp>
        <p:nvCxnSpPr>
          <p:cNvPr id="1127" name="Straight Arrow Connector 1126">
            <a:extLst>
              <a:ext uri="{FF2B5EF4-FFF2-40B4-BE49-F238E27FC236}">
                <a16:creationId xmlns:a16="http://schemas.microsoft.com/office/drawing/2014/main" id="{24A99C8E-1D60-46CB-98A5-30F2B90F15AA}"/>
              </a:ext>
            </a:extLst>
          </p:cNvPr>
          <p:cNvCxnSpPr>
            <a:cxnSpLocks/>
          </p:cNvCxnSpPr>
          <p:nvPr/>
        </p:nvCxnSpPr>
        <p:spPr>
          <a:xfrm flipH="1">
            <a:off x="2560016" y="15128473"/>
            <a:ext cx="136792" cy="1745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" name="Rectangle 1129">
            <a:extLst>
              <a:ext uri="{FF2B5EF4-FFF2-40B4-BE49-F238E27FC236}">
                <a16:creationId xmlns:a16="http://schemas.microsoft.com/office/drawing/2014/main" id="{5AC15CEE-3FA3-462C-980D-70F04EACE891}"/>
              </a:ext>
            </a:extLst>
          </p:cNvPr>
          <p:cNvSpPr/>
          <p:nvPr/>
        </p:nvSpPr>
        <p:spPr>
          <a:xfrm>
            <a:off x="75801" y="13145849"/>
            <a:ext cx="15783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Assessment Question: Write an open letter to the community persuading them to donate to the RSPC</a:t>
            </a:r>
          </a:p>
          <a:p>
            <a:r>
              <a:rPr lang="en-GB" sz="1100" dirty="0"/>
              <a:t> 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C8D2156F-048A-48C1-8854-1766ACEE980F}"/>
              </a:ext>
            </a:extLst>
          </p:cNvPr>
          <p:cNvSpPr txBox="1"/>
          <p:nvPr/>
        </p:nvSpPr>
        <p:spPr>
          <a:xfrm>
            <a:off x="1582389" y="12588554"/>
            <a:ext cx="1197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Determination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Compassion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Integrity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Trust</a:t>
            </a: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B6BAB1DF-CAC8-4051-8106-CF8FC397304C}"/>
              </a:ext>
            </a:extLst>
          </p:cNvPr>
          <p:cNvSpPr txBox="1"/>
          <p:nvPr/>
        </p:nvSpPr>
        <p:spPr>
          <a:xfrm>
            <a:off x="49711" y="12179087"/>
            <a:ext cx="20972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Introduction to Elizabethan audiences and societal difference</a:t>
            </a:r>
          </a:p>
        </p:txBody>
      </p:sp>
      <p:cxnSp>
        <p:nvCxnSpPr>
          <p:cNvPr id="1134" name="Straight Arrow Connector 1133">
            <a:extLst>
              <a:ext uri="{FF2B5EF4-FFF2-40B4-BE49-F238E27FC236}">
                <a16:creationId xmlns:a16="http://schemas.microsoft.com/office/drawing/2014/main" id="{041CD269-49BD-4AFA-908B-74871115BDF5}"/>
              </a:ext>
            </a:extLst>
          </p:cNvPr>
          <p:cNvCxnSpPr>
            <a:cxnSpLocks/>
          </p:cNvCxnSpPr>
          <p:nvPr/>
        </p:nvCxnSpPr>
        <p:spPr>
          <a:xfrm>
            <a:off x="543559" y="14099066"/>
            <a:ext cx="703993" cy="6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6" name="TextBox 1135">
            <a:extLst>
              <a:ext uri="{FF2B5EF4-FFF2-40B4-BE49-F238E27FC236}">
                <a16:creationId xmlns:a16="http://schemas.microsoft.com/office/drawing/2014/main" id="{43AEE309-FCF4-44FA-A89D-EF55151A8912}"/>
              </a:ext>
            </a:extLst>
          </p:cNvPr>
          <p:cNvSpPr txBox="1"/>
          <p:nvPr/>
        </p:nvSpPr>
        <p:spPr>
          <a:xfrm>
            <a:off x="45281" y="14232541"/>
            <a:ext cx="11624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Writing to Argue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Text exploration</a:t>
            </a:r>
          </a:p>
        </p:txBody>
      </p:sp>
      <p:cxnSp>
        <p:nvCxnSpPr>
          <p:cNvPr id="1140" name="Straight Arrow Connector 1139">
            <a:extLst>
              <a:ext uri="{FF2B5EF4-FFF2-40B4-BE49-F238E27FC236}">
                <a16:creationId xmlns:a16="http://schemas.microsoft.com/office/drawing/2014/main" id="{DB4569CC-7D59-4E68-8F77-091AD0BA9BD3}"/>
              </a:ext>
            </a:extLst>
          </p:cNvPr>
          <p:cNvCxnSpPr>
            <a:cxnSpLocks/>
          </p:cNvCxnSpPr>
          <p:nvPr/>
        </p:nvCxnSpPr>
        <p:spPr>
          <a:xfrm flipV="1">
            <a:off x="654754" y="15056171"/>
            <a:ext cx="399966" cy="6807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8" name="Rectangle 1147">
            <a:extLst>
              <a:ext uri="{FF2B5EF4-FFF2-40B4-BE49-F238E27FC236}">
                <a16:creationId xmlns:a16="http://schemas.microsoft.com/office/drawing/2014/main" id="{1815E78E-A632-4D9A-A806-BFF7CD1F145F}"/>
              </a:ext>
            </a:extLst>
          </p:cNvPr>
          <p:cNvSpPr/>
          <p:nvPr/>
        </p:nvSpPr>
        <p:spPr>
          <a:xfrm>
            <a:off x="2542041" y="12002128"/>
            <a:ext cx="32335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SLE Opportunity: To fear or not to fear! </a:t>
            </a:r>
          </a:p>
          <a:p>
            <a:pPr algn="ctr"/>
            <a:r>
              <a:rPr lang="en-GB" sz="1100" i="1" dirty="0"/>
              <a:t>Students to devise a frightening narrative and share with their peers – adopting tone, style and register</a:t>
            </a:r>
          </a:p>
        </p:txBody>
      </p:sp>
      <p:cxnSp>
        <p:nvCxnSpPr>
          <p:cNvPr id="1152" name="Straight Arrow Connector 1151">
            <a:extLst>
              <a:ext uri="{FF2B5EF4-FFF2-40B4-BE49-F238E27FC236}">
                <a16:creationId xmlns:a16="http://schemas.microsoft.com/office/drawing/2014/main" id="{825B3BEB-55DC-4B16-9148-1D2992C15838}"/>
              </a:ext>
            </a:extLst>
          </p:cNvPr>
          <p:cNvCxnSpPr>
            <a:cxnSpLocks/>
          </p:cNvCxnSpPr>
          <p:nvPr/>
        </p:nvCxnSpPr>
        <p:spPr>
          <a:xfrm flipV="1">
            <a:off x="5605628" y="12005072"/>
            <a:ext cx="219862" cy="230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6" name="Straight Arrow Connector 1165">
            <a:extLst>
              <a:ext uri="{FF2B5EF4-FFF2-40B4-BE49-F238E27FC236}">
                <a16:creationId xmlns:a16="http://schemas.microsoft.com/office/drawing/2014/main" id="{4DE3AF8A-3CC1-4941-B949-E96C77BD431E}"/>
              </a:ext>
            </a:extLst>
          </p:cNvPr>
          <p:cNvCxnSpPr>
            <a:cxnSpLocks/>
          </p:cNvCxnSpPr>
          <p:nvPr/>
        </p:nvCxnSpPr>
        <p:spPr>
          <a:xfrm flipH="1">
            <a:off x="2165211" y="13044847"/>
            <a:ext cx="92434" cy="22697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8" name="TextBox 1167">
            <a:extLst>
              <a:ext uri="{FF2B5EF4-FFF2-40B4-BE49-F238E27FC236}">
                <a16:creationId xmlns:a16="http://schemas.microsoft.com/office/drawing/2014/main" id="{000F6872-B84B-4C86-B9D4-2F0F51DA3933}"/>
              </a:ext>
            </a:extLst>
          </p:cNvPr>
          <p:cNvSpPr txBox="1"/>
          <p:nvPr/>
        </p:nvSpPr>
        <p:spPr>
          <a:xfrm>
            <a:off x="2763151" y="13029112"/>
            <a:ext cx="140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AO1, AO2, AO5, AO6</a:t>
            </a:r>
          </a:p>
        </p:txBody>
      </p:sp>
      <p:sp>
        <p:nvSpPr>
          <p:cNvPr id="1169" name="TextBox 1168">
            <a:extLst>
              <a:ext uri="{FF2B5EF4-FFF2-40B4-BE49-F238E27FC236}">
                <a16:creationId xmlns:a16="http://schemas.microsoft.com/office/drawing/2014/main" id="{10B691F6-3636-4AA6-A5B7-D0C47CB75A27}"/>
              </a:ext>
            </a:extLst>
          </p:cNvPr>
          <p:cNvSpPr txBox="1"/>
          <p:nvPr/>
        </p:nvSpPr>
        <p:spPr>
          <a:xfrm>
            <a:off x="2580752" y="12868818"/>
            <a:ext cx="1497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Introduction to Drama</a:t>
            </a:r>
          </a:p>
        </p:txBody>
      </p:sp>
      <p:cxnSp>
        <p:nvCxnSpPr>
          <p:cNvPr id="1171" name="Straight Arrow Connector 1170">
            <a:extLst>
              <a:ext uri="{FF2B5EF4-FFF2-40B4-BE49-F238E27FC236}">
                <a16:creationId xmlns:a16="http://schemas.microsoft.com/office/drawing/2014/main" id="{5E9BB975-EC3D-4566-8EE2-262424801E89}"/>
              </a:ext>
            </a:extLst>
          </p:cNvPr>
          <p:cNvCxnSpPr>
            <a:cxnSpLocks/>
          </p:cNvCxnSpPr>
          <p:nvPr/>
        </p:nvCxnSpPr>
        <p:spPr>
          <a:xfrm>
            <a:off x="2382373" y="12993715"/>
            <a:ext cx="314435" cy="20133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6" name="TextBox 1175">
            <a:extLst>
              <a:ext uri="{FF2B5EF4-FFF2-40B4-BE49-F238E27FC236}">
                <a16:creationId xmlns:a16="http://schemas.microsoft.com/office/drawing/2014/main" id="{D169BF8B-242C-47AC-AEA8-C3C2C6240B43}"/>
              </a:ext>
            </a:extLst>
          </p:cNvPr>
          <p:cNvSpPr txBox="1"/>
          <p:nvPr/>
        </p:nvSpPr>
        <p:spPr>
          <a:xfrm>
            <a:off x="2801603" y="12693599"/>
            <a:ext cx="158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Modern VS Elizabethan </a:t>
            </a:r>
          </a:p>
        </p:txBody>
      </p:sp>
      <p:sp>
        <p:nvSpPr>
          <p:cNvPr id="1182" name="Rectangle 1181">
            <a:extLst>
              <a:ext uri="{FF2B5EF4-FFF2-40B4-BE49-F238E27FC236}">
                <a16:creationId xmlns:a16="http://schemas.microsoft.com/office/drawing/2014/main" id="{963D2BB2-06DA-4A9C-8E37-5FDD4DDF8A94}"/>
              </a:ext>
            </a:extLst>
          </p:cNvPr>
          <p:cNvSpPr/>
          <p:nvPr/>
        </p:nvSpPr>
        <p:spPr>
          <a:xfrm>
            <a:off x="5530590" y="14187317"/>
            <a:ext cx="16576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Create a newspaper article concerning a Shakespeare play</a:t>
            </a:r>
            <a:endParaRPr lang="en-GB" sz="1100" dirty="0"/>
          </a:p>
        </p:txBody>
      </p:sp>
      <p:cxnSp>
        <p:nvCxnSpPr>
          <p:cNvPr id="1184" name="Straight Arrow Connector 1183">
            <a:extLst>
              <a:ext uri="{FF2B5EF4-FFF2-40B4-BE49-F238E27FC236}">
                <a16:creationId xmlns:a16="http://schemas.microsoft.com/office/drawing/2014/main" id="{D438DC0B-2AEA-4F54-B6BF-1677A3CD9072}"/>
              </a:ext>
            </a:extLst>
          </p:cNvPr>
          <p:cNvCxnSpPr>
            <a:cxnSpLocks/>
          </p:cNvCxnSpPr>
          <p:nvPr/>
        </p:nvCxnSpPr>
        <p:spPr>
          <a:xfrm flipV="1">
            <a:off x="5663294" y="14270248"/>
            <a:ext cx="0" cy="291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7" name="TextBox 1186">
            <a:extLst>
              <a:ext uri="{FF2B5EF4-FFF2-40B4-BE49-F238E27FC236}">
                <a16:creationId xmlns:a16="http://schemas.microsoft.com/office/drawing/2014/main" id="{A2D5E834-2F03-4797-85CF-01F347BC85E7}"/>
              </a:ext>
            </a:extLst>
          </p:cNvPr>
          <p:cNvSpPr txBox="1"/>
          <p:nvPr/>
        </p:nvSpPr>
        <p:spPr>
          <a:xfrm>
            <a:off x="5471393" y="14928714"/>
            <a:ext cx="1449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Elizabethan Language</a:t>
            </a:r>
          </a:p>
        </p:txBody>
      </p:sp>
      <p:sp>
        <p:nvSpPr>
          <p:cNvPr id="1188" name="TextBox 1187">
            <a:extLst>
              <a:ext uri="{FF2B5EF4-FFF2-40B4-BE49-F238E27FC236}">
                <a16:creationId xmlns:a16="http://schemas.microsoft.com/office/drawing/2014/main" id="{48FA965B-0574-4FBF-9168-D31835D1CB69}"/>
              </a:ext>
            </a:extLst>
          </p:cNvPr>
          <p:cNvSpPr txBox="1"/>
          <p:nvPr/>
        </p:nvSpPr>
        <p:spPr>
          <a:xfrm>
            <a:off x="5094239" y="15119004"/>
            <a:ext cx="17876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Understanding of Language</a:t>
            </a:r>
          </a:p>
        </p:txBody>
      </p:sp>
      <p:cxnSp>
        <p:nvCxnSpPr>
          <p:cNvPr id="712" name="Straight Arrow Connector 711">
            <a:extLst>
              <a:ext uri="{FF2B5EF4-FFF2-40B4-BE49-F238E27FC236}">
                <a16:creationId xmlns:a16="http://schemas.microsoft.com/office/drawing/2014/main" id="{0B14708B-4A9B-4E27-AE63-E827BB75771E}"/>
              </a:ext>
            </a:extLst>
          </p:cNvPr>
          <p:cNvCxnSpPr>
            <a:cxnSpLocks/>
          </p:cNvCxnSpPr>
          <p:nvPr/>
        </p:nvCxnSpPr>
        <p:spPr>
          <a:xfrm>
            <a:off x="6099433" y="12626549"/>
            <a:ext cx="0" cy="541333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8" name="TextBox 1197">
            <a:extLst>
              <a:ext uri="{FF2B5EF4-FFF2-40B4-BE49-F238E27FC236}">
                <a16:creationId xmlns:a16="http://schemas.microsoft.com/office/drawing/2014/main" id="{98796934-A6F8-497A-AB48-16C4AD00D05E}"/>
              </a:ext>
            </a:extLst>
          </p:cNvPr>
          <p:cNvSpPr txBox="1"/>
          <p:nvPr/>
        </p:nvSpPr>
        <p:spPr>
          <a:xfrm>
            <a:off x="6842474" y="16495519"/>
            <a:ext cx="18020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Autobiography, memoir etc</a:t>
            </a: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22DFE848-10E2-4CE5-B94A-3BD485F7FAC3}"/>
              </a:ext>
            </a:extLst>
          </p:cNvPr>
          <p:cNvSpPr txBox="1"/>
          <p:nvPr/>
        </p:nvSpPr>
        <p:spPr>
          <a:xfrm>
            <a:off x="5795735" y="16696423"/>
            <a:ext cx="140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AO5, AO6, AO1, AO2</a:t>
            </a: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DD5EA62D-0C8B-4B58-9639-7F8749C45B49}"/>
              </a:ext>
            </a:extLst>
          </p:cNvPr>
          <p:cNvSpPr txBox="1"/>
          <p:nvPr/>
        </p:nvSpPr>
        <p:spPr>
          <a:xfrm>
            <a:off x="7845550" y="17329709"/>
            <a:ext cx="1602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Confidence, resilience </a:t>
            </a:r>
          </a:p>
        </p:txBody>
      </p:sp>
      <p:sp>
        <p:nvSpPr>
          <p:cNvPr id="1207" name="TextBox 1206">
            <a:extLst>
              <a:ext uri="{FF2B5EF4-FFF2-40B4-BE49-F238E27FC236}">
                <a16:creationId xmlns:a16="http://schemas.microsoft.com/office/drawing/2014/main" id="{22C88760-591D-470B-8C71-EB723905E584}"/>
              </a:ext>
            </a:extLst>
          </p:cNvPr>
          <p:cNvSpPr txBox="1"/>
          <p:nvPr/>
        </p:nvSpPr>
        <p:spPr>
          <a:xfrm>
            <a:off x="8794633" y="13714964"/>
            <a:ext cx="9090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Overcoming fear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Bravery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Resilience 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Acceptance</a:t>
            </a:r>
          </a:p>
        </p:txBody>
      </p:sp>
      <p:cxnSp>
        <p:nvCxnSpPr>
          <p:cNvPr id="1210" name="Straight Arrow Connector 1209">
            <a:extLst>
              <a:ext uri="{FF2B5EF4-FFF2-40B4-BE49-F238E27FC236}">
                <a16:creationId xmlns:a16="http://schemas.microsoft.com/office/drawing/2014/main" id="{8F3E0B54-B456-41B3-8233-D2AEFA7B2AA4}"/>
              </a:ext>
            </a:extLst>
          </p:cNvPr>
          <p:cNvCxnSpPr>
            <a:cxnSpLocks/>
          </p:cNvCxnSpPr>
          <p:nvPr/>
        </p:nvCxnSpPr>
        <p:spPr>
          <a:xfrm flipH="1" flipV="1">
            <a:off x="8745190" y="13998216"/>
            <a:ext cx="187252" cy="24169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4" name="TextBox 1213">
            <a:extLst>
              <a:ext uri="{FF2B5EF4-FFF2-40B4-BE49-F238E27FC236}">
                <a16:creationId xmlns:a16="http://schemas.microsoft.com/office/drawing/2014/main" id="{053E2DAB-7E08-43B7-BE2C-2E9E851D9B0A}"/>
              </a:ext>
            </a:extLst>
          </p:cNvPr>
          <p:cNvSpPr txBox="1"/>
          <p:nvPr/>
        </p:nvSpPr>
        <p:spPr>
          <a:xfrm>
            <a:off x="5423835" y="10514815"/>
            <a:ext cx="3071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Building a thematic narrative – Freytag’s Pyramid</a:t>
            </a:r>
          </a:p>
        </p:txBody>
      </p:sp>
      <p:cxnSp>
        <p:nvCxnSpPr>
          <p:cNvPr id="715" name="Straight Arrow Connector 714">
            <a:extLst>
              <a:ext uri="{FF2B5EF4-FFF2-40B4-BE49-F238E27FC236}">
                <a16:creationId xmlns:a16="http://schemas.microsoft.com/office/drawing/2014/main" id="{59D632A3-58AE-4E8D-A70C-716C49B969D6}"/>
              </a:ext>
            </a:extLst>
          </p:cNvPr>
          <p:cNvCxnSpPr>
            <a:cxnSpLocks/>
            <a:stCxn id="1132" idx="2"/>
          </p:cNvCxnSpPr>
          <p:nvPr/>
        </p:nvCxnSpPr>
        <p:spPr>
          <a:xfrm>
            <a:off x="1098356" y="12779251"/>
            <a:ext cx="538463" cy="474127"/>
          </a:xfrm>
          <a:prstGeom prst="straightConnector1">
            <a:avLst/>
          </a:prstGeom>
          <a:ln>
            <a:solidFill>
              <a:srgbClr val="FE5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" name="Rectangle 718">
            <a:extLst>
              <a:ext uri="{FF2B5EF4-FFF2-40B4-BE49-F238E27FC236}">
                <a16:creationId xmlns:a16="http://schemas.microsoft.com/office/drawing/2014/main" id="{C82C0375-8C37-4693-A5C1-BDE37D7E0808}"/>
              </a:ext>
            </a:extLst>
          </p:cNvPr>
          <p:cNvSpPr/>
          <p:nvPr/>
        </p:nvSpPr>
        <p:spPr>
          <a:xfrm>
            <a:off x="2631545" y="10143485"/>
            <a:ext cx="21755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Reading and introduction of 7a/7b</a:t>
            </a:r>
          </a:p>
        </p:txBody>
      </p:sp>
      <p:cxnSp>
        <p:nvCxnSpPr>
          <p:cNvPr id="721" name="Straight Arrow Connector 720">
            <a:extLst>
              <a:ext uri="{FF2B5EF4-FFF2-40B4-BE49-F238E27FC236}">
                <a16:creationId xmlns:a16="http://schemas.microsoft.com/office/drawing/2014/main" id="{662FFF91-9E9D-4D01-BF3C-8519F7B98D75}"/>
              </a:ext>
            </a:extLst>
          </p:cNvPr>
          <p:cNvCxnSpPr>
            <a:cxnSpLocks/>
          </p:cNvCxnSpPr>
          <p:nvPr/>
        </p:nvCxnSpPr>
        <p:spPr>
          <a:xfrm>
            <a:off x="4079287" y="10702494"/>
            <a:ext cx="0" cy="262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4" name="TextBox 723">
            <a:extLst>
              <a:ext uri="{FF2B5EF4-FFF2-40B4-BE49-F238E27FC236}">
                <a16:creationId xmlns:a16="http://schemas.microsoft.com/office/drawing/2014/main" id="{9065CD45-BA0F-4CE6-A530-04A58C8CBE63}"/>
              </a:ext>
            </a:extLst>
          </p:cNvPr>
          <p:cNvSpPr txBox="1"/>
          <p:nvPr/>
        </p:nvSpPr>
        <p:spPr>
          <a:xfrm>
            <a:off x="275720" y="11715494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Non Fiction </a:t>
            </a:r>
          </a:p>
        </p:txBody>
      </p:sp>
      <p:cxnSp>
        <p:nvCxnSpPr>
          <p:cNvPr id="726" name="Straight Arrow Connector 725">
            <a:extLst>
              <a:ext uri="{FF2B5EF4-FFF2-40B4-BE49-F238E27FC236}">
                <a16:creationId xmlns:a16="http://schemas.microsoft.com/office/drawing/2014/main" id="{EA843880-F27D-4B47-8F67-F6DB7A806BC8}"/>
              </a:ext>
            </a:extLst>
          </p:cNvPr>
          <p:cNvCxnSpPr>
            <a:cxnSpLocks/>
          </p:cNvCxnSpPr>
          <p:nvPr/>
        </p:nvCxnSpPr>
        <p:spPr>
          <a:xfrm flipV="1">
            <a:off x="1054720" y="11845340"/>
            <a:ext cx="861258" cy="9729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0" name="TextBox 729">
            <a:extLst>
              <a:ext uri="{FF2B5EF4-FFF2-40B4-BE49-F238E27FC236}">
                <a16:creationId xmlns:a16="http://schemas.microsoft.com/office/drawing/2014/main" id="{04FD6387-BF97-43B5-86DB-2172F64124CD}"/>
              </a:ext>
            </a:extLst>
          </p:cNvPr>
          <p:cNvSpPr txBox="1"/>
          <p:nvPr/>
        </p:nvSpPr>
        <p:spPr>
          <a:xfrm>
            <a:off x="4533380" y="10173230"/>
            <a:ext cx="8931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Solidarity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Compassion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Diversity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Difference</a:t>
            </a:r>
          </a:p>
        </p:txBody>
      </p:sp>
      <p:cxnSp>
        <p:nvCxnSpPr>
          <p:cNvPr id="732" name="Straight Arrow Connector 731">
            <a:extLst>
              <a:ext uri="{FF2B5EF4-FFF2-40B4-BE49-F238E27FC236}">
                <a16:creationId xmlns:a16="http://schemas.microsoft.com/office/drawing/2014/main" id="{F8B3853A-FACF-4A54-90C8-BCAEFABFA234}"/>
              </a:ext>
            </a:extLst>
          </p:cNvPr>
          <p:cNvCxnSpPr>
            <a:cxnSpLocks/>
          </p:cNvCxnSpPr>
          <p:nvPr/>
        </p:nvCxnSpPr>
        <p:spPr>
          <a:xfrm>
            <a:off x="4533380" y="10544522"/>
            <a:ext cx="0" cy="40190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5" name="Rectangle 734">
            <a:extLst>
              <a:ext uri="{FF2B5EF4-FFF2-40B4-BE49-F238E27FC236}">
                <a16:creationId xmlns:a16="http://schemas.microsoft.com/office/drawing/2014/main" id="{FAD01CA4-E933-4155-B15B-6C54AE301616}"/>
              </a:ext>
            </a:extLst>
          </p:cNvPr>
          <p:cNvSpPr/>
          <p:nvPr/>
        </p:nvSpPr>
        <p:spPr>
          <a:xfrm>
            <a:off x="-40368" y="9011974"/>
            <a:ext cx="976814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SLE Opportunity: Good or Bad?</a:t>
            </a:r>
          </a:p>
          <a:p>
            <a:r>
              <a:rPr lang="en-GB" sz="1100" i="1" dirty="0"/>
              <a:t>Students to persuade or discourage their class teacher to travel to a destination </a:t>
            </a:r>
          </a:p>
          <a:p>
            <a:r>
              <a:rPr lang="en-GB" sz="1100" i="1" dirty="0"/>
              <a:t>of choice. </a:t>
            </a:r>
          </a:p>
        </p:txBody>
      </p:sp>
      <p:sp>
        <p:nvSpPr>
          <p:cNvPr id="1216" name="TextBox 1215">
            <a:extLst>
              <a:ext uri="{FF2B5EF4-FFF2-40B4-BE49-F238E27FC236}">
                <a16:creationId xmlns:a16="http://schemas.microsoft.com/office/drawing/2014/main" id="{5B56B250-CC29-4D06-BADE-24B7F1BB4565}"/>
              </a:ext>
            </a:extLst>
          </p:cNvPr>
          <p:cNvSpPr txBox="1"/>
          <p:nvPr/>
        </p:nvSpPr>
        <p:spPr>
          <a:xfrm>
            <a:off x="2418534" y="9625267"/>
            <a:ext cx="1220206" cy="9317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Non Fiction</a:t>
            </a:r>
          </a:p>
          <a:p>
            <a:r>
              <a:rPr lang="en-GB" sz="1100" dirty="0">
                <a:solidFill>
                  <a:srgbClr val="00B050"/>
                </a:solidFill>
              </a:rPr>
              <a:t>Choral Movement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Persuasive Styles</a:t>
            </a:r>
          </a:p>
          <a:p>
            <a:endParaRPr lang="en-GB" dirty="0"/>
          </a:p>
        </p:txBody>
      </p:sp>
      <p:cxnSp>
        <p:nvCxnSpPr>
          <p:cNvPr id="1219" name="Straight Arrow Connector 1218">
            <a:extLst>
              <a:ext uri="{FF2B5EF4-FFF2-40B4-BE49-F238E27FC236}">
                <a16:creationId xmlns:a16="http://schemas.microsoft.com/office/drawing/2014/main" id="{3AC5E0BA-ECE2-4D5D-B972-4B29F811FAF8}"/>
              </a:ext>
            </a:extLst>
          </p:cNvPr>
          <p:cNvCxnSpPr>
            <a:cxnSpLocks/>
          </p:cNvCxnSpPr>
          <p:nvPr/>
        </p:nvCxnSpPr>
        <p:spPr>
          <a:xfrm flipH="1">
            <a:off x="1731157" y="10229790"/>
            <a:ext cx="892503" cy="25313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1" name="TextBox 1220">
            <a:extLst>
              <a:ext uri="{FF2B5EF4-FFF2-40B4-BE49-F238E27FC236}">
                <a16:creationId xmlns:a16="http://schemas.microsoft.com/office/drawing/2014/main" id="{4EA92C0B-003B-41BB-B5D5-9A6145E8D1B4}"/>
              </a:ext>
            </a:extLst>
          </p:cNvPr>
          <p:cNvSpPr txBox="1"/>
          <p:nvPr/>
        </p:nvSpPr>
        <p:spPr>
          <a:xfrm>
            <a:off x="46241" y="10838433"/>
            <a:ext cx="874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Exploration of culture</a:t>
            </a:r>
          </a:p>
        </p:txBody>
      </p:sp>
      <p:cxnSp>
        <p:nvCxnSpPr>
          <p:cNvPr id="1223" name="Straight Arrow Connector 1222">
            <a:extLst>
              <a:ext uri="{FF2B5EF4-FFF2-40B4-BE49-F238E27FC236}">
                <a16:creationId xmlns:a16="http://schemas.microsoft.com/office/drawing/2014/main" id="{C58EF2F3-57FE-4F56-8AEF-D4A7810AFBCD}"/>
              </a:ext>
            </a:extLst>
          </p:cNvPr>
          <p:cNvCxnSpPr>
            <a:cxnSpLocks/>
          </p:cNvCxnSpPr>
          <p:nvPr/>
        </p:nvCxnSpPr>
        <p:spPr>
          <a:xfrm flipV="1">
            <a:off x="606915" y="10757994"/>
            <a:ext cx="132230" cy="102192"/>
          </a:xfrm>
          <a:prstGeom prst="straightConnector1">
            <a:avLst/>
          </a:prstGeom>
          <a:ln>
            <a:solidFill>
              <a:srgbClr val="FE5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5" name="TextBox 1224">
            <a:extLst>
              <a:ext uri="{FF2B5EF4-FFF2-40B4-BE49-F238E27FC236}">
                <a16:creationId xmlns:a16="http://schemas.microsoft.com/office/drawing/2014/main" id="{76AAC3C7-187D-44DF-A630-2039569C77D0}"/>
              </a:ext>
            </a:extLst>
          </p:cNvPr>
          <p:cNvSpPr txBox="1"/>
          <p:nvPr/>
        </p:nvSpPr>
        <p:spPr>
          <a:xfrm>
            <a:off x="38130" y="11228649"/>
            <a:ext cx="12330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Trust, confidence,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 self control</a:t>
            </a:r>
          </a:p>
        </p:txBody>
      </p:sp>
      <p:cxnSp>
        <p:nvCxnSpPr>
          <p:cNvPr id="1227" name="Straight Arrow Connector 1226">
            <a:extLst>
              <a:ext uri="{FF2B5EF4-FFF2-40B4-BE49-F238E27FC236}">
                <a16:creationId xmlns:a16="http://schemas.microsoft.com/office/drawing/2014/main" id="{671E3AE1-898B-4EE7-B996-5AABBF3CF509}"/>
              </a:ext>
            </a:extLst>
          </p:cNvPr>
          <p:cNvCxnSpPr>
            <a:cxnSpLocks/>
          </p:cNvCxnSpPr>
          <p:nvPr/>
        </p:nvCxnSpPr>
        <p:spPr>
          <a:xfrm flipV="1">
            <a:off x="767282" y="11185927"/>
            <a:ext cx="202051" cy="8209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D3383E4-E01D-4122-A59A-FCDD4390F707}"/>
              </a:ext>
            </a:extLst>
          </p:cNvPr>
          <p:cNvSpPr txBox="1"/>
          <p:nvPr/>
        </p:nvSpPr>
        <p:spPr>
          <a:xfrm>
            <a:off x="2193456" y="10476128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AO1, AO2, AO3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66E33DE-FEDE-4819-8907-D593CCD43458}"/>
              </a:ext>
            </a:extLst>
          </p:cNvPr>
          <p:cNvCxnSpPr>
            <a:cxnSpLocks/>
          </p:cNvCxnSpPr>
          <p:nvPr/>
        </p:nvCxnSpPr>
        <p:spPr>
          <a:xfrm flipH="1">
            <a:off x="1999214" y="10507993"/>
            <a:ext cx="238233" cy="2584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D79838D-2FB5-4DC8-AF88-5524733325DD}"/>
              </a:ext>
            </a:extLst>
          </p:cNvPr>
          <p:cNvSpPr/>
          <p:nvPr/>
        </p:nvSpPr>
        <p:spPr>
          <a:xfrm>
            <a:off x="2586314" y="7785585"/>
            <a:ext cx="28552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SLE Opportunity: Acceptance </a:t>
            </a:r>
            <a:endParaRPr lang="en-GB" sz="1100" b="1" i="1" dirty="0"/>
          </a:p>
          <a:p>
            <a:pPr algn="ctr"/>
            <a:r>
              <a:rPr lang="en-GB" sz="1100" i="1" dirty="0"/>
              <a:t>Students to practice speech writing and performances through explicit Literature teaching</a:t>
            </a:r>
            <a:endParaRPr lang="en-GB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72861F-EE29-424D-A9A8-4D2767CF2585}"/>
              </a:ext>
            </a:extLst>
          </p:cNvPr>
          <p:cNvSpPr txBox="1"/>
          <p:nvPr/>
        </p:nvSpPr>
        <p:spPr>
          <a:xfrm>
            <a:off x="1506189" y="8227428"/>
            <a:ext cx="1750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PSHE </a:t>
            </a:r>
          </a:p>
          <a:p>
            <a:r>
              <a:rPr lang="en-GB" sz="1100" b="1" dirty="0">
                <a:solidFill>
                  <a:srgbClr val="FE5E00"/>
                </a:solidFill>
              </a:rPr>
              <a:t>Travel outside Lincolnshire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F3117A-965F-411A-B9BC-195DC659FD28}"/>
              </a:ext>
            </a:extLst>
          </p:cNvPr>
          <p:cNvCxnSpPr>
            <a:cxnSpLocks/>
          </p:cNvCxnSpPr>
          <p:nvPr/>
        </p:nvCxnSpPr>
        <p:spPr>
          <a:xfrm flipH="1">
            <a:off x="1715660" y="8633924"/>
            <a:ext cx="121742" cy="257533"/>
          </a:xfrm>
          <a:prstGeom prst="straightConnector1">
            <a:avLst/>
          </a:prstGeom>
          <a:ln>
            <a:solidFill>
              <a:srgbClr val="FE5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6B87A70-1671-4CC9-A72E-5C43A181CD1D}"/>
              </a:ext>
            </a:extLst>
          </p:cNvPr>
          <p:cNvSpPr txBox="1"/>
          <p:nvPr/>
        </p:nvSpPr>
        <p:spPr>
          <a:xfrm>
            <a:off x="648996" y="8291293"/>
            <a:ext cx="78098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Reflection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Kindness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Hope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0F5AA4F-0C44-4C30-AE25-6395A22339A0}"/>
              </a:ext>
            </a:extLst>
          </p:cNvPr>
          <p:cNvCxnSpPr>
            <a:cxnSpLocks/>
          </p:cNvCxnSpPr>
          <p:nvPr/>
        </p:nvCxnSpPr>
        <p:spPr>
          <a:xfrm>
            <a:off x="1184834" y="8741412"/>
            <a:ext cx="365321" cy="17380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0B092FB-8F1B-4914-819D-E04A831D22DB}"/>
              </a:ext>
            </a:extLst>
          </p:cNvPr>
          <p:cNvSpPr/>
          <p:nvPr/>
        </p:nvSpPr>
        <p:spPr>
          <a:xfrm>
            <a:off x="5988298" y="7725346"/>
            <a:ext cx="24762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Assessment Question: Students to complete a narrative baseline before completing a 10 week narrative walk through </a:t>
            </a:r>
            <a:endParaRPr lang="en-GB" sz="1100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78C5954-DE87-40A1-9012-5900E33E64F5}"/>
              </a:ext>
            </a:extLst>
          </p:cNvPr>
          <p:cNvCxnSpPr>
            <a:cxnSpLocks/>
          </p:cNvCxnSpPr>
          <p:nvPr/>
        </p:nvCxnSpPr>
        <p:spPr>
          <a:xfrm>
            <a:off x="8011875" y="8334345"/>
            <a:ext cx="262109" cy="18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F28C33C-8430-4282-B85C-0AC0F9708C5A}"/>
              </a:ext>
            </a:extLst>
          </p:cNvPr>
          <p:cNvSpPr/>
          <p:nvPr/>
        </p:nvSpPr>
        <p:spPr>
          <a:xfrm>
            <a:off x="5437488" y="9649828"/>
            <a:ext cx="18437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Social and Historical context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A3FA1F-004A-48A3-A99E-A70EF9C5317A}"/>
              </a:ext>
            </a:extLst>
          </p:cNvPr>
          <p:cNvSpPr txBox="1"/>
          <p:nvPr/>
        </p:nvSpPr>
        <p:spPr>
          <a:xfrm>
            <a:off x="3644307" y="8485863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u="sng" dirty="0">
                <a:solidFill>
                  <a:srgbClr val="FF0000"/>
                </a:solidFill>
              </a:rPr>
              <a:t>AO1, AO2, AO3</a:t>
            </a:r>
            <a:endParaRPr lang="en-GB" sz="1100" b="1" dirty="0">
              <a:solidFill>
                <a:srgbClr val="FF0000"/>
              </a:solidFill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D42E61A-219F-4E3F-9AE5-7BDE48C35A6F}"/>
              </a:ext>
            </a:extLst>
          </p:cNvPr>
          <p:cNvCxnSpPr>
            <a:cxnSpLocks/>
            <a:stCxn id="48" idx="1"/>
          </p:cNvCxnSpPr>
          <p:nvPr/>
        </p:nvCxnSpPr>
        <p:spPr>
          <a:xfrm flipH="1">
            <a:off x="3553010" y="8616668"/>
            <a:ext cx="91297" cy="1263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7DE20CA-65E4-446C-A9DD-BB7613CF97FF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4726655" y="8616668"/>
            <a:ext cx="2060708" cy="496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FB1EB9F-4D30-4CB8-A042-09EDF1C29562}"/>
              </a:ext>
            </a:extLst>
          </p:cNvPr>
          <p:cNvCxnSpPr>
            <a:cxnSpLocks/>
          </p:cNvCxnSpPr>
          <p:nvPr/>
        </p:nvCxnSpPr>
        <p:spPr>
          <a:xfrm flipH="1">
            <a:off x="8550586" y="10993266"/>
            <a:ext cx="391384" cy="130790"/>
          </a:xfrm>
          <a:prstGeom prst="straightConnector1">
            <a:avLst/>
          </a:prstGeom>
          <a:ln>
            <a:solidFill>
              <a:srgbClr val="FE5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D59CE837-3F16-4312-8E13-CF483C0641E4}"/>
              </a:ext>
            </a:extLst>
          </p:cNvPr>
          <p:cNvSpPr txBox="1"/>
          <p:nvPr/>
        </p:nvSpPr>
        <p:spPr>
          <a:xfrm>
            <a:off x="5273423" y="7918520"/>
            <a:ext cx="9140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Reflection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Deliberation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Respect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61DB24EA-522C-433D-B638-5034818AC7DC}"/>
              </a:ext>
            </a:extLst>
          </p:cNvPr>
          <p:cNvCxnSpPr>
            <a:cxnSpLocks/>
          </p:cNvCxnSpPr>
          <p:nvPr/>
        </p:nvCxnSpPr>
        <p:spPr>
          <a:xfrm>
            <a:off x="6053866" y="8371120"/>
            <a:ext cx="150430" cy="16748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4B5ED7F-A5C9-4A71-9AD1-DA80F7F2F9F1}"/>
              </a:ext>
            </a:extLst>
          </p:cNvPr>
          <p:cNvSpPr/>
          <p:nvPr/>
        </p:nvSpPr>
        <p:spPr>
          <a:xfrm>
            <a:off x="4253729" y="5756886"/>
            <a:ext cx="36002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00B050"/>
                </a:solidFill>
              </a:rPr>
              <a:t>Introduction to the English Language specification and how this is underpinned by specific AOs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04F403F-89C0-4C37-A295-858F7AEF6FA0}"/>
              </a:ext>
            </a:extLst>
          </p:cNvPr>
          <p:cNvSpPr txBox="1"/>
          <p:nvPr/>
        </p:nvSpPr>
        <p:spPr>
          <a:xfrm>
            <a:off x="8346525" y="5125771"/>
            <a:ext cx="132372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Assessment Question: Jane Eyre Paper 1 Reading excluding evaluation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5B21E7F9-C490-4280-91BE-4253E503526E}"/>
              </a:ext>
            </a:extLst>
          </p:cNvPr>
          <p:cNvCxnSpPr>
            <a:cxnSpLocks/>
          </p:cNvCxnSpPr>
          <p:nvPr/>
        </p:nvCxnSpPr>
        <p:spPr>
          <a:xfrm flipH="1">
            <a:off x="8979086" y="6547151"/>
            <a:ext cx="1644" cy="201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1C2A8396-7E57-45A3-9960-D9A21FBEB819}"/>
              </a:ext>
            </a:extLst>
          </p:cNvPr>
          <p:cNvCxnSpPr>
            <a:cxnSpLocks/>
          </p:cNvCxnSpPr>
          <p:nvPr/>
        </p:nvCxnSpPr>
        <p:spPr>
          <a:xfrm>
            <a:off x="7506750" y="5969683"/>
            <a:ext cx="1" cy="314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9650AEE4-DDBB-4DBE-B427-6BF71D2500C3}"/>
              </a:ext>
            </a:extLst>
          </p:cNvPr>
          <p:cNvSpPr txBox="1"/>
          <p:nvPr/>
        </p:nvSpPr>
        <p:spPr>
          <a:xfrm>
            <a:off x="8483341" y="9512731"/>
            <a:ext cx="1150213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AO1, AO2, AO5, AO6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6B3619C3-94AA-4A6E-B8B3-931C614C7101}"/>
              </a:ext>
            </a:extLst>
          </p:cNvPr>
          <p:cNvCxnSpPr>
            <a:cxnSpLocks/>
          </p:cNvCxnSpPr>
          <p:nvPr/>
        </p:nvCxnSpPr>
        <p:spPr>
          <a:xfrm flipV="1">
            <a:off x="9058447" y="9223237"/>
            <a:ext cx="0" cy="2894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171650D0-AFCC-45B5-AF6C-79948D8BC1D1}"/>
              </a:ext>
            </a:extLst>
          </p:cNvPr>
          <p:cNvSpPr txBox="1"/>
          <p:nvPr/>
        </p:nvSpPr>
        <p:spPr>
          <a:xfrm>
            <a:off x="7033142" y="7295678"/>
            <a:ext cx="13596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Freytag’s Pyramid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Writing to entertain</a:t>
            </a:r>
          </a:p>
        </p:txBody>
      </p: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B5D61432-84C1-4608-8381-0E1CD7925019}"/>
              </a:ext>
            </a:extLst>
          </p:cNvPr>
          <p:cNvCxnSpPr>
            <a:cxnSpLocks/>
            <a:endCxn id="159" idx="3"/>
          </p:cNvCxnSpPr>
          <p:nvPr/>
        </p:nvCxnSpPr>
        <p:spPr>
          <a:xfrm flipV="1">
            <a:off x="8171935" y="7511122"/>
            <a:ext cx="220875" cy="42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7BF61843-F431-41BB-9464-F3C86EAC60CC}"/>
              </a:ext>
            </a:extLst>
          </p:cNvPr>
          <p:cNvSpPr txBox="1"/>
          <p:nvPr/>
        </p:nvSpPr>
        <p:spPr>
          <a:xfrm>
            <a:off x="9073650" y="6445220"/>
            <a:ext cx="804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E5E00"/>
                </a:solidFill>
              </a:rPr>
              <a:t>Personal conflict</a:t>
            </a:r>
          </a:p>
          <a:p>
            <a:pPr algn="ctr"/>
            <a:r>
              <a:rPr lang="en-GB" sz="1100" b="1" dirty="0">
                <a:solidFill>
                  <a:srgbClr val="FE5E00"/>
                </a:solidFill>
              </a:rPr>
              <a:t>Inner emotion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FE3006D0-5577-4EFC-A8E8-345169706CAD}"/>
              </a:ext>
            </a:extLst>
          </p:cNvPr>
          <p:cNvCxnSpPr>
            <a:cxnSpLocks/>
          </p:cNvCxnSpPr>
          <p:nvPr/>
        </p:nvCxnSpPr>
        <p:spPr>
          <a:xfrm flipH="1">
            <a:off x="9433256" y="7138494"/>
            <a:ext cx="165672" cy="234124"/>
          </a:xfrm>
          <a:prstGeom prst="straightConnector1">
            <a:avLst/>
          </a:prstGeom>
          <a:ln>
            <a:solidFill>
              <a:srgbClr val="FE5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29F02C1F-7788-4AAF-AA3B-4AB63D351E58}"/>
              </a:ext>
            </a:extLst>
          </p:cNvPr>
          <p:cNvSpPr txBox="1"/>
          <p:nvPr/>
        </p:nvSpPr>
        <p:spPr>
          <a:xfrm>
            <a:off x="7728235" y="5451314"/>
            <a:ext cx="8418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Control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Resilience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Reflection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Confidence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2BBF3ADF-2CFC-4619-BDA9-A11441BC32C7}"/>
              </a:ext>
            </a:extLst>
          </p:cNvPr>
          <p:cNvCxnSpPr>
            <a:cxnSpLocks/>
          </p:cNvCxnSpPr>
          <p:nvPr/>
        </p:nvCxnSpPr>
        <p:spPr>
          <a:xfrm>
            <a:off x="8478719" y="6173655"/>
            <a:ext cx="71867" cy="23805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AEE6F5E2-2B2D-4A7B-8F45-071F827BB6A6}"/>
              </a:ext>
            </a:extLst>
          </p:cNvPr>
          <p:cNvSpPr txBox="1"/>
          <p:nvPr/>
        </p:nvSpPr>
        <p:spPr>
          <a:xfrm>
            <a:off x="4578423" y="7450839"/>
            <a:ext cx="760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u="sng" dirty="0">
                <a:solidFill>
                  <a:srgbClr val="FF0000"/>
                </a:solidFill>
              </a:rPr>
              <a:t>AO1, AO2</a:t>
            </a:r>
          </a:p>
        </p:txBody>
      </p: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id="{5365DF2E-D9C3-42CB-952E-F69341DB84DB}"/>
              </a:ext>
            </a:extLst>
          </p:cNvPr>
          <p:cNvCxnSpPr>
            <a:cxnSpLocks/>
          </p:cNvCxnSpPr>
          <p:nvPr/>
        </p:nvCxnSpPr>
        <p:spPr>
          <a:xfrm flipV="1">
            <a:off x="5028009" y="7266945"/>
            <a:ext cx="0" cy="230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C986293D-FEFD-4CF5-BA76-A62F281CC68A}"/>
              </a:ext>
            </a:extLst>
          </p:cNvPr>
          <p:cNvSpPr txBox="1"/>
          <p:nvPr/>
        </p:nvSpPr>
        <p:spPr>
          <a:xfrm>
            <a:off x="5031103" y="7239267"/>
            <a:ext cx="18149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19</a:t>
            </a:r>
            <a:r>
              <a:rPr lang="en-GB" sz="1100" b="1" baseline="30000" dirty="0">
                <a:solidFill>
                  <a:srgbClr val="FE5E00"/>
                </a:solidFill>
              </a:rPr>
              <a:t>th</a:t>
            </a:r>
            <a:r>
              <a:rPr lang="en-GB" sz="1100" b="1" dirty="0">
                <a:solidFill>
                  <a:srgbClr val="FE5E00"/>
                </a:solidFill>
              </a:rPr>
              <a:t> Century Literary Fiction</a:t>
            </a:r>
          </a:p>
        </p:txBody>
      </p: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0B22CC2F-CCF8-480F-B426-26759585A57F}"/>
              </a:ext>
            </a:extLst>
          </p:cNvPr>
          <p:cNvCxnSpPr>
            <a:cxnSpLocks/>
          </p:cNvCxnSpPr>
          <p:nvPr/>
        </p:nvCxnSpPr>
        <p:spPr>
          <a:xfrm flipH="1">
            <a:off x="8011875" y="6146876"/>
            <a:ext cx="137056" cy="16485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377D1F39-A974-48CE-9A8F-BCAB152FAE36}"/>
              </a:ext>
            </a:extLst>
          </p:cNvPr>
          <p:cNvSpPr txBox="1"/>
          <p:nvPr/>
        </p:nvSpPr>
        <p:spPr>
          <a:xfrm>
            <a:off x="2226859" y="5675358"/>
            <a:ext cx="13653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AO1, AO2, AO4, AO5, AO6</a:t>
            </a:r>
          </a:p>
          <a:p>
            <a:r>
              <a:rPr lang="en-GB" sz="1100" b="1" dirty="0">
                <a:solidFill>
                  <a:srgbClr val="FF0000"/>
                </a:solidFill>
              </a:rPr>
              <a:t>MOCK EXAM</a:t>
            </a:r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945DB5D5-55F4-487A-9F97-73AA5B8F4282}"/>
              </a:ext>
            </a:extLst>
          </p:cNvPr>
          <p:cNvCxnSpPr>
            <a:cxnSpLocks/>
          </p:cNvCxnSpPr>
          <p:nvPr/>
        </p:nvCxnSpPr>
        <p:spPr>
          <a:xfrm flipH="1">
            <a:off x="2081463" y="5851837"/>
            <a:ext cx="2930" cy="3218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A6282D1B-EA18-4178-87F3-354BF552F166}"/>
              </a:ext>
            </a:extLst>
          </p:cNvPr>
          <p:cNvSpPr txBox="1"/>
          <p:nvPr/>
        </p:nvSpPr>
        <p:spPr>
          <a:xfrm>
            <a:off x="-18260" y="6594696"/>
            <a:ext cx="14478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rgbClr val="00B050"/>
                </a:solidFill>
              </a:rPr>
              <a:t>Understanding 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</a:rPr>
              <a:t>Fiction, 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</a:rPr>
              <a:t>Language &amp; Structure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</a:rPr>
              <a:t>Evaluation</a:t>
            </a:r>
          </a:p>
        </p:txBody>
      </p:sp>
      <p:cxnSp>
        <p:nvCxnSpPr>
          <p:cNvPr id="248" name="Straight Arrow Connector 247">
            <a:extLst>
              <a:ext uri="{FF2B5EF4-FFF2-40B4-BE49-F238E27FC236}">
                <a16:creationId xmlns:a16="http://schemas.microsoft.com/office/drawing/2014/main" id="{F9224F8B-E31E-412C-B7FC-9388C1D73AE9}"/>
              </a:ext>
            </a:extLst>
          </p:cNvPr>
          <p:cNvCxnSpPr>
            <a:cxnSpLocks/>
          </p:cNvCxnSpPr>
          <p:nvPr/>
        </p:nvCxnSpPr>
        <p:spPr>
          <a:xfrm flipV="1">
            <a:off x="767282" y="6411714"/>
            <a:ext cx="73167" cy="21401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C01E28C9-D971-4986-8525-A3F5C5A2D6B8}"/>
              </a:ext>
            </a:extLst>
          </p:cNvPr>
          <p:cNvSpPr txBox="1"/>
          <p:nvPr/>
        </p:nvSpPr>
        <p:spPr>
          <a:xfrm>
            <a:off x="2338401" y="7236113"/>
            <a:ext cx="150874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Confidence, 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Personal Management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Resilience</a:t>
            </a:r>
          </a:p>
        </p:txBody>
      </p:sp>
      <p:cxnSp>
        <p:nvCxnSpPr>
          <p:cNvPr id="257" name="Straight Arrow Connector 256">
            <a:extLst>
              <a:ext uri="{FF2B5EF4-FFF2-40B4-BE49-F238E27FC236}">
                <a16:creationId xmlns:a16="http://schemas.microsoft.com/office/drawing/2014/main" id="{86EA57BA-BAE7-4429-922A-5475F70C506B}"/>
              </a:ext>
            </a:extLst>
          </p:cNvPr>
          <p:cNvCxnSpPr>
            <a:cxnSpLocks/>
          </p:cNvCxnSpPr>
          <p:nvPr/>
        </p:nvCxnSpPr>
        <p:spPr>
          <a:xfrm flipH="1" flipV="1">
            <a:off x="2658411" y="7284125"/>
            <a:ext cx="1" cy="277596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BD73F073-8630-43E0-9601-1A0DA1206B6A}"/>
              </a:ext>
            </a:extLst>
          </p:cNvPr>
          <p:cNvSpPr txBox="1"/>
          <p:nvPr/>
        </p:nvSpPr>
        <p:spPr>
          <a:xfrm>
            <a:off x="1668050" y="5324595"/>
            <a:ext cx="12202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Monologue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Devising a speech</a:t>
            </a:r>
          </a:p>
        </p:txBody>
      </p: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9020B006-594E-48E9-9C34-0F89259F3E5B}"/>
              </a:ext>
            </a:extLst>
          </p:cNvPr>
          <p:cNvCxnSpPr>
            <a:cxnSpLocks/>
          </p:cNvCxnSpPr>
          <p:nvPr/>
        </p:nvCxnSpPr>
        <p:spPr>
          <a:xfrm flipH="1" flipV="1">
            <a:off x="1999215" y="5095777"/>
            <a:ext cx="165181" cy="17124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F4D9D35C-0896-4EB9-932C-B5A74AA31774}"/>
              </a:ext>
            </a:extLst>
          </p:cNvPr>
          <p:cNvSpPr txBox="1"/>
          <p:nvPr/>
        </p:nvSpPr>
        <p:spPr>
          <a:xfrm>
            <a:off x="1106981" y="3445433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AO7, AO8, AO9</a:t>
            </a:r>
          </a:p>
        </p:txBody>
      </p: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8D368976-DA70-40D5-9FA7-9029DAEC77C7}"/>
              </a:ext>
            </a:extLst>
          </p:cNvPr>
          <p:cNvCxnSpPr>
            <a:cxnSpLocks/>
          </p:cNvCxnSpPr>
          <p:nvPr/>
        </p:nvCxnSpPr>
        <p:spPr>
          <a:xfrm>
            <a:off x="1747204" y="3750890"/>
            <a:ext cx="0" cy="2658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>
            <a:extLst>
              <a:ext uri="{FF2B5EF4-FFF2-40B4-BE49-F238E27FC236}">
                <a16:creationId xmlns:a16="http://schemas.microsoft.com/office/drawing/2014/main" id="{D14ACC55-DBEF-4944-8DFF-678EA25A78E1}"/>
              </a:ext>
            </a:extLst>
          </p:cNvPr>
          <p:cNvSpPr txBox="1"/>
          <p:nvPr/>
        </p:nvSpPr>
        <p:spPr>
          <a:xfrm>
            <a:off x="-18055" y="5709304"/>
            <a:ext cx="7360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Courage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Curiosity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Respect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Feedback</a:t>
            </a:r>
          </a:p>
        </p:txBody>
      </p: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145E13A4-4ED7-4F00-AF38-04F68196202B}"/>
              </a:ext>
            </a:extLst>
          </p:cNvPr>
          <p:cNvCxnSpPr>
            <a:cxnSpLocks/>
            <a:stCxn id="273" idx="0"/>
          </p:cNvCxnSpPr>
          <p:nvPr/>
        </p:nvCxnSpPr>
        <p:spPr>
          <a:xfrm flipV="1">
            <a:off x="349995" y="5622380"/>
            <a:ext cx="308098" cy="8692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9485AA2-DC5C-41FF-9606-9DE090A33F4B}"/>
              </a:ext>
            </a:extLst>
          </p:cNvPr>
          <p:cNvSpPr txBox="1"/>
          <p:nvPr/>
        </p:nvSpPr>
        <p:spPr>
          <a:xfrm>
            <a:off x="2793593" y="2660837"/>
            <a:ext cx="22217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Understanding of AOs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deconstructing texts; evaluating and comparison of two texts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E5B1C49C-F69D-4ECF-80BE-986EA62FAB81}"/>
              </a:ext>
            </a:extLst>
          </p:cNvPr>
          <p:cNvSpPr txBox="1"/>
          <p:nvPr/>
        </p:nvSpPr>
        <p:spPr>
          <a:xfrm>
            <a:off x="5253847" y="2965970"/>
            <a:ext cx="1091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AO1, AO2, AO3, AO4, AO5, AO6 MOCK EXAM</a:t>
            </a:r>
            <a:endParaRPr lang="en-GB" sz="1100" b="1" u="sng" dirty="0">
              <a:solidFill>
                <a:srgbClr val="FF0000"/>
              </a:solidFill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B402514-5D57-4319-9E65-868BEF054CE3}"/>
              </a:ext>
            </a:extLst>
          </p:cNvPr>
          <p:cNvSpPr txBox="1"/>
          <p:nvPr/>
        </p:nvSpPr>
        <p:spPr>
          <a:xfrm>
            <a:off x="2187482" y="3146510"/>
            <a:ext cx="8418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FF"/>
                </a:solidFill>
              </a:rPr>
              <a:t>Honesty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Bravery</a:t>
            </a:r>
          </a:p>
          <a:p>
            <a:r>
              <a:rPr lang="en-GB" sz="1100" b="1" dirty="0">
                <a:solidFill>
                  <a:srgbClr val="FF00FF"/>
                </a:solidFill>
              </a:rPr>
              <a:t>Confidence</a:t>
            </a:r>
          </a:p>
        </p:txBody>
      </p: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87E133C7-4948-4FFE-BC90-844D48363456}"/>
              </a:ext>
            </a:extLst>
          </p:cNvPr>
          <p:cNvCxnSpPr>
            <a:cxnSpLocks/>
          </p:cNvCxnSpPr>
          <p:nvPr/>
        </p:nvCxnSpPr>
        <p:spPr>
          <a:xfrm flipV="1">
            <a:off x="2480798" y="2713860"/>
            <a:ext cx="312795" cy="36638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>
            <a:extLst>
              <a:ext uri="{FF2B5EF4-FFF2-40B4-BE49-F238E27FC236}">
                <a16:creationId xmlns:a16="http://schemas.microsoft.com/office/drawing/2014/main" id="{1516F086-B29B-47D7-B186-3E4D55A5664B}"/>
              </a:ext>
            </a:extLst>
          </p:cNvPr>
          <p:cNvCxnSpPr>
            <a:cxnSpLocks/>
          </p:cNvCxnSpPr>
          <p:nvPr/>
        </p:nvCxnSpPr>
        <p:spPr>
          <a:xfrm>
            <a:off x="2460164" y="3705406"/>
            <a:ext cx="10024" cy="15970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>
            <a:extLst>
              <a:ext uri="{FF2B5EF4-FFF2-40B4-BE49-F238E27FC236}">
                <a16:creationId xmlns:a16="http://schemas.microsoft.com/office/drawing/2014/main" id="{D18062BF-CC78-4E99-9ECE-D0CCCE9C87B2}"/>
              </a:ext>
            </a:extLst>
          </p:cNvPr>
          <p:cNvCxnSpPr>
            <a:cxnSpLocks/>
          </p:cNvCxnSpPr>
          <p:nvPr/>
        </p:nvCxnSpPr>
        <p:spPr>
          <a:xfrm>
            <a:off x="3159758" y="3361817"/>
            <a:ext cx="0" cy="4010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23A5FD1E-1E40-4269-8E1A-47522B4E6410}"/>
              </a:ext>
            </a:extLst>
          </p:cNvPr>
          <p:cNvCxnSpPr>
            <a:cxnSpLocks/>
          </p:cNvCxnSpPr>
          <p:nvPr/>
        </p:nvCxnSpPr>
        <p:spPr>
          <a:xfrm flipV="1">
            <a:off x="4289443" y="2632836"/>
            <a:ext cx="438363" cy="1741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>
            <a:extLst>
              <a:ext uri="{FF2B5EF4-FFF2-40B4-BE49-F238E27FC236}">
                <a16:creationId xmlns:a16="http://schemas.microsoft.com/office/drawing/2014/main" id="{A59EE077-C2A6-4E63-A7BE-A6B33F5DB9FC}"/>
              </a:ext>
            </a:extLst>
          </p:cNvPr>
          <p:cNvCxnSpPr>
            <a:cxnSpLocks/>
          </p:cNvCxnSpPr>
          <p:nvPr/>
        </p:nvCxnSpPr>
        <p:spPr>
          <a:xfrm flipH="1">
            <a:off x="5451360" y="3683960"/>
            <a:ext cx="211934" cy="2258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Rectangle 309">
            <a:extLst>
              <a:ext uri="{FF2B5EF4-FFF2-40B4-BE49-F238E27FC236}">
                <a16:creationId xmlns:a16="http://schemas.microsoft.com/office/drawing/2014/main" id="{6E2CF513-306C-4F84-9E18-A86ED423578C}"/>
              </a:ext>
            </a:extLst>
          </p:cNvPr>
          <p:cNvSpPr/>
          <p:nvPr/>
        </p:nvSpPr>
        <p:spPr>
          <a:xfrm>
            <a:off x="8586647" y="1669073"/>
            <a:ext cx="10992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Personal Development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Reflection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Confidence</a:t>
            </a:r>
            <a:endParaRPr lang="en-GB" sz="2400" b="1" dirty="0">
              <a:solidFill>
                <a:srgbClr val="FF00FF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DC53765A-824A-4912-8438-716F6DAEF1C3}"/>
              </a:ext>
            </a:extLst>
          </p:cNvPr>
          <p:cNvSpPr/>
          <p:nvPr/>
        </p:nvSpPr>
        <p:spPr>
          <a:xfrm>
            <a:off x="8883899" y="3945423"/>
            <a:ext cx="9236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E5E00"/>
                </a:solidFill>
              </a:rPr>
              <a:t>Fiction and Non Fiction 19/21</a:t>
            </a:r>
            <a:r>
              <a:rPr lang="en-GB" sz="1100" b="1" baseline="30000" dirty="0">
                <a:solidFill>
                  <a:srgbClr val="FE5E00"/>
                </a:solidFill>
              </a:rPr>
              <a:t>st </a:t>
            </a:r>
            <a:endParaRPr lang="en-GB" sz="2400" b="1" dirty="0">
              <a:solidFill>
                <a:srgbClr val="FE5E00"/>
              </a:solidFill>
            </a:endParaRPr>
          </a:p>
        </p:txBody>
      </p:sp>
      <p:cxnSp>
        <p:nvCxnSpPr>
          <p:cNvPr id="317" name="Straight Arrow Connector 316">
            <a:extLst>
              <a:ext uri="{FF2B5EF4-FFF2-40B4-BE49-F238E27FC236}">
                <a16:creationId xmlns:a16="http://schemas.microsoft.com/office/drawing/2014/main" id="{5F74A51D-D741-4FB2-8797-CF5C542E04C3}"/>
              </a:ext>
            </a:extLst>
          </p:cNvPr>
          <p:cNvCxnSpPr>
            <a:cxnSpLocks/>
          </p:cNvCxnSpPr>
          <p:nvPr/>
        </p:nvCxnSpPr>
        <p:spPr>
          <a:xfrm flipH="1">
            <a:off x="8478719" y="2022780"/>
            <a:ext cx="252522" cy="0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Rectangle 359">
            <a:extLst>
              <a:ext uri="{FF2B5EF4-FFF2-40B4-BE49-F238E27FC236}">
                <a16:creationId xmlns:a16="http://schemas.microsoft.com/office/drawing/2014/main" id="{6D7999CA-CDEC-4A0C-B941-BC22D50FC41E}"/>
              </a:ext>
            </a:extLst>
          </p:cNvPr>
          <p:cNvSpPr/>
          <p:nvPr/>
        </p:nvSpPr>
        <p:spPr>
          <a:xfrm>
            <a:off x="189938" y="229664"/>
            <a:ext cx="162219" cy="129584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24745E33-9C6C-40C3-813E-A130B2900E0B}"/>
              </a:ext>
            </a:extLst>
          </p:cNvPr>
          <p:cNvSpPr/>
          <p:nvPr/>
        </p:nvSpPr>
        <p:spPr>
          <a:xfrm>
            <a:off x="192972" y="582087"/>
            <a:ext cx="162219" cy="12958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669F0230-AE50-4B73-AAE1-5C758E4157D3}"/>
              </a:ext>
            </a:extLst>
          </p:cNvPr>
          <p:cNvSpPr/>
          <p:nvPr/>
        </p:nvSpPr>
        <p:spPr>
          <a:xfrm>
            <a:off x="187775" y="399451"/>
            <a:ext cx="162219" cy="1295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AACACC18-B5AB-49EB-8506-E49723F0254F}"/>
              </a:ext>
            </a:extLst>
          </p:cNvPr>
          <p:cNvSpPr/>
          <p:nvPr/>
        </p:nvSpPr>
        <p:spPr>
          <a:xfrm>
            <a:off x="189937" y="764089"/>
            <a:ext cx="162219" cy="1295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46EE8B24-5129-494F-91FA-9EECFEDB73E9}"/>
              </a:ext>
            </a:extLst>
          </p:cNvPr>
          <p:cNvSpPr txBox="1"/>
          <p:nvPr/>
        </p:nvSpPr>
        <p:spPr>
          <a:xfrm>
            <a:off x="321884" y="195307"/>
            <a:ext cx="225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Independent and Imaginative Thinkers</a:t>
            </a:r>
          </a:p>
          <a:p>
            <a:r>
              <a:rPr lang="en-GB" sz="1000" dirty="0"/>
              <a:t>Contextualisation </a:t>
            </a:r>
          </a:p>
          <a:p>
            <a:r>
              <a:rPr lang="en-GB" sz="1000" dirty="0"/>
              <a:t>Knowledge </a:t>
            </a:r>
          </a:p>
          <a:p>
            <a:r>
              <a:rPr lang="en-GB" sz="1000" dirty="0"/>
              <a:t>AOs</a:t>
            </a:r>
          </a:p>
        </p:txBody>
      </p:sp>
      <p:pic>
        <p:nvPicPr>
          <p:cNvPr id="365" name="Picture 364" descr="A close up of a logo&#10;&#10;Description automatically generated">
            <a:extLst>
              <a:ext uri="{FF2B5EF4-FFF2-40B4-BE49-F238E27FC236}">
                <a16:creationId xmlns:a16="http://schemas.microsoft.com/office/drawing/2014/main" id="{2E3613CA-8BE4-4021-ACA3-65CDC3A6BE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461" y="16747761"/>
            <a:ext cx="595265" cy="595265"/>
          </a:xfrm>
          <a:prstGeom prst="rect">
            <a:avLst/>
          </a:prstGeom>
        </p:spPr>
      </p:pic>
      <p:pic>
        <p:nvPicPr>
          <p:cNvPr id="386" name="Picture 38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4F3E07-FB4F-4B5C-A140-C8F943D209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183" y="11972580"/>
            <a:ext cx="443925" cy="559121"/>
          </a:xfrm>
          <a:prstGeom prst="rect">
            <a:avLst/>
          </a:prstGeom>
        </p:spPr>
      </p:pic>
      <p:sp>
        <p:nvSpPr>
          <p:cNvPr id="387" name="Thought Bubble: Cloud 386">
            <a:extLst>
              <a:ext uri="{FF2B5EF4-FFF2-40B4-BE49-F238E27FC236}">
                <a16:creationId xmlns:a16="http://schemas.microsoft.com/office/drawing/2014/main" id="{3EDA5601-336E-420B-838A-E841D4DFC8D4}"/>
              </a:ext>
            </a:extLst>
          </p:cNvPr>
          <p:cNvSpPr/>
          <p:nvPr/>
        </p:nvSpPr>
        <p:spPr>
          <a:xfrm>
            <a:off x="4392010" y="9764048"/>
            <a:ext cx="689793" cy="428330"/>
          </a:xfrm>
          <a:prstGeom prst="cloudCallout">
            <a:avLst>
              <a:gd name="adj1" fmla="val -101928"/>
              <a:gd name="adj2" fmla="val 346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89" name="Picture 38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F4B4640-7228-4BEE-A4E9-D42C57D130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03" y="8147521"/>
            <a:ext cx="493009" cy="850589"/>
          </a:xfrm>
          <a:prstGeom prst="rect">
            <a:avLst/>
          </a:prstGeom>
        </p:spPr>
      </p:pic>
      <p:pic>
        <p:nvPicPr>
          <p:cNvPr id="396" name="Picture 39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938B90-D078-4D08-A8E2-9467C97DE4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152" y="8995628"/>
            <a:ext cx="476957" cy="423962"/>
          </a:xfrm>
          <a:prstGeom prst="rect">
            <a:avLst/>
          </a:prstGeom>
        </p:spPr>
      </p:pic>
      <p:pic>
        <p:nvPicPr>
          <p:cNvPr id="399" name="Picture 398" descr="A picture containing light&#10;&#10;Description automatically generated">
            <a:extLst>
              <a:ext uri="{FF2B5EF4-FFF2-40B4-BE49-F238E27FC236}">
                <a16:creationId xmlns:a16="http://schemas.microsoft.com/office/drawing/2014/main" id="{94370E0D-F021-4A67-8CAA-9D6948928DC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23" y="3826410"/>
            <a:ext cx="427569" cy="397051"/>
          </a:xfrm>
          <a:prstGeom prst="rect">
            <a:avLst/>
          </a:prstGeom>
        </p:spPr>
      </p:pic>
      <p:pic>
        <p:nvPicPr>
          <p:cNvPr id="408" name="Picture 40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3D9E6BF-542E-4FBB-87BA-6E9C501613D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02" y="2431179"/>
            <a:ext cx="474924" cy="418566"/>
          </a:xfrm>
          <a:prstGeom prst="rect">
            <a:avLst/>
          </a:prstGeom>
        </p:spPr>
      </p:pic>
      <p:sp>
        <p:nvSpPr>
          <p:cNvPr id="415" name="TextBox 414">
            <a:extLst>
              <a:ext uri="{FF2B5EF4-FFF2-40B4-BE49-F238E27FC236}">
                <a16:creationId xmlns:a16="http://schemas.microsoft.com/office/drawing/2014/main" id="{40BB09BA-CD02-4CF6-AE5B-D9D4E4309607}"/>
              </a:ext>
            </a:extLst>
          </p:cNvPr>
          <p:cNvSpPr txBox="1"/>
          <p:nvPr/>
        </p:nvSpPr>
        <p:spPr>
          <a:xfrm>
            <a:off x="1065796" y="1809628"/>
            <a:ext cx="22701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u="sng" dirty="0">
                <a:solidFill>
                  <a:schemeClr val="bg1"/>
                </a:solidFill>
              </a:rPr>
              <a:t>Progression to next stage of learning:</a:t>
            </a:r>
          </a:p>
          <a:p>
            <a:r>
              <a:rPr lang="en-GB" sz="1050" b="1" dirty="0">
                <a:solidFill>
                  <a:schemeClr val="bg1"/>
                </a:solidFill>
              </a:rPr>
              <a:t>A Level English Language</a:t>
            </a:r>
          </a:p>
          <a:p>
            <a:r>
              <a:rPr lang="en-GB" sz="1050" b="1" dirty="0">
                <a:solidFill>
                  <a:schemeClr val="bg1"/>
                </a:solidFill>
              </a:rPr>
              <a:t>BTEC Scriptwriting </a:t>
            </a:r>
          </a:p>
          <a:p>
            <a:r>
              <a:rPr lang="en-GB" sz="1050" b="1" dirty="0">
                <a:solidFill>
                  <a:schemeClr val="bg1"/>
                </a:solidFill>
              </a:rPr>
              <a:t>A Level Journalism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E70016-EE58-A2D1-9011-392A130737F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10462"/>
          <a:stretch/>
        </p:blipFill>
        <p:spPr>
          <a:xfrm>
            <a:off x="7546490" y="15498485"/>
            <a:ext cx="639794" cy="8592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21D7F1-10EB-7F05-6BB2-536572537D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29154" y="16558199"/>
            <a:ext cx="444325" cy="379125"/>
          </a:xfrm>
          <a:prstGeom prst="rect">
            <a:avLst/>
          </a:prstGeom>
        </p:spPr>
      </p:pic>
      <p:sp>
        <p:nvSpPr>
          <p:cNvPr id="247" name="TextBox 246">
            <a:extLst>
              <a:ext uri="{FF2B5EF4-FFF2-40B4-BE49-F238E27FC236}">
                <a16:creationId xmlns:a16="http://schemas.microsoft.com/office/drawing/2014/main" id="{738C1EEF-A81D-1ABF-62BE-E64C94B32C84}"/>
              </a:ext>
            </a:extLst>
          </p:cNvPr>
          <p:cNvSpPr txBox="1"/>
          <p:nvPr/>
        </p:nvSpPr>
        <p:spPr>
          <a:xfrm>
            <a:off x="5765514" y="17276244"/>
            <a:ext cx="16642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Acceptance and inclusion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1B4D2D-F560-ADCC-F769-0C3C1186CE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35022" y="15473083"/>
            <a:ext cx="668880" cy="891840"/>
          </a:xfrm>
          <a:prstGeom prst="rect">
            <a:avLst/>
          </a:prstGeom>
        </p:spPr>
      </p:pic>
      <p:sp>
        <p:nvSpPr>
          <p:cNvPr id="250" name="TextBox 249">
            <a:extLst>
              <a:ext uri="{FF2B5EF4-FFF2-40B4-BE49-F238E27FC236}">
                <a16:creationId xmlns:a16="http://schemas.microsoft.com/office/drawing/2014/main" id="{313A4444-D80D-7F9F-6EEF-8C3A0B8946F7}"/>
              </a:ext>
            </a:extLst>
          </p:cNvPr>
          <p:cNvSpPr txBox="1"/>
          <p:nvPr/>
        </p:nvSpPr>
        <p:spPr>
          <a:xfrm>
            <a:off x="5379672" y="15634147"/>
            <a:ext cx="231496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‘Writing from Life’ </a:t>
            </a:r>
          </a:p>
          <a:p>
            <a:pPr algn="ctr"/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B5584373-BF70-8FD8-39D7-03E231838568}"/>
              </a:ext>
            </a:extLst>
          </p:cNvPr>
          <p:cNvSpPr txBox="1"/>
          <p:nvPr/>
        </p:nvSpPr>
        <p:spPr>
          <a:xfrm rot="16200000">
            <a:off x="1177918" y="14484987"/>
            <a:ext cx="112657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Natural Wonder’  </a:t>
            </a:r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AEBE92A-A0AB-B6EC-F0DA-2AC6AAFAB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282" y="16305855"/>
            <a:ext cx="547644" cy="51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7931D2E-EE05-B646-6516-D6784F3DC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0949">
            <a:off x="2033107" y="15492652"/>
            <a:ext cx="1020359" cy="66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9" name="TextBox 258">
            <a:extLst>
              <a:ext uri="{FF2B5EF4-FFF2-40B4-BE49-F238E27FC236}">
                <a16:creationId xmlns:a16="http://schemas.microsoft.com/office/drawing/2014/main" id="{FC29901E-8FF0-8C19-6471-E31D674136B9}"/>
              </a:ext>
            </a:extLst>
          </p:cNvPr>
          <p:cNvSpPr txBox="1"/>
          <p:nvPr/>
        </p:nvSpPr>
        <p:spPr>
          <a:xfrm>
            <a:off x="1560774" y="13349757"/>
            <a:ext cx="16925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Natural Wonder’  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FD53549-4025-9E28-094F-F19A30A3B88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0859389">
            <a:off x="1581223" y="13810251"/>
            <a:ext cx="464966" cy="64107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EF86E9-654E-ACCA-BA8D-D175EA267E0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93901" y="12803428"/>
            <a:ext cx="771895" cy="412008"/>
          </a:xfrm>
          <a:prstGeom prst="rect">
            <a:avLst/>
          </a:prstGeom>
        </p:spPr>
      </p:pic>
      <p:sp>
        <p:nvSpPr>
          <p:cNvPr id="262" name="TextBox 261">
            <a:extLst>
              <a:ext uri="{FF2B5EF4-FFF2-40B4-BE49-F238E27FC236}">
                <a16:creationId xmlns:a16="http://schemas.microsoft.com/office/drawing/2014/main" id="{80274C66-3F9A-0308-4BEB-E8D1956D297C}"/>
              </a:ext>
            </a:extLst>
          </p:cNvPr>
          <p:cNvSpPr txBox="1"/>
          <p:nvPr/>
        </p:nvSpPr>
        <p:spPr>
          <a:xfrm>
            <a:off x="3381760" y="13288802"/>
            <a:ext cx="156911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Shakespeare’s Magic’  </a:t>
            </a:r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A903A794-CF37-7F8D-89EE-4C197D52B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817" y="13361937"/>
            <a:ext cx="589474" cy="78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" name="TextBox 264">
            <a:extLst>
              <a:ext uri="{FF2B5EF4-FFF2-40B4-BE49-F238E27FC236}">
                <a16:creationId xmlns:a16="http://schemas.microsoft.com/office/drawing/2014/main" id="{549C7B26-3826-0761-814F-E585209B35E4}"/>
              </a:ext>
            </a:extLst>
          </p:cNvPr>
          <p:cNvSpPr txBox="1"/>
          <p:nvPr/>
        </p:nvSpPr>
        <p:spPr>
          <a:xfrm>
            <a:off x="5523993" y="13287943"/>
            <a:ext cx="16925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Shakespeare’s Magic’  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pic>
        <p:nvPicPr>
          <p:cNvPr id="22" name="Picture 12">
            <a:extLst>
              <a:ext uri="{FF2B5EF4-FFF2-40B4-BE49-F238E27FC236}">
                <a16:creationId xmlns:a16="http://schemas.microsoft.com/office/drawing/2014/main" id="{ADD9DA1A-3177-7EA0-C94F-EFEEA870D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02762">
            <a:off x="5002003" y="13475816"/>
            <a:ext cx="742005" cy="53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34D5FDBE-E0C4-C713-9970-1D6E28DB3036}"/>
              </a:ext>
            </a:extLst>
          </p:cNvPr>
          <p:cNvSpPr txBox="1"/>
          <p:nvPr/>
        </p:nvSpPr>
        <p:spPr>
          <a:xfrm rot="16200000">
            <a:off x="8194528" y="12222217"/>
            <a:ext cx="156911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Tales of Terror’ </a:t>
            </a:r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" name="Picture 14">
            <a:extLst>
              <a:ext uri="{FF2B5EF4-FFF2-40B4-BE49-F238E27FC236}">
                <a16:creationId xmlns:a16="http://schemas.microsoft.com/office/drawing/2014/main" id="{7FCDB2EA-D009-7E69-06B4-987FE03DA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7792">
            <a:off x="8385682" y="13130539"/>
            <a:ext cx="722152" cy="50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1" name="TextBox 270">
            <a:extLst>
              <a:ext uri="{FF2B5EF4-FFF2-40B4-BE49-F238E27FC236}">
                <a16:creationId xmlns:a16="http://schemas.microsoft.com/office/drawing/2014/main" id="{2FC85AFE-A1ED-55E4-B632-C0C820C92091}"/>
              </a:ext>
            </a:extLst>
          </p:cNvPr>
          <p:cNvSpPr txBox="1"/>
          <p:nvPr/>
        </p:nvSpPr>
        <p:spPr>
          <a:xfrm>
            <a:off x="8221261" y="14872489"/>
            <a:ext cx="140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AO5, AO6, AO1, AO2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591411DA-BF22-D8DF-1C8A-EAC979DC95D5}"/>
              </a:ext>
            </a:extLst>
          </p:cNvPr>
          <p:cNvSpPr txBox="1"/>
          <p:nvPr/>
        </p:nvSpPr>
        <p:spPr>
          <a:xfrm>
            <a:off x="7299884" y="14997673"/>
            <a:ext cx="12105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Narrative Writing</a:t>
            </a:r>
          </a:p>
        </p:txBody>
      </p:sp>
      <p:pic>
        <p:nvPicPr>
          <p:cNvPr id="25" name="Picture 16">
            <a:extLst>
              <a:ext uri="{FF2B5EF4-FFF2-40B4-BE49-F238E27FC236}">
                <a16:creationId xmlns:a16="http://schemas.microsoft.com/office/drawing/2014/main" id="{EA3DE55D-3E08-AA1A-049C-29B9D5524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7160">
            <a:off x="7859594" y="11257576"/>
            <a:ext cx="948966" cy="71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4" name="TextBox 273">
            <a:extLst>
              <a:ext uri="{FF2B5EF4-FFF2-40B4-BE49-F238E27FC236}">
                <a16:creationId xmlns:a16="http://schemas.microsoft.com/office/drawing/2014/main" id="{A3F526BF-15A1-0AB2-8F3C-D809E9F264E7}"/>
              </a:ext>
            </a:extLst>
          </p:cNvPr>
          <p:cNvSpPr txBox="1"/>
          <p:nvPr/>
        </p:nvSpPr>
        <p:spPr>
          <a:xfrm>
            <a:off x="6147827" y="11185927"/>
            <a:ext cx="169255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Tales of Terror’  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pic>
        <p:nvPicPr>
          <p:cNvPr id="1042" name="Picture 18">
            <a:extLst>
              <a:ext uri="{FF2B5EF4-FFF2-40B4-BE49-F238E27FC236}">
                <a16:creationId xmlns:a16="http://schemas.microsoft.com/office/drawing/2014/main" id="{CCA79B26-2EE7-40FE-4AD3-84EC9AAFD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820" y="12502976"/>
            <a:ext cx="562467" cy="70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6BFC572E-F20B-1827-AB1F-A989B869C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594" y="12696472"/>
            <a:ext cx="915141" cy="49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2">
            <a:extLst>
              <a:ext uri="{FF2B5EF4-FFF2-40B4-BE49-F238E27FC236}">
                <a16:creationId xmlns:a16="http://schemas.microsoft.com/office/drawing/2014/main" id="{837DC4A6-B464-C1E6-708A-EA250C717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59" y="11084552"/>
            <a:ext cx="771764" cy="799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" name="TextBox 284">
            <a:extLst>
              <a:ext uri="{FF2B5EF4-FFF2-40B4-BE49-F238E27FC236}">
                <a16:creationId xmlns:a16="http://schemas.microsoft.com/office/drawing/2014/main" id="{44FFEC5B-E1FC-8CF6-ABBE-1FED79DA2B94}"/>
              </a:ext>
            </a:extLst>
          </p:cNvPr>
          <p:cNvSpPr txBox="1"/>
          <p:nvPr/>
        </p:nvSpPr>
        <p:spPr>
          <a:xfrm>
            <a:off x="3696703" y="11062826"/>
            <a:ext cx="156911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Fantastic Adventures’</a:t>
            </a:r>
          </a:p>
          <a:p>
            <a:pPr algn="ctr"/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48" name="Picture 24">
            <a:extLst>
              <a:ext uri="{FF2B5EF4-FFF2-40B4-BE49-F238E27FC236}">
                <a16:creationId xmlns:a16="http://schemas.microsoft.com/office/drawing/2014/main" id="{E5D89DD3-E2CB-0A6F-8004-58194BC46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30" y="11077946"/>
            <a:ext cx="1050299" cy="7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4" name="TextBox 243">
            <a:extLst>
              <a:ext uri="{FF2B5EF4-FFF2-40B4-BE49-F238E27FC236}">
                <a16:creationId xmlns:a16="http://schemas.microsoft.com/office/drawing/2014/main" id="{8480B9F5-459B-1435-6AF2-2F70237FFCBA}"/>
              </a:ext>
            </a:extLst>
          </p:cNvPr>
          <p:cNvSpPr txBox="1"/>
          <p:nvPr/>
        </p:nvSpPr>
        <p:spPr>
          <a:xfrm rot="16200000">
            <a:off x="405488" y="9845833"/>
            <a:ext cx="16925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</a:t>
            </a:r>
            <a:r>
              <a:rPr lang="en-GB" sz="1800" dirty="0">
                <a:solidFill>
                  <a:schemeClr val="bg1"/>
                </a:solidFill>
              </a:rPr>
              <a:t>Fantastic Adventures’  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B507F6A4-5914-1D33-944D-804340288945}"/>
              </a:ext>
            </a:extLst>
          </p:cNvPr>
          <p:cNvSpPr txBox="1"/>
          <p:nvPr/>
        </p:nvSpPr>
        <p:spPr>
          <a:xfrm>
            <a:off x="2861517" y="8664408"/>
            <a:ext cx="156911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‘</a:t>
            </a:r>
            <a:r>
              <a:rPr lang="en-GB" sz="1600" dirty="0">
                <a:solidFill>
                  <a:schemeClr val="bg1"/>
                </a:solidFill>
              </a:rPr>
              <a:t>Diversity, Difference and Acceptance’</a:t>
            </a:r>
          </a:p>
          <a:p>
            <a:pPr algn="ctr"/>
            <a:r>
              <a:rPr lang="en-GB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INTRODUCTION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99BE006-6D83-287C-3DA4-80A01B8E4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753" y="8791390"/>
            <a:ext cx="1215008" cy="81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2C24BC84-ECC2-1AFA-420C-23FF22916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5239">
            <a:off x="1757085" y="8923822"/>
            <a:ext cx="934796" cy="69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" name="TextBox 251">
            <a:extLst>
              <a:ext uri="{FF2B5EF4-FFF2-40B4-BE49-F238E27FC236}">
                <a16:creationId xmlns:a16="http://schemas.microsoft.com/office/drawing/2014/main" id="{84B91EE4-6592-B188-394E-77D94A842D77}"/>
              </a:ext>
            </a:extLst>
          </p:cNvPr>
          <p:cNvSpPr txBox="1"/>
          <p:nvPr/>
        </p:nvSpPr>
        <p:spPr>
          <a:xfrm>
            <a:off x="5576741" y="8657525"/>
            <a:ext cx="169255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‘</a:t>
            </a:r>
            <a:r>
              <a:rPr lang="en-GB" sz="1600" dirty="0">
                <a:solidFill>
                  <a:schemeClr val="bg1"/>
                </a:solidFill>
              </a:rPr>
              <a:t>Diversity, Difference and Acceptance</a:t>
            </a:r>
            <a:r>
              <a:rPr lang="en-GB" sz="20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00CC00"/>
                </a:solidFill>
              </a:rPr>
              <a:t>MASTERY</a:t>
            </a:r>
            <a:endParaRPr lang="en-GB" sz="2000" b="1" dirty="0">
              <a:solidFill>
                <a:srgbClr val="00CC00"/>
              </a:solidFill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8FFB009-3229-C750-A5C8-D6B639614B63}"/>
              </a:ext>
            </a:extLst>
          </p:cNvPr>
          <p:cNvSpPr txBox="1"/>
          <p:nvPr/>
        </p:nvSpPr>
        <p:spPr>
          <a:xfrm rot="16200000">
            <a:off x="8193289" y="7500800"/>
            <a:ext cx="156911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‘Narrative Writing</a:t>
            </a:r>
            <a:r>
              <a:rPr lang="en-GB" sz="18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1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B50C2D19-29B2-2310-16A3-4A0AA896F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1312">
            <a:off x="7884297" y="6580863"/>
            <a:ext cx="931816" cy="69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4" name="TextBox 253">
            <a:extLst>
              <a:ext uri="{FF2B5EF4-FFF2-40B4-BE49-F238E27FC236}">
                <a16:creationId xmlns:a16="http://schemas.microsoft.com/office/drawing/2014/main" id="{3CBA6B03-BE7F-B8D8-A1B3-E43A89B8A166}"/>
              </a:ext>
            </a:extLst>
          </p:cNvPr>
          <p:cNvSpPr txBox="1"/>
          <p:nvPr/>
        </p:nvSpPr>
        <p:spPr>
          <a:xfrm>
            <a:off x="6099434" y="6341754"/>
            <a:ext cx="171305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‘Edexcel Walkthrough</a:t>
            </a:r>
            <a:r>
              <a:rPr lang="en-GB" sz="18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1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24" name="Picture 8">
            <a:extLst>
              <a:ext uri="{FF2B5EF4-FFF2-40B4-BE49-F238E27FC236}">
                <a16:creationId xmlns:a16="http://schemas.microsoft.com/office/drawing/2014/main" id="{72F9D60E-5E68-FC60-028A-F6F68732CA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77" b="26220"/>
          <a:stretch/>
        </p:blipFill>
        <p:spPr bwMode="auto">
          <a:xfrm>
            <a:off x="4867044" y="6456996"/>
            <a:ext cx="1334696" cy="66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06CE13A-BFEA-71F9-0291-E361EF8CD0AF}"/>
              </a:ext>
            </a:extLst>
          </p:cNvPr>
          <p:cNvPicPr>
            <a:picLocks noChangeAspect="1"/>
          </p:cNvPicPr>
          <p:nvPr/>
        </p:nvPicPr>
        <p:blipFill rotWithShape="1">
          <a:blip r:embed="rId29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5938" t="5009" r="25158" b="13808"/>
          <a:stretch/>
        </p:blipFill>
        <p:spPr>
          <a:xfrm>
            <a:off x="3558033" y="5098978"/>
            <a:ext cx="986881" cy="1094409"/>
          </a:xfrm>
          <a:prstGeom prst="rect">
            <a:avLst/>
          </a:prstGeom>
        </p:spPr>
      </p:pic>
      <p:pic>
        <p:nvPicPr>
          <p:cNvPr id="28" name="Picture 10">
            <a:extLst>
              <a:ext uri="{FF2B5EF4-FFF2-40B4-BE49-F238E27FC236}">
                <a16:creationId xmlns:a16="http://schemas.microsoft.com/office/drawing/2014/main" id="{9EFB731A-BFA8-ABF5-4BDA-84C13D4FD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19597">
            <a:off x="8469486" y="8591317"/>
            <a:ext cx="668623" cy="44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0" name="TextBox 259">
            <a:extLst>
              <a:ext uri="{FF2B5EF4-FFF2-40B4-BE49-F238E27FC236}">
                <a16:creationId xmlns:a16="http://schemas.microsoft.com/office/drawing/2014/main" id="{7F315A4E-0EF0-F5E4-CDA6-703FE86380E9}"/>
              </a:ext>
            </a:extLst>
          </p:cNvPr>
          <p:cNvSpPr txBox="1"/>
          <p:nvPr/>
        </p:nvSpPr>
        <p:spPr>
          <a:xfrm>
            <a:off x="1377878" y="6335306"/>
            <a:ext cx="227224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‘Edexcel Language Paper 1</a:t>
            </a:r>
            <a:r>
              <a:rPr lang="en-GB" sz="18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1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34" name="Picture 12">
            <a:extLst>
              <a:ext uri="{FF2B5EF4-FFF2-40B4-BE49-F238E27FC236}">
                <a16:creationId xmlns:a16="http://schemas.microsoft.com/office/drawing/2014/main" id="{5901AA44-2A8D-B7F8-B5C7-89E0ABDB35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4" t="26700" r="6063" b="22935"/>
          <a:stretch/>
        </p:blipFill>
        <p:spPr bwMode="auto">
          <a:xfrm rot="16200000">
            <a:off x="597803" y="5397524"/>
            <a:ext cx="1304870" cy="45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" name="TextBox 263">
            <a:extLst>
              <a:ext uri="{FF2B5EF4-FFF2-40B4-BE49-F238E27FC236}">
                <a16:creationId xmlns:a16="http://schemas.microsoft.com/office/drawing/2014/main" id="{E1C2C94C-94D2-F7B4-B817-05085EEFB28E}"/>
              </a:ext>
            </a:extLst>
          </p:cNvPr>
          <p:cNvSpPr txBox="1"/>
          <p:nvPr/>
        </p:nvSpPr>
        <p:spPr>
          <a:xfrm rot="20225552">
            <a:off x="1132632" y="4124907"/>
            <a:ext cx="179568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‘Completion of the SLE</a:t>
            </a:r>
            <a:r>
              <a:rPr lang="en-GB" sz="16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SLE (F, P, M, D)</a:t>
            </a:r>
            <a:endParaRPr lang="en-GB" sz="2000" b="1" dirty="0">
              <a:solidFill>
                <a:srgbClr val="FF00FF"/>
              </a:solidFill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4CA6393E-BD4E-CBC5-A856-55B55BC42AF2}"/>
              </a:ext>
            </a:extLst>
          </p:cNvPr>
          <p:cNvSpPr txBox="1"/>
          <p:nvPr/>
        </p:nvSpPr>
        <p:spPr>
          <a:xfrm>
            <a:off x="5209699" y="3942845"/>
            <a:ext cx="227224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‘Edexcel Language Paper 2</a:t>
            </a:r>
            <a:r>
              <a:rPr lang="en-GB" sz="18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2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36" name="Picture 14">
            <a:extLst>
              <a:ext uri="{FF2B5EF4-FFF2-40B4-BE49-F238E27FC236}">
                <a16:creationId xmlns:a16="http://schemas.microsoft.com/office/drawing/2014/main" id="{62620F4C-DBE4-F8AE-0AE0-4858E2663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30" y="2804746"/>
            <a:ext cx="1100941" cy="65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6">
            <a:extLst>
              <a:ext uri="{FF2B5EF4-FFF2-40B4-BE49-F238E27FC236}">
                <a16:creationId xmlns:a16="http://schemas.microsoft.com/office/drawing/2014/main" id="{033D2700-02C8-70DA-6CDA-DE3FE6899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72" y="5008813"/>
            <a:ext cx="909998" cy="67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>
            <a:extLst>
              <a:ext uri="{FF2B5EF4-FFF2-40B4-BE49-F238E27FC236}">
                <a16:creationId xmlns:a16="http://schemas.microsoft.com/office/drawing/2014/main" id="{161B2E38-8C08-BEF5-B4EE-0DA161091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713" y="4955933"/>
            <a:ext cx="823409" cy="65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>
            <a:extLst>
              <a:ext uri="{FF2B5EF4-FFF2-40B4-BE49-F238E27FC236}">
                <a16:creationId xmlns:a16="http://schemas.microsoft.com/office/drawing/2014/main" id="{5A282AF2-69F3-F937-9AF9-55079A342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276" y="4022869"/>
            <a:ext cx="936827" cy="74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2">
            <a:extLst>
              <a:ext uri="{FF2B5EF4-FFF2-40B4-BE49-F238E27FC236}">
                <a16:creationId xmlns:a16="http://schemas.microsoft.com/office/drawing/2014/main" id="{07F9569D-D65B-4933-4380-A11580ED1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395" y="4116231"/>
            <a:ext cx="1103226" cy="61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" name="TextBox 275">
            <a:extLst>
              <a:ext uri="{FF2B5EF4-FFF2-40B4-BE49-F238E27FC236}">
                <a16:creationId xmlns:a16="http://schemas.microsoft.com/office/drawing/2014/main" id="{FF869DCD-0E1C-AF01-98A0-44D74EAAABAD}"/>
              </a:ext>
            </a:extLst>
          </p:cNvPr>
          <p:cNvSpPr txBox="1"/>
          <p:nvPr/>
        </p:nvSpPr>
        <p:spPr>
          <a:xfrm rot="2943031">
            <a:off x="7518187" y="2327982"/>
            <a:ext cx="18825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‘Edexcel Language Paper 2</a:t>
            </a:r>
            <a:r>
              <a:rPr lang="en-GB" sz="1400" dirty="0">
                <a:solidFill>
                  <a:schemeClr val="bg1"/>
                </a:solidFill>
              </a:rPr>
              <a:t>’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2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50" name="Picture 24">
            <a:extLst>
              <a:ext uri="{FF2B5EF4-FFF2-40B4-BE49-F238E27FC236}">
                <a16:creationId xmlns:a16="http://schemas.microsoft.com/office/drawing/2014/main" id="{FF79886D-9056-C7EF-2F4B-BEF30F419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916" y="1812044"/>
            <a:ext cx="1209516" cy="75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C8035BD6-F8F7-029A-4978-B7B2BC123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BEBA8EAE-BF5A-486C-A8C5-ECC9F3942E4B}">
                <a14:imgProps xmlns:a14="http://schemas.microsoft.com/office/drawing/2010/main">
                  <a14:imgLayer r:embed="rId4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319" y="3135886"/>
            <a:ext cx="741742" cy="74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" name="TextBox 276">
            <a:extLst>
              <a:ext uri="{FF2B5EF4-FFF2-40B4-BE49-F238E27FC236}">
                <a16:creationId xmlns:a16="http://schemas.microsoft.com/office/drawing/2014/main" id="{66CF9AF2-E7B0-0994-D6FB-0DD0E60E4D95}"/>
              </a:ext>
            </a:extLst>
          </p:cNvPr>
          <p:cNvSpPr txBox="1"/>
          <p:nvPr/>
        </p:nvSpPr>
        <p:spPr>
          <a:xfrm>
            <a:off x="3223658" y="1752122"/>
            <a:ext cx="33667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‘Student Focused Preparation. 10 Week Countdown’</a:t>
            </a:r>
            <a:endParaRPr lang="en-GB" sz="1800" dirty="0">
              <a:solidFill>
                <a:schemeClr val="bg1"/>
              </a:solidFill>
            </a:endParaRP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GCSE PAPER 1 &amp; 2</a:t>
            </a:r>
            <a:endParaRPr lang="en-GB" sz="2000" b="1" dirty="0">
              <a:solidFill>
                <a:srgbClr val="FF00FF"/>
              </a:solidFill>
            </a:endParaRPr>
          </a:p>
        </p:txBody>
      </p:sp>
      <p:pic>
        <p:nvPicPr>
          <p:cNvPr id="1054" name="Picture 30">
            <a:extLst>
              <a:ext uri="{FF2B5EF4-FFF2-40B4-BE49-F238E27FC236}">
                <a16:creationId xmlns:a16="http://schemas.microsoft.com/office/drawing/2014/main" id="{2E115F92-B61F-2D2F-3390-EAAA4BD4B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6" y="1162387"/>
            <a:ext cx="876862" cy="58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extLst>
              <a:ext uri="{FF2B5EF4-FFF2-40B4-BE49-F238E27FC236}">
                <a16:creationId xmlns:a16="http://schemas.microsoft.com/office/drawing/2014/main" id="{729F5C3C-9966-D677-D098-F3AAD702C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299" y="53168"/>
            <a:ext cx="1288909" cy="128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3" name="TextBox 282">
            <a:extLst>
              <a:ext uri="{FF2B5EF4-FFF2-40B4-BE49-F238E27FC236}">
                <a16:creationId xmlns:a16="http://schemas.microsoft.com/office/drawing/2014/main" id="{A9A2CA98-3382-1A3C-AD26-2B59715587A4}"/>
              </a:ext>
            </a:extLst>
          </p:cNvPr>
          <p:cNvSpPr txBox="1"/>
          <p:nvPr/>
        </p:nvSpPr>
        <p:spPr>
          <a:xfrm>
            <a:off x="7898432" y="1607862"/>
            <a:ext cx="1004669" cy="280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MOCK EXAM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8295</TotalTime>
  <Words>830</Words>
  <Application>Microsoft Office PowerPoint</Application>
  <PresentationFormat>Custom</PresentationFormat>
  <Paragraphs>190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L Avis</cp:lastModifiedBy>
  <cp:revision>352</cp:revision>
  <cp:lastPrinted>2019-10-28T14:05:20Z</cp:lastPrinted>
  <dcterms:created xsi:type="dcterms:W3CDTF">2018-02-08T08:28:53Z</dcterms:created>
  <dcterms:modified xsi:type="dcterms:W3CDTF">2022-09-28T12:10:47Z</dcterms:modified>
</cp:coreProperties>
</file>