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sldIdLst>
    <p:sldId id="256" r:id="rId6"/>
    <p:sldId id="257" r:id="rId7"/>
    <p:sldId id="258" r:id="rId8"/>
    <p:sldId id="259" r:id="rId9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18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0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8C30-C9BA-43B4-82B4-3208D4A3E3B3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9E16A-067F-4B54-AE7F-35AC47967A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352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8C30-C9BA-43B4-82B4-3208D4A3E3B3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9E16A-067F-4B54-AE7F-35AC47967A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576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8C30-C9BA-43B4-82B4-3208D4A3E3B3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9E16A-067F-4B54-AE7F-35AC47967A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666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BB1D31-9E23-4D5C-9C05-A7FE352C18D1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29/09/2025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72CD50-CF05-4EC2-8E11-E56DA8DE47C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14991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BB1D31-9E23-4D5C-9C05-A7FE352C18D1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29/09/2025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72CD50-CF05-4EC2-8E11-E56DA8DE47C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75096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BB1D31-9E23-4D5C-9C05-A7FE352C18D1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29/09/2025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72CD50-CF05-4EC2-8E11-E56DA8DE47C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14641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BB1D31-9E23-4D5C-9C05-A7FE352C18D1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29/09/2025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72CD50-CF05-4EC2-8E11-E56DA8DE47C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5420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BB1D31-9E23-4D5C-9C05-A7FE352C18D1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29/09/2025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72CD50-CF05-4EC2-8E11-E56DA8DE47C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98109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BB1D31-9E23-4D5C-9C05-A7FE352C18D1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29/09/2025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72CD50-CF05-4EC2-8E11-E56DA8DE47C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20193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BB1D31-9E23-4D5C-9C05-A7FE352C18D1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29/09/2025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72CD50-CF05-4EC2-8E11-E56DA8DE47C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92001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BB1D31-9E23-4D5C-9C05-A7FE352C18D1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29/09/2025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72CD50-CF05-4EC2-8E11-E56DA8DE47C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2416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8C30-C9BA-43B4-82B4-3208D4A3E3B3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9E16A-067F-4B54-AE7F-35AC47967A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3956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BB1D31-9E23-4D5C-9C05-A7FE352C18D1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29/09/2025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72CD50-CF05-4EC2-8E11-E56DA8DE47C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15066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BB1D31-9E23-4D5C-9C05-A7FE352C18D1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29/09/2025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72CD50-CF05-4EC2-8E11-E56DA8DE47C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16714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BB1D31-9E23-4D5C-9C05-A7FE352C18D1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29/09/2025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72CD50-CF05-4EC2-8E11-E56DA8DE47C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6379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8C30-C9BA-43B4-82B4-3208D4A3E3B3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9E16A-067F-4B54-AE7F-35AC47967A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69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8C30-C9BA-43B4-82B4-3208D4A3E3B3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9E16A-067F-4B54-AE7F-35AC47967A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205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8C30-C9BA-43B4-82B4-3208D4A3E3B3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9E16A-067F-4B54-AE7F-35AC47967A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306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8C30-C9BA-43B4-82B4-3208D4A3E3B3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9E16A-067F-4B54-AE7F-35AC47967A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087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8C30-C9BA-43B4-82B4-3208D4A3E3B3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9E16A-067F-4B54-AE7F-35AC47967A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113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8C30-C9BA-43B4-82B4-3208D4A3E3B3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9E16A-067F-4B54-AE7F-35AC47967A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093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8C30-C9BA-43B4-82B4-3208D4A3E3B3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9E16A-067F-4B54-AE7F-35AC47967A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931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58C30-C9BA-43B4-82B4-3208D4A3E3B3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9E16A-067F-4B54-AE7F-35AC47967A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269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BB1D31-9E23-4D5C-9C05-A7FE352C18D1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29/09/2025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72CD50-CF05-4EC2-8E11-E56DA8DE47C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919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Scroll 1"/>
          <p:cNvSpPr/>
          <p:nvPr/>
        </p:nvSpPr>
        <p:spPr>
          <a:xfrm>
            <a:off x="6506752" y="228781"/>
            <a:ext cx="2355607" cy="1924189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u="sng" dirty="0"/>
              <a:t>MODULE 1</a:t>
            </a:r>
          </a:p>
          <a:p>
            <a:pPr algn="ctr"/>
            <a:r>
              <a:rPr lang="es-ES" b="1" dirty="0"/>
              <a:t> </a:t>
            </a:r>
          </a:p>
          <a:p>
            <a:pPr algn="ctr"/>
            <a:r>
              <a:rPr lang="es-ES" b="1" dirty="0"/>
              <a:t>¡Diviértete!</a:t>
            </a:r>
          </a:p>
          <a:p>
            <a:pPr algn="ctr"/>
            <a:endParaRPr lang="es-ES" sz="1200" b="1" dirty="0"/>
          </a:p>
          <a:p>
            <a:pPr algn="ctr"/>
            <a:r>
              <a:rPr lang="es-ES" sz="1600" b="1" dirty="0"/>
              <a:t>(</a:t>
            </a:r>
            <a:r>
              <a:rPr lang="es-ES" sz="1600" b="1" dirty="0" err="1"/>
              <a:t>Enjoy</a:t>
            </a:r>
            <a:r>
              <a:rPr lang="es-ES" sz="1600" b="1" dirty="0"/>
              <a:t> </a:t>
            </a:r>
            <a:r>
              <a:rPr lang="es-ES" sz="1600" b="1" dirty="0" err="1"/>
              <a:t>yourself</a:t>
            </a:r>
            <a:r>
              <a:rPr lang="es-ES" sz="1600" b="1" dirty="0"/>
              <a:t>!)</a:t>
            </a:r>
          </a:p>
        </p:txBody>
      </p:sp>
      <p:sp>
        <p:nvSpPr>
          <p:cNvPr id="3" name="Vertical Scroll 2"/>
          <p:cNvSpPr/>
          <p:nvPr/>
        </p:nvSpPr>
        <p:spPr>
          <a:xfrm>
            <a:off x="2381174" y="2141390"/>
            <a:ext cx="2355607" cy="1808063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u="sng" dirty="0"/>
              <a:t>MODULE 2</a:t>
            </a:r>
          </a:p>
          <a:p>
            <a:pPr algn="ctr"/>
            <a:endParaRPr lang="en-GB" b="1" dirty="0"/>
          </a:p>
          <a:p>
            <a:pPr algn="ctr"/>
            <a:r>
              <a:rPr lang="fr-FR" b="1" dirty="0" err="1"/>
              <a:t>Viajes</a:t>
            </a:r>
            <a:endParaRPr lang="fr-FR" b="1" dirty="0"/>
          </a:p>
          <a:p>
            <a:pPr algn="ctr"/>
            <a:endParaRPr lang="fr-FR" sz="1400" b="1" dirty="0"/>
          </a:p>
          <a:p>
            <a:pPr algn="ctr"/>
            <a:r>
              <a:rPr lang="en-GB" sz="1600" b="1" dirty="0"/>
              <a:t>(Travels)</a:t>
            </a:r>
          </a:p>
        </p:txBody>
      </p:sp>
      <p:sp>
        <p:nvSpPr>
          <p:cNvPr id="4" name="Vertical Scroll 3"/>
          <p:cNvSpPr/>
          <p:nvPr/>
        </p:nvSpPr>
        <p:spPr>
          <a:xfrm>
            <a:off x="3337454" y="4321970"/>
            <a:ext cx="2355607" cy="1840323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u="sng" dirty="0"/>
              <a:t>MODULE 3</a:t>
            </a:r>
          </a:p>
          <a:p>
            <a:pPr algn="ctr"/>
            <a:endParaRPr lang="en-GB" sz="1000" b="1" dirty="0"/>
          </a:p>
          <a:p>
            <a:pPr algn="ctr"/>
            <a:r>
              <a:rPr lang="en-GB" b="1" dirty="0"/>
              <a:t>Mi </a:t>
            </a:r>
            <a:r>
              <a:rPr lang="en-GB" b="1" dirty="0" err="1"/>
              <a:t>gente</a:t>
            </a:r>
            <a:r>
              <a:rPr lang="en-GB" b="1" dirty="0"/>
              <a:t>, mi </a:t>
            </a:r>
            <a:r>
              <a:rPr lang="en-GB" b="1" dirty="0" err="1"/>
              <a:t>mundo</a:t>
            </a:r>
            <a:endParaRPr lang="en-GB" b="1" dirty="0"/>
          </a:p>
          <a:p>
            <a:pPr algn="ctr"/>
            <a:endParaRPr lang="en-GB" sz="1000" b="1" dirty="0"/>
          </a:p>
          <a:p>
            <a:pPr algn="ctr"/>
            <a:r>
              <a:rPr lang="en-GB" b="1" dirty="0"/>
              <a:t>(</a:t>
            </a:r>
            <a:r>
              <a:rPr lang="en-GB" sz="1600" b="1" dirty="0"/>
              <a:t>My people, my world</a:t>
            </a:r>
            <a:r>
              <a:rPr lang="en-GB" b="1" dirty="0"/>
              <a:t>)</a:t>
            </a:r>
          </a:p>
        </p:txBody>
      </p:sp>
      <p:pic>
        <p:nvPicPr>
          <p:cNvPr id="6" name="Picture 5" descr="&lt;strong&gt;Stickman&lt;/strong&gt; 08 by nicubunu - Blue &lt;strong&gt;stick man&lt;/strong&gt; figure ..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959712" y="4429807"/>
            <a:ext cx="736948" cy="880411"/>
          </a:xfrm>
          <a:prstGeom prst="rect">
            <a:avLst/>
          </a:prstGeom>
        </p:spPr>
      </p:pic>
      <p:pic>
        <p:nvPicPr>
          <p:cNvPr id="8" name="Picture 7" descr="&lt;strong&gt;Stickman&lt;/strong&gt; by nicubunu - Blue &lt;strong&gt;stick man&lt;/strong&gt; figure illustrating ..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7876" y="1009547"/>
            <a:ext cx="868876" cy="898064"/>
          </a:xfrm>
          <a:prstGeom prst="rect">
            <a:avLst/>
          </a:prstGeom>
        </p:spPr>
      </p:pic>
      <p:pic>
        <p:nvPicPr>
          <p:cNvPr id="9" name="Picture 8" descr="&lt;strong&gt;Stickman&lt;/strong&gt; 08 by nicubunu - Blue &lt;strong&gt;stick man&lt;/strong&gt; figure ...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5129" y="2832523"/>
            <a:ext cx="781365" cy="880411"/>
          </a:xfrm>
          <a:prstGeom prst="rect">
            <a:avLst/>
          </a:prstGeom>
        </p:spPr>
      </p:pic>
      <p:pic>
        <p:nvPicPr>
          <p:cNvPr id="11" name="Picture 10" descr="Man Clip Art | Free Stock Photo | Illustration of a ...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92" y="5984931"/>
            <a:ext cx="766784" cy="766784"/>
          </a:xfrm>
          <a:prstGeom prst="rect">
            <a:avLst/>
          </a:prstGeom>
        </p:spPr>
      </p:pic>
      <p:sp>
        <p:nvSpPr>
          <p:cNvPr id="14" name="Cloud Callout 13"/>
          <p:cNvSpPr/>
          <p:nvPr/>
        </p:nvSpPr>
        <p:spPr>
          <a:xfrm>
            <a:off x="1857375" y="49033"/>
            <a:ext cx="3347720" cy="1823099"/>
          </a:xfrm>
          <a:prstGeom prst="cloudCallout">
            <a:avLst>
              <a:gd name="adj1" fmla="val 66534"/>
              <a:gd name="adj2" fmla="val -1073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550" dirty="0">
                <a:solidFill>
                  <a:schemeClr val="tx1"/>
                </a:solidFill>
              </a:rPr>
              <a:t>Mi vida digital</a:t>
            </a:r>
          </a:p>
          <a:p>
            <a:pPr algn="ctr"/>
            <a:r>
              <a:rPr lang="es-ES" sz="1550" dirty="0">
                <a:solidFill>
                  <a:schemeClr val="tx1"/>
                </a:solidFill>
              </a:rPr>
              <a:t>¡Disfrutamos al máximo!</a:t>
            </a:r>
          </a:p>
          <a:p>
            <a:pPr algn="ctr"/>
            <a:r>
              <a:rPr lang="es-ES" sz="1550" dirty="0">
                <a:solidFill>
                  <a:schemeClr val="tx1"/>
                </a:solidFill>
              </a:rPr>
              <a:t>¿Quedamos?</a:t>
            </a:r>
          </a:p>
          <a:p>
            <a:pPr algn="ctr"/>
            <a:r>
              <a:rPr lang="es-ES" sz="1550" dirty="0">
                <a:solidFill>
                  <a:schemeClr val="tx1"/>
                </a:solidFill>
              </a:rPr>
              <a:t> El fin de semana pasado</a:t>
            </a:r>
          </a:p>
          <a:p>
            <a:pPr algn="ctr"/>
            <a:r>
              <a:rPr lang="es-ES" sz="1550" dirty="0">
                <a:solidFill>
                  <a:schemeClr val="tx1"/>
                </a:solidFill>
              </a:rPr>
              <a:t>¡Un día fatal!</a:t>
            </a:r>
          </a:p>
        </p:txBody>
      </p:sp>
      <p:sp>
        <p:nvSpPr>
          <p:cNvPr id="15" name="Down Ribbon 14"/>
          <p:cNvSpPr/>
          <p:nvPr/>
        </p:nvSpPr>
        <p:spPr>
          <a:xfrm>
            <a:off x="48796" y="49033"/>
            <a:ext cx="1947919" cy="669702"/>
          </a:xfrm>
          <a:prstGeom prst="ribbon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GCSE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89465" y="1957492"/>
            <a:ext cx="9435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Near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future tense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-1" y="1067635"/>
            <a:ext cx="13894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Free time </a:t>
            </a:r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activities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&amp; </a:t>
            </a:r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sports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Cloud Callout 21"/>
          <p:cNvSpPr/>
          <p:nvPr/>
        </p:nvSpPr>
        <p:spPr>
          <a:xfrm>
            <a:off x="5840922" y="2458294"/>
            <a:ext cx="3105215" cy="1750932"/>
          </a:xfrm>
          <a:prstGeom prst="cloudCallout">
            <a:avLst>
              <a:gd name="adj1" fmla="val -65415"/>
              <a:gd name="adj2" fmla="val -24476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550" dirty="0">
                <a:solidFill>
                  <a:schemeClr val="tx1"/>
                </a:solidFill>
              </a:rPr>
              <a:t>En ruta</a:t>
            </a:r>
          </a:p>
          <a:p>
            <a:pPr algn="ctr"/>
            <a:r>
              <a:rPr lang="es-ES" sz="1550" dirty="0">
                <a:solidFill>
                  <a:schemeClr val="tx1"/>
                </a:solidFill>
              </a:rPr>
              <a:t>¡De fiesta en fiesta!</a:t>
            </a:r>
          </a:p>
          <a:p>
            <a:pPr algn="ctr"/>
            <a:r>
              <a:rPr lang="es-ES" sz="1550" dirty="0">
                <a:solidFill>
                  <a:schemeClr val="tx1"/>
                </a:solidFill>
              </a:rPr>
              <a:t>Mis últimas vacaciones</a:t>
            </a:r>
          </a:p>
          <a:p>
            <a:pPr algn="ctr"/>
            <a:r>
              <a:rPr lang="es-ES" sz="1550" dirty="0">
                <a:solidFill>
                  <a:schemeClr val="tx1"/>
                </a:solidFill>
              </a:rPr>
              <a:t>¿Dónde te quedaste?</a:t>
            </a:r>
          </a:p>
          <a:p>
            <a:pPr algn="ctr"/>
            <a:r>
              <a:rPr lang="es-ES" sz="1550" dirty="0">
                <a:solidFill>
                  <a:schemeClr val="tx1"/>
                </a:solidFill>
              </a:rPr>
              <a:t>Mi aventura por América Latina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07513" y="2439386"/>
            <a:ext cx="12503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accent1">
                    <a:lumMod val="50000"/>
                  </a:schemeClr>
                </a:solidFill>
              </a:rPr>
              <a:t>Travel plans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273645" y="3793980"/>
            <a:ext cx="9911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Festivals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565370" y="4347077"/>
            <a:ext cx="24428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Family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-16266" y="4709133"/>
            <a:ext cx="100839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Present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continuous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tense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D7C1EB7-29B8-41B1-BB81-5C2356597BD1}"/>
              </a:ext>
            </a:extLst>
          </p:cNvPr>
          <p:cNvSpPr txBox="1"/>
          <p:nvPr/>
        </p:nvSpPr>
        <p:spPr>
          <a:xfrm>
            <a:off x="0" y="2662901"/>
            <a:ext cx="10856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Going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out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D524BF5-9A05-48C9-95D0-1B9E9296116B}"/>
              </a:ext>
            </a:extLst>
          </p:cNvPr>
          <p:cNvSpPr txBox="1"/>
          <p:nvPr/>
        </p:nvSpPr>
        <p:spPr>
          <a:xfrm>
            <a:off x="8160906" y="5339077"/>
            <a:ext cx="14405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Imperfect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tense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6E9D10D-1C4F-4A6C-9C4C-F20FC8E5E6B1}"/>
              </a:ext>
            </a:extLst>
          </p:cNvPr>
          <p:cNvSpPr txBox="1"/>
          <p:nvPr/>
        </p:nvSpPr>
        <p:spPr>
          <a:xfrm>
            <a:off x="1745094" y="5469816"/>
            <a:ext cx="16784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Describing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people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2A3507D3-17DA-4F38-9716-26AAD9A2202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9071" y="5698712"/>
            <a:ext cx="1577434" cy="1183075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801A0959-29B6-4508-B918-66745A87BB27}"/>
              </a:ext>
            </a:extLst>
          </p:cNvPr>
          <p:cNvSpPr txBox="1"/>
          <p:nvPr/>
        </p:nvSpPr>
        <p:spPr>
          <a:xfrm>
            <a:off x="4688791" y="1717787"/>
            <a:ext cx="1004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Life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online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559DA54-B180-4AD5-91A7-0971CC23C891}"/>
              </a:ext>
            </a:extLst>
          </p:cNvPr>
          <p:cNvSpPr txBox="1"/>
          <p:nvPr/>
        </p:nvSpPr>
        <p:spPr>
          <a:xfrm>
            <a:off x="5812346" y="448410"/>
            <a:ext cx="904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Present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tense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8EDB2D2-DF1D-4023-93D5-F53ADF9CCC35}"/>
              </a:ext>
            </a:extLst>
          </p:cNvPr>
          <p:cNvSpPr txBox="1"/>
          <p:nvPr/>
        </p:nvSpPr>
        <p:spPr>
          <a:xfrm>
            <a:off x="694731" y="3467680"/>
            <a:ext cx="14219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err="1">
                <a:solidFill>
                  <a:schemeClr val="accent1">
                    <a:lumMod val="50000"/>
                  </a:schemeClr>
                </a:solidFill>
              </a:rPr>
              <a:t>Preterite</a:t>
            </a:r>
            <a:r>
              <a:rPr lang="en-GB" sz="1400" dirty="0">
                <a:solidFill>
                  <a:schemeClr val="accent1">
                    <a:lumMod val="50000"/>
                  </a:schemeClr>
                </a:solidFill>
              </a:rPr>
              <a:t> tense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2D8D142-BCED-40E1-BDAC-3B92BB39321E}"/>
              </a:ext>
            </a:extLst>
          </p:cNvPr>
          <p:cNvSpPr txBox="1"/>
          <p:nvPr/>
        </p:nvSpPr>
        <p:spPr>
          <a:xfrm>
            <a:off x="8943218" y="2568065"/>
            <a:ext cx="9048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Spanish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speaking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world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DD40A85-A0FD-40A3-AAA4-6A04EEDAF6AC}"/>
              </a:ext>
            </a:extLst>
          </p:cNvPr>
          <p:cNvSpPr txBox="1"/>
          <p:nvPr/>
        </p:nvSpPr>
        <p:spPr>
          <a:xfrm>
            <a:off x="7018557" y="4293977"/>
            <a:ext cx="1589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Describing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holidays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96563DD-114E-45E1-BAE8-CB4E502E9CBA}"/>
              </a:ext>
            </a:extLst>
          </p:cNvPr>
          <p:cNvSpPr txBox="1"/>
          <p:nvPr/>
        </p:nvSpPr>
        <p:spPr>
          <a:xfrm>
            <a:off x="5916092" y="5457173"/>
            <a:ext cx="14405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Accomodation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9E82DA6-4A59-4E96-8F35-26B227D9D532}"/>
              </a:ext>
            </a:extLst>
          </p:cNvPr>
          <p:cNvSpPr txBox="1"/>
          <p:nvPr/>
        </p:nvSpPr>
        <p:spPr>
          <a:xfrm>
            <a:off x="1216188" y="6162293"/>
            <a:ext cx="16784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Celebrities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537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Scroll 1"/>
          <p:cNvSpPr/>
          <p:nvPr/>
        </p:nvSpPr>
        <p:spPr>
          <a:xfrm>
            <a:off x="6012514" y="193079"/>
            <a:ext cx="2478814" cy="1890868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u="sng" dirty="0"/>
              <a:t>MODULE 4</a:t>
            </a:r>
          </a:p>
          <a:p>
            <a:pPr algn="ctr"/>
            <a:endParaRPr lang="en-GB" sz="1400" b="1" dirty="0"/>
          </a:p>
          <a:p>
            <a:pPr algn="ctr"/>
            <a:r>
              <a:rPr lang="en-GB" b="1" dirty="0"/>
              <a:t>Mi </a:t>
            </a:r>
            <a:r>
              <a:rPr lang="en-GB" b="1" dirty="0" err="1"/>
              <a:t>estilo</a:t>
            </a:r>
            <a:r>
              <a:rPr lang="en-GB" b="1" dirty="0"/>
              <a:t> de </a:t>
            </a:r>
            <a:r>
              <a:rPr lang="en-GB" b="1" dirty="0" err="1"/>
              <a:t>vida</a:t>
            </a:r>
            <a:endParaRPr lang="en-GB" b="1" dirty="0"/>
          </a:p>
          <a:p>
            <a:pPr algn="ctr"/>
            <a:endParaRPr lang="en-GB" sz="1200" b="1" dirty="0"/>
          </a:p>
          <a:p>
            <a:pPr algn="ctr"/>
            <a:r>
              <a:rPr lang="en-GB" sz="1600" b="1" dirty="0"/>
              <a:t>(My lifestyle)</a:t>
            </a:r>
          </a:p>
        </p:txBody>
      </p:sp>
      <p:sp>
        <p:nvSpPr>
          <p:cNvPr id="3" name="Vertical Scroll 2"/>
          <p:cNvSpPr/>
          <p:nvPr/>
        </p:nvSpPr>
        <p:spPr>
          <a:xfrm>
            <a:off x="14446" y="2588993"/>
            <a:ext cx="2059539" cy="1808063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u="sng" dirty="0"/>
              <a:t>MODULE 5</a:t>
            </a:r>
          </a:p>
          <a:p>
            <a:pPr algn="ctr"/>
            <a:endParaRPr lang="en-GB" b="1" dirty="0"/>
          </a:p>
          <a:p>
            <a:pPr algn="ctr"/>
            <a:r>
              <a:rPr lang="en-GB" b="1" dirty="0"/>
              <a:t>¡A </a:t>
            </a:r>
            <a:r>
              <a:rPr lang="en-GB" b="1" dirty="0" err="1"/>
              <a:t>clase</a:t>
            </a:r>
            <a:r>
              <a:rPr lang="en-GB" b="1" dirty="0"/>
              <a:t>!</a:t>
            </a:r>
          </a:p>
          <a:p>
            <a:pPr algn="ctr"/>
            <a:endParaRPr lang="en-GB" sz="1400" b="1" dirty="0"/>
          </a:p>
          <a:p>
            <a:pPr algn="ctr"/>
            <a:r>
              <a:rPr lang="en-GB" sz="1600" b="1" dirty="0"/>
              <a:t>(To class!)</a:t>
            </a:r>
          </a:p>
        </p:txBody>
      </p:sp>
      <p:pic>
        <p:nvPicPr>
          <p:cNvPr id="5" name="Picture 4" descr="&lt;strong&gt;Stickman&lt;/strong&gt; 08 by nicubunu - Blue &lt;strong&gt;stick man&lt;/strong&gt; figure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56014" y="2716304"/>
            <a:ext cx="736948" cy="880411"/>
          </a:xfrm>
          <a:prstGeom prst="rect">
            <a:avLst/>
          </a:prstGeom>
        </p:spPr>
      </p:pic>
      <p:pic>
        <p:nvPicPr>
          <p:cNvPr id="6" name="Picture 5" descr="&lt;strong&gt;Stickman&lt;/strong&gt; by nicubunu - Blue &lt;strong&gt;stick man&lt;/strong&gt; figure illustrating ..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0696" y="5719194"/>
            <a:ext cx="868876" cy="898064"/>
          </a:xfrm>
          <a:prstGeom prst="rect">
            <a:avLst/>
          </a:prstGeom>
        </p:spPr>
      </p:pic>
      <p:pic>
        <p:nvPicPr>
          <p:cNvPr id="7" name="Picture 6" descr="&lt;strong&gt;Stickman&lt;/strong&gt; 08 by nicubunu - Blue &lt;strong&gt;stick man&lt;/strong&gt; figure ..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5767" y="766784"/>
            <a:ext cx="781365" cy="880411"/>
          </a:xfrm>
          <a:prstGeom prst="rect">
            <a:avLst/>
          </a:prstGeom>
        </p:spPr>
      </p:pic>
      <p:pic>
        <p:nvPicPr>
          <p:cNvPr id="8" name="Picture 7" descr="Man Clip Art | Free Stock Photo | Illustration of a ...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54" y="0"/>
            <a:ext cx="766784" cy="766784"/>
          </a:xfrm>
          <a:prstGeom prst="rect">
            <a:avLst/>
          </a:prstGeom>
        </p:spPr>
      </p:pic>
      <p:sp>
        <p:nvSpPr>
          <p:cNvPr id="9" name="Cloud Callout 8"/>
          <p:cNvSpPr/>
          <p:nvPr/>
        </p:nvSpPr>
        <p:spPr>
          <a:xfrm>
            <a:off x="4821381" y="2166227"/>
            <a:ext cx="3359886" cy="1971156"/>
          </a:xfrm>
          <a:prstGeom prst="cloudCallout">
            <a:avLst>
              <a:gd name="adj1" fmla="val -66397"/>
              <a:gd name="adj2" fmla="val -2041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600"/>
              </a:spcBef>
            </a:pPr>
            <a:endParaRPr lang="es-ES" sz="1500" dirty="0">
              <a:solidFill>
                <a:schemeClr val="tx1"/>
              </a:solidFill>
            </a:endParaRPr>
          </a:p>
          <a:p>
            <a:pPr algn="ctr">
              <a:spcBef>
                <a:spcPts val="400"/>
              </a:spcBef>
            </a:pPr>
            <a:r>
              <a:rPr lang="es-ES" sz="1500" dirty="0">
                <a:solidFill>
                  <a:schemeClr val="tx1"/>
                </a:solidFill>
              </a:rPr>
              <a:t>¿Llevas una vida sana?</a:t>
            </a:r>
          </a:p>
          <a:p>
            <a:pPr algn="ctr"/>
            <a:r>
              <a:rPr lang="es-ES" sz="1500" dirty="0">
                <a:solidFill>
                  <a:schemeClr val="tx1"/>
                </a:solidFill>
              </a:rPr>
              <a:t>¿Somos lo que comemos?</a:t>
            </a:r>
          </a:p>
          <a:p>
            <a:pPr algn="ctr"/>
            <a:r>
              <a:rPr lang="es-ES" sz="1500" dirty="0">
                <a:solidFill>
                  <a:schemeClr val="tx1"/>
                </a:solidFill>
              </a:rPr>
              <a:t>¡Los tiempos cambian!</a:t>
            </a:r>
          </a:p>
          <a:p>
            <a:pPr algn="ctr"/>
            <a:r>
              <a:rPr lang="es-ES" sz="1500" dirty="0">
                <a:solidFill>
                  <a:schemeClr val="tx1"/>
                </a:solidFill>
              </a:rPr>
              <a:t>¡Qué mal estoy!</a:t>
            </a:r>
          </a:p>
          <a:p>
            <a:pPr algn="ctr"/>
            <a:r>
              <a:rPr lang="es-ES" sz="1500" dirty="0">
                <a:solidFill>
                  <a:schemeClr val="tx1"/>
                </a:solidFill>
              </a:rPr>
              <a:t>Mi salud, de la cabeza a los pies</a:t>
            </a:r>
          </a:p>
        </p:txBody>
      </p:sp>
      <p:sp>
        <p:nvSpPr>
          <p:cNvPr id="10" name="Cloud Callout 9"/>
          <p:cNvSpPr/>
          <p:nvPr/>
        </p:nvSpPr>
        <p:spPr>
          <a:xfrm>
            <a:off x="5520267" y="4124861"/>
            <a:ext cx="3036483" cy="2207404"/>
          </a:xfrm>
          <a:prstGeom prst="cloudCallout">
            <a:avLst>
              <a:gd name="adj1" fmla="val -64344"/>
              <a:gd name="adj2" fmla="val -35425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500" dirty="0">
                <a:solidFill>
                  <a:schemeClr val="tx1"/>
                </a:solidFill>
              </a:rPr>
              <a:t>Un día en el insti</a:t>
            </a:r>
          </a:p>
          <a:p>
            <a:pPr algn="ctr"/>
            <a:r>
              <a:rPr lang="es-ES" sz="1500" dirty="0">
                <a:solidFill>
                  <a:schemeClr val="tx1"/>
                </a:solidFill>
              </a:rPr>
              <a:t>¿Qué tal los estudios?</a:t>
            </a:r>
          </a:p>
          <a:p>
            <a:pPr algn="ctr"/>
            <a:r>
              <a:rPr lang="es-ES" sz="1500" dirty="0">
                <a:solidFill>
                  <a:schemeClr val="tx1"/>
                </a:solidFill>
              </a:rPr>
              <a:t>¿Cómo cambiarías tu instituto?</a:t>
            </a:r>
          </a:p>
          <a:p>
            <a:pPr algn="ctr"/>
            <a:r>
              <a:rPr lang="es-ES" sz="1500" dirty="0">
                <a:solidFill>
                  <a:schemeClr val="tx1"/>
                </a:solidFill>
              </a:rPr>
              <a:t>La gente de mi insti</a:t>
            </a:r>
          </a:p>
          <a:p>
            <a:pPr algn="ctr"/>
            <a:r>
              <a:rPr lang="es-ES" sz="1500" dirty="0">
                <a:solidFill>
                  <a:schemeClr val="tx1"/>
                </a:solidFill>
              </a:rPr>
              <a:t>El viaje de fin de curso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550" y="1521433"/>
            <a:ext cx="1558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Friendships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&amp; </a:t>
            </a:r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relationships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556750" y="1015184"/>
            <a:ext cx="10896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accent1">
                    <a:lumMod val="50000"/>
                  </a:schemeClr>
                </a:solidFill>
              </a:rPr>
              <a:t>Food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069357" y="1996117"/>
            <a:ext cx="82219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Healthy</a:t>
            </a:r>
            <a:endParaRPr lang="es-ES" sz="1400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daily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routines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72610" y="5385127"/>
            <a:ext cx="2413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Conditional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tense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72740" y="4430832"/>
            <a:ext cx="12665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accent1">
                    <a:lumMod val="50000"/>
                  </a:schemeClr>
                </a:solidFill>
              </a:rPr>
              <a:t>Subjects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5338" y="5077350"/>
            <a:ext cx="15588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accent1">
                    <a:lumMod val="50000"/>
                  </a:schemeClr>
                </a:solidFill>
              </a:rPr>
              <a:t>School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721269" y="4398449"/>
            <a:ext cx="1252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accent1">
                    <a:lumMod val="50000"/>
                  </a:schemeClr>
                </a:solidFill>
              </a:rPr>
              <a:t>Describing school trips</a:t>
            </a:r>
          </a:p>
        </p:txBody>
      </p:sp>
      <p:sp>
        <p:nvSpPr>
          <p:cNvPr id="19" name="Cloud Callout 22">
            <a:extLst>
              <a:ext uri="{FF2B5EF4-FFF2-40B4-BE49-F238E27FC236}">
                <a16:creationId xmlns:a16="http://schemas.microsoft.com/office/drawing/2014/main" id="{F30887DE-4726-48AB-A417-16633668A877}"/>
              </a:ext>
            </a:extLst>
          </p:cNvPr>
          <p:cNvSpPr/>
          <p:nvPr/>
        </p:nvSpPr>
        <p:spPr>
          <a:xfrm>
            <a:off x="1237053" y="0"/>
            <a:ext cx="3135306" cy="2126347"/>
          </a:xfrm>
          <a:prstGeom prst="cloudCallout">
            <a:avLst>
              <a:gd name="adj1" fmla="val 76868"/>
              <a:gd name="adj2" fmla="val -13356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1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s-ES" sz="1500" dirty="0">
                <a:solidFill>
                  <a:schemeClr val="tx1"/>
                </a:solidFill>
              </a:rPr>
              <a:t>Esta es mi gente</a:t>
            </a:r>
          </a:p>
          <a:p>
            <a:pPr algn="ctr"/>
            <a:r>
              <a:rPr lang="es-ES" sz="1500" dirty="0">
                <a:solidFill>
                  <a:schemeClr val="tx1"/>
                </a:solidFill>
              </a:rPr>
              <a:t>Mis famosos favoritos</a:t>
            </a:r>
          </a:p>
          <a:p>
            <a:pPr algn="ctr"/>
            <a:r>
              <a:rPr lang="es-ES" sz="1500" dirty="0">
                <a:solidFill>
                  <a:schemeClr val="tx1"/>
                </a:solidFill>
              </a:rPr>
              <a:t>¡Amigos para siempre!</a:t>
            </a:r>
          </a:p>
          <a:p>
            <a:pPr algn="ctr"/>
            <a:r>
              <a:rPr lang="es-ES" sz="1500" dirty="0">
                <a:solidFill>
                  <a:schemeClr val="tx1"/>
                </a:solidFill>
              </a:rPr>
              <a:t>Así soy yo</a:t>
            </a:r>
          </a:p>
          <a:p>
            <a:pPr algn="ctr"/>
            <a:r>
              <a:rPr lang="es-ES" sz="1500" dirty="0">
                <a:solidFill>
                  <a:schemeClr val="tx1"/>
                </a:solidFill>
              </a:rPr>
              <a:t>Necesito ayuda, ¿qué puedo hacer?</a:t>
            </a:r>
          </a:p>
          <a:p>
            <a:pPr algn="ctr"/>
            <a:r>
              <a:rPr lang="es-ES" sz="1500" dirty="0">
                <a:solidFill>
                  <a:schemeClr val="tx1"/>
                </a:solidFill>
              </a:rPr>
              <a:t>Celebraciones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15B6D74-AAA6-41AF-B8C3-8417C0FB6398}"/>
              </a:ext>
            </a:extLst>
          </p:cNvPr>
          <p:cNvSpPr txBox="1"/>
          <p:nvPr/>
        </p:nvSpPr>
        <p:spPr>
          <a:xfrm>
            <a:off x="4180728" y="2354160"/>
            <a:ext cx="13395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Habits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3" name="Picture 22" descr="&lt;strong&gt;Stickman&lt;/strong&gt; 08 by nicubunu - Blue &lt;strong&gt;stick man&lt;/strong&gt; figure ...">
            <a:extLst>
              <a:ext uri="{FF2B5EF4-FFF2-40B4-BE49-F238E27FC236}">
                <a16:creationId xmlns:a16="http://schemas.microsoft.com/office/drawing/2014/main" id="{186F1D3B-2827-4B1A-816B-255F3956EDD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2359" y="4427707"/>
            <a:ext cx="781365" cy="880411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E30C7592-7AED-48E4-918C-3C7E5B60801A}"/>
              </a:ext>
            </a:extLst>
          </p:cNvPr>
          <p:cNvSpPr txBox="1"/>
          <p:nvPr/>
        </p:nvSpPr>
        <p:spPr>
          <a:xfrm>
            <a:off x="3541684" y="4352282"/>
            <a:ext cx="16880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Students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3C737C2-1E59-4ED5-AA17-C8537EC8D144}"/>
              </a:ext>
            </a:extLst>
          </p:cNvPr>
          <p:cNvSpPr txBox="1"/>
          <p:nvPr/>
        </p:nvSpPr>
        <p:spPr>
          <a:xfrm>
            <a:off x="4265832" y="5446418"/>
            <a:ext cx="13743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accent1">
                    <a:lumMod val="50000"/>
                  </a:schemeClr>
                </a:solidFill>
              </a:rPr>
              <a:t>Teachers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B3E69089-7211-4F60-B770-B463E41C37E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7210" y="5674925"/>
            <a:ext cx="1577434" cy="1183075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93D61675-4E99-4ED5-AA93-FA2E6A740C0F}"/>
              </a:ext>
            </a:extLst>
          </p:cNvPr>
          <p:cNvSpPr txBox="1"/>
          <p:nvPr/>
        </p:nvSpPr>
        <p:spPr>
          <a:xfrm>
            <a:off x="1300470" y="1968828"/>
            <a:ext cx="16784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Reflexive </a:t>
            </a:r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verbs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951018A-9059-46A1-9853-BC5F83995D36}"/>
              </a:ext>
            </a:extLst>
          </p:cNvPr>
          <p:cNvSpPr txBox="1"/>
          <p:nvPr/>
        </p:nvSpPr>
        <p:spPr>
          <a:xfrm>
            <a:off x="3420514" y="1854495"/>
            <a:ext cx="16784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Identity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7EEE0AC-FAB9-47D9-8D26-39F22A75690D}"/>
              </a:ext>
            </a:extLst>
          </p:cNvPr>
          <p:cNvSpPr txBox="1"/>
          <p:nvPr/>
        </p:nvSpPr>
        <p:spPr>
          <a:xfrm>
            <a:off x="8491328" y="3288938"/>
            <a:ext cx="16784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Meal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times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0879E24-270C-489F-BDDD-DBD05C0AF91C}"/>
              </a:ext>
            </a:extLst>
          </p:cNvPr>
          <p:cNvSpPr txBox="1"/>
          <p:nvPr/>
        </p:nvSpPr>
        <p:spPr>
          <a:xfrm>
            <a:off x="3601452" y="3686085"/>
            <a:ext cx="16784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Illnesses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&amp; injuries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5CE2BE8-D955-425C-BC8B-475B1D7AEE6C}"/>
              </a:ext>
            </a:extLst>
          </p:cNvPr>
          <p:cNvSpPr txBox="1"/>
          <p:nvPr/>
        </p:nvSpPr>
        <p:spPr>
          <a:xfrm>
            <a:off x="2139680" y="3536524"/>
            <a:ext cx="16784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Giving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advice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A374791-8D43-4F90-ACBC-DF5D2D90D043}"/>
              </a:ext>
            </a:extLst>
          </p:cNvPr>
          <p:cNvSpPr txBox="1"/>
          <p:nvPr/>
        </p:nvSpPr>
        <p:spPr>
          <a:xfrm>
            <a:off x="2073985" y="2489616"/>
            <a:ext cx="16784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Simple future tense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C50C5B-5FA3-A320-B904-D4E339016DE0}"/>
              </a:ext>
            </a:extLst>
          </p:cNvPr>
          <p:cNvSpPr txBox="1"/>
          <p:nvPr/>
        </p:nvSpPr>
        <p:spPr>
          <a:xfrm>
            <a:off x="4821382" y="1772214"/>
            <a:ext cx="16784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Celebrations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712F758-C272-2953-9EC7-C8A050C6DD48}"/>
              </a:ext>
            </a:extLst>
          </p:cNvPr>
          <p:cNvSpPr txBox="1"/>
          <p:nvPr/>
        </p:nvSpPr>
        <p:spPr>
          <a:xfrm>
            <a:off x="4478801" y="150356"/>
            <a:ext cx="16784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Problems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&amp; </a:t>
            </a:r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advice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549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Scroll 1"/>
          <p:cNvSpPr/>
          <p:nvPr/>
        </p:nvSpPr>
        <p:spPr>
          <a:xfrm>
            <a:off x="6506752" y="108475"/>
            <a:ext cx="2355607" cy="2044496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u="sng" dirty="0"/>
              <a:t>MODULE 6</a:t>
            </a:r>
          </a:p>
          <a:p>
            <a:pPr algn="ctr"/>
            <a:r>
              <a:rPr lang="en-GB" b="1" dirty="0"/>
              <a:t> </a:t>
            </a:r>
          </a:p>
          <a:p>
            <a:pPr algn="ctr"/>
            <a:r>
              <a:rPr lang="en-GB" b="1" dirty="0"/>
              <a:t>Mi barrio y </a:t>
            </a:r>
            <a:r>
              <a:rPr lang="en-GB" b="1" dirty="0" err="1"/>
              <a:t>yo</a:t>
            </a:r>
            <a:endParaRPr lang="en-GB" b="1" dirty="0"/>
          </a:p>
          <a:p>
            <a:pPr algn="ctr"/>
            <a:endParaRPr lang="en-GB" sz="1400" b="1" dirty="0"/>
          </a:p>
          <a:p>
            <a:pPr algn="ctr"/>
            <a:r>
              <a:rPr lang="en-GB" sz="1600" b="1" dirty="0"/>
              <a:t>(</a:t>
            </a:r>
            <a:r>
              <a:rPr lang="en-GB" sz="1500" b="1" dirty="0"/>
              <a:t>My neighbourhood and me</a:t>
            </a:r>
            <a:r>
              <a:rPr lang="en-GB" sz="1600" b="1" dirty="0"/>
              <a:t>)</a:t>
            </a:r>
          </a:p>
        </p:txBody>
      </p:sp>
      <p:sp>
        <p:nvSpPr>
          <p:cNvPr id="3" name="Vertical Scroll 2"/>
          <p:cNvSpPr/>
          <p:nvPr/>
        </p:nvSpPr>
        <p:spPr>
          <a:xfrm>
            <a:off x="2381174" y="2085303"/>
            <a:ext cx="2355607" cy="2044497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u="sng" dirty="0"/>
              <a:t>MODULE 7</a:t>
            </a:r>
          </a:p>
          <a:p>
            <a:pPr algn="ctr"/>
            <a:endParaRPr lang="en-GB" sz="1200" b="1" dirty="0"/>
          </a:p>
          <a:p>
            <a:pPr algn="ctr"/>
            <a:r>
              <a:rPr lang="fr-FR" b="1" dirty="0"/>
              <a:t>Un </a:t>
            </a:r>
            <a:r>
              <a:rPr lang="fr-FR" b="1" dirty="0" err="1"/>
              <a:t>mundo</a:t>
            </a:r>
            <a:r>
              <a:rPr lang="fr-FR" b="1" dirty="0"/>
              <a:t> </a:t>
            </a:r>
            <a:r>
              <a:rPr lang="fr-FR" b="1" dirty="0" err="1"/>
              <a:t>mejor</a:t>
            </a:r>
            <a:r>
              <a:rPr lang="fr-FR" b="1" dirty="0"/>
              <a:t> para </a:t>
            </a:r>
            <a:r>
              <a:rPr lang="fr-FR" b="1" dirty="0" err="1"/>
              <a:t>todos</a:t>
            </a:r>
            <a:endParaRPr lang="fr-FR" b="1" dirty="0"/>
          </a:p>
          <a:p>
            <a:pPr algn="ctr"/>
            <a:endParaRPr lang="fr-FR" sz="1100" b="1" dirty="0"/>
          </a:p>
          <a:p>
            <a:pPr algn="ctr"/>
            <a:r>
              <a:rPr lang="en-GB" sz="1600" b="1" dirty="0"/>
              <a:t>(A better world for everyone)</a:t>
            </a:r>
          </a:p>
        </p:txBody>
      </p:sp>
      <p:sp>
        <p:nvSpPr>
          <p:cNvPr id="4" name="Vertical Scroll 3"/>
          <p:cNvSpPr/>
          <p:nvPr/>
        </p:nvSpPr>
        <p:spPr>
          <a:xfrm>
            <a:off x="3322382" y="4209226"/>
            <a:ext cx="2355607" cy="2105849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u="sng" dirty="0"/>
              <a:t>MODULE 8</a:t>
            </a:r>
          </a:p>
          <a:p>
            <a:pPr algn="ctr"/>
            <a:endParaRPr lang="en-GB" sz="1600" b="1" dirty="0"/>
          </a:p>
          <a:p>
            <a:pPr algn="ctr"/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en-GB" b="1" dirty="0" err="1">
                <a:latin typeface="Calibri" panose="020F0502020204030204" pitchFamily="34" charset="0"/>
                <a:cs typeface="Calibri" panose="020F0502020204030204" pitchFamily="34" charset="0"/>
              </a:rPr>
              <a:t>futuro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b="1" dirty="0" err="1">
                <a:latin typeface="Calibri" panose="020F0502020204030204" pitchFamily="34" charset="0"/>
                <a:cs typeface="Calibri" panose="020F0502020204030204" pitchFamily="34" charset="0"/>
              </a:rPr>
              <a:t>te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b="1" dirty="0" err="1">
                <a:latin typeface="Calibri" panose="020F0502020204030204" pitchFamily="34" charset="0"/>
                <a:cs typeface="Calibri" panose="020F0502020204030204" pitchFamily="34" charset="0"/>
              </a:rPr>
              <a:t>espera</a:t>
            </a:r>
            <a:endParaRPr lang="en-GB" b="1" dirty="0"/>
          </a:p>
          <a:p>
            <a:pPr algn="ctr"/>
            <a:endParaRPr lang="en-GB" sz="1400" b="1" dirty="0"/>
          </a:p>
          <a:p>
            <a:pPr algn="ctr"/>
            <a:r>
              <a:rPr lang="en-GB" sz="1600" b="1" dirty="0"/>
              <a:t>(</a:t>
            </a:r>
            <a:r>
              <a:rPr lang="en-GB" sz="1500" b="1" dirty="0"/>
              <a:t>The future awaits you</a:t>
            </a:r>
            <a:r>
              <a:rPr lang="en-GB" sz="1600" b="1" dirty="0"/>
              <a:t>)</a:t>
            </a:r>
          </a:p>
        </p:txBody>
      </p:sp>
      <p:pic>
        <p:nvPicPr>
          <p:cNvPr id="6" name="Picture 5" descr="&lt;strong&gt;Stickman&lt;/strong&gt; 08 by nicubunu - Blue &lt;strong&gt;stick man&lt;/strong&gt; figure ..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70300" y="4356825"/>
            <a:ext cx="736948" cy="880411"/>
          </a:xfrm>
          <a:prstGeom prst="rect">
            <a:avLst/>
          </a:prstGeom>
        </p:spPr>
      </p:pic>
      <p:pic>
        <p:nvPicPr>
          <p:cNvPr id="8" name="Picture 7" descr="&lt;strong&gt;Stickman&lt;/strong&gt; by nicubunu - Blue &lt;strong&gt;stick man&lt;/strong&gt; figure illustrating ..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7876" y="1009547"/>
            <a:ext cx="868876" cy="898064"/>
          </a:xfrm>
          <a:prstGeom prst="rect">
            <a:avLst/>
          </a:prstGeom>
        </p:spPr>
      </p:pic>
      <p:pic>
        <p:nvPicPr>
          <p:cNvPr id="9" name="Picture 8" descr="&lt;strong&gt;Stickman&lt;/strong&gt; 08 by nicubunu - Blue &lt;strong&gt;stick man&lt;/strong&gt; figure ...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7662" y="2755366"/>
            <a:ext cx="781365" cy="880411"/>
          </a:xfrm>
          <a:prstGeom prst="rect">
            <a:avLst/>
          </a:prstGeom>
        </p:spPr>
      </p:pic>
      <p:pic>
        <p:nvPicPr>
          <p:cNvPr id="11" name="Picture 10" descr="Man Clip Art | Free Stock Photo | Illustration of a ...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92" y="5984931"/>
            <a:ext cx="766784" cy="766784"/>
          </a:xfrm>
          <a:prstGeom prst="rect">
            <a:avLst/>
          </a:prstGeom>
        </p:spPr>
      </p:pic>
      <p:sp>
        <p:nvSpPr>
          <p:cNvPr id="14" name="Cloud Callout 13"/>
          <p:cNvSpPr/>
          <p:nvPr/>
        </p:nvSpPr>
        <p:spPr>
          <a:xfrm>
            <a:off x="1992882" y="0"/>
            <a:ext cx="3264918" cy="1937704"/>
          </a:xfrm>
          <a:prstGeom prst="cloudCallout">
            <a:avLst>
              <a:gd name="adj1" fmla="val 70789"/>
              <a:gd name="adj2" fmla="val -8729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500" dirty="0">
                <a:solidFill>
                  <a:schemeClr val="tx1"/>
                </a:solidFill>
              </a:rPr>
              <a:t>Medellín, ciudad inteligente</a:t>
            </a:r>
          </a:p>
          <a:p>
            <a:pPr algn="ctr"/>
            <a:r>
              <a:rPr lang="es-ES" sz="1500" dirty="0">
                <a:solidFill>
                  <a:schemeClr val="tx1"/>
                </a:solidFill>
              </a:rPr>
              <a:t>Medellín ahora y antes</a:t>
            </a:r>
          </a:p>
          <a:p>
            <a:pPr algn="ctr"/>
            <a:r>
              <a:rPr lang="es-ES" sz="1500" dirty="0">
                <a:solidFill>
                  <a:schemeClr val="tx1"/>
                </a:solidFill>
              </a:rPr>
              <a:t>¡A comprar!</a:t>
            </a:r>
          </a:p>
          <a:p>
            <a:pPr algn="ctr"/>
            <a:r>
              <a:rPr lang="es-ES" sz="1500" dirty="0">
                <a:solidFill>
                  <a:schemeClr val="tx1"/>
                </a:solidFill>
              </a:rPr>
              <a:t>¿Dónde prefieres vivir?</a:t>
            </a:r>
          </a:p>
          <a:p>
            <a:pPr algn="ctr"/>
            <a:r>
              <a:rPr lang="es-ES" sz="1500" dirty="0">
                <a:solidFill>
                  <a:schemeClr val="tx1"/>
                </a:solidFill>
              </a:rPr>
              <a:t>Un intercambio cultural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68878" y="356476"/>
            <a:ext cx="16763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Where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I </a:t>
            </a:r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live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437625" y="2070084"/>
            <a:ext cx="9435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Shopping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18802" y="1704313"/>
            <a:ext cx="12076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Perfect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tense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Cloud Callout 21"/>
          <p:cNvSpPr/>
          <p:nvPr/>
        </p:nvSpPr>
        <p:spPr>
          <a:xfrm>
            <a:off x="6718870" y="2300621"/>
            <a:ext cx="3129234" cy="1908553"/>
          </a:xfrm>
          <a:prstGeom prst="cloudCallout">
            <a:avLst>
              <a:gd name="adj1" fmla="val -62390"/>
              <a:gd name="adj2" fmla="val -35435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500" dirty="0">
                <a:solidFill>
                  <a:schemeClr val="tx1"/>
                </a:solidFill>
              </a:rPr>
              <a:t>¡Actúa ya!</a:t>
            </a:r>
          </a:p>
          <a:p>
            <a:pPr algn="ctr"/>
            <a:r>
              <a:rPr lang="es-ES" sz="1500" dirty="0">
                <a:solidFill>
                  <a:schemeClr val="tx1"/>
                </a:solidFill>
              </a:rPr>
              <a:t>El planeta en peligro</a:t>
            </a:r>
          </a:p>
          <a:p>
            <a:pPr algn="ctr"/>
            <a:r>
              <a:rPr lang="es-ES" sz="1500" dirty="0">
                <a:solidFill>
                  <a:schemeClr val="tx1"/>
                </a:solidFill>
              </a:rPr>
              <a:t>Protegemos el planeta</a:t>
            </a:r>
          </a:p>
          <a:p>
            <a:pPr algn="ctr"/>
            <a:r>
              <a:rPr lang="es-ES" sz="1500" dirty="0">
                <a:solidFill>
                  <a:schemeClr val="tx1"/>
                </a:solidFill>
              </a:rPr>
              <a:t>Nuestro mundo, muestra responsabilidad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36781" y="2340324"/>
            <a:ext cx="13092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accent1">
                    <a:lumMod val="50000"/>
                  </a:schemeClr>
                </a:solidFill>
              </a:rPr>
              <a:t>Helping your community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994004" y="4216800"/>
            <a:ext cx="11401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accent1">
                    <a:lumMod val="50000"/>
                  </a:schemeClr>
                </a:solidFill>
              </a:rPr>
              <a:t>Weather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605752" y="5384887"/>
            <a:ext cx="14348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accent1">
                    <a:lumMod val="50000"/>
                  </a:schemeClr>
                </a:solidFill>
              </a:rPr>
              <a:t>Solutions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039456" y="4356825"/>
            <a:ext cx="11602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Future </a:t>
            </a:r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plans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D524BF5-9A05-48C9-95D0-1B9E9296116B}"/>
              </a:ext>
            </a:extLst>
          </p:cNvPr>
          <p:cNvSpPr txBox="1"/>
          <p:nvPr/>
        </p:nvSpPr>
        <p:spPr>
          <a:xfrm>
            <a:off x="8558214" y="5152343"/>
            <a:ext cx="12898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Helping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the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environment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6E9D10D-1C4F-4A6C-9C4C-F20FC8E5E6B1}"/>
              </a:ext>
            </a:extLst>
          </p:cNvPr>
          <p:cNvSpPr txBox="1"/>
          <p:nvPr/>
        </p:nvSpPr>
        <p:spPr>
          <a:xfrm>
            <a:off x="1219372" y="6204870"/>
            <a:ext cx="11423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accent1">
                    <a:lumMod val="50000"/>
                  </a:schemeClr>
                </a:solidFill>
              </a:rPr>
              <a:t>Career plans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C2D81121-BFD6-4C25-88D8-0136267EB8F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481" y="5649145"/>
            <a:ext cx="1577434" cy="1183075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A903DCA8-BC94-4413-BCC2-9BA24DAB02CD}"/>
              </a:ext>
            </a:extLst>
          </p:cNvPr>
          <p:cNvSpPr txBox="1"/>
          <p:nvPr/>
        </p:nvSpPr>
        <p:spPr>
          <a:xfrm>
            <a:off x="382841" y="653130"/>
            <a:ext cx="1441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Comparing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then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&amp; </a:t>
            </a:r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now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C7F1A63-C3C5-46A8-9440-986BC48DA9FF}"/>
              </a:ext>
            </a:extLst>
          </p:cNvPr>
          <p:cNvSpPr txBox="1"/>
          <p:nvPr/>
        </p:nvSpPr>
        <p:spPr>
          <a:xfrm>
            <a:off x="236237" y="3073035"/>
            <a:ext cx="9435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My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region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8EDD484-1527-4247-9402-A67EF6586DEB}"/>
              </a:ext>
            </a:extLst>
          </p:cNvPr>
          <p:cNvSpPr txBox="1"/>
          <p:nvPr/>
        </p:nvSpPr>
        <p:spPr>
          <a:xfrm>
            <a:off x="1450378" y="5402921"/>
            <a:ext cx="16622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Hopes and </a:t>
            </a:r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dreams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1B77C12-CE28-41B7-97F3-DADDB2221410}"/>
              </a:ext>
            </a:extLst>
          </p:cNvPr>
          <p:cNvSpPr txBox="1"/>
          <p:nvPr/>
        </p:nvSpPr>
        <p:spPr>
          <a:xfrm>
            <a:off x="-210374" y="4998454"/>
            <a:ext cx="10818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Jobs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1D0372-92DE-61F7-2A2C-E484A43A4A1A}"/>
              </a:ext>
            </a:extLst>
          </p:cNvPr>
          <p:cNvSpPr txBox="1"/>
          <p:nvPr/>
        </p:nvSpPr>
        <p:spPr>
          <a:xfrm>
            <a:off x="5529515" y="3711299"/>
            <a:ext cx="13092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accent1">
                    <a:lumMod val="50000"/>
                  </a:schemeClr>
                </a:solidFill>
              </a:rPr>
              <a:t>Climate change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63AD84-6003-81C4-A7EB-FCFCEFA8A9CC}"/>
              </a:ext>
            </a:extLst>
          </p:cNvPr>
          <p:cNvSpPr txBox="1"/>
          <p:nvPr/>
        </p:nvSpPr>
        <p:spPr>
          <a:xfrm>
            <a:off x="7028955" y="5648148"/>
            <a:ext cx="14348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accent1">
                    <a:lumMod val="50000"/>
                  </a:schemeClr>
                </a:solidFill>
              </a:rPr>
              <a:t>Social issues</a:t>
            </a:r>
          </a:p>
        </p:txBody>
      </p:sp>
    </p:spTree>
    <p:extLst>
      <p:ext uri="{BB962C8B-B14F-4D97-AF65-F5344CB8AC3E}">
        <p14:creationId xmlns:p14="http://schemas.microsoft.com/office/powerpoint/2010/main" val="3050965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Scroll 1"/>
          <p:cNvSpPr/>
          <p:nvPr/>
        </p:nvSpPr>
        <p:spPr>
          <a:xfrm>
            <a:off x="7010400" y="314788"/>
            <a:ext cx="2119745" cy="1590003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u="sng" dirty="0"/>
              <a:t>SPEAKING</a:t>
            </a:r>
          </a:p>
          <a:p>
            <a:pPr algn="ctr"/>
            <a:endParaRPr lang="en-GB" b="1" dirty="0"/>
          </a:p>
        </p:txBody>
      </p:sp>
      <p:sp>
        <p:nvSpPr>
          <p:cNvPr id="3" name="Vertical Scroll 2"/>
          <p:cNvSpPr/>
          <p:nvPr/>
        </p:nvSpPr>
        <p:spPr>
          <a:xfrm>
            <a:off x="14447" y="2588993"/>
            <a:ext cx="2135819" cy="1808063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u="sng" dirty="0"/>
              <a:t>REVISION</a:t>
            </a:r>
          </a:p>
          <a:p>
            <a:pPr algn="ctr"/>
            <a:endParaRPr lang="en-GB" b="1" dirty="0"/>
          </a:p>
        </p:txBody>
      </p:sp>
      <p:pic>
        <p:nvPicPr>
          <p:cNvPr id="5" name="Picture 4" descr="&lt;strong&gt;Stickman&lt;/strong&gt; 08 by nicubunu - Blue &lt;strong&gt;stick man&lt;/strong&gt; figure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816065" y="2588993"/>
            <a:ext cx="736948" cy="880411"/>
          </a:xfrm>
          <a:prstGeom prst="rect">
            <a:avLst/>
          </a:prstGeom>
        </p:spPr>
      </p:pic>
      <p:pic>
        <p:nvPicPr>
          <p:cNvPr id="6" name="Picture 5" descr="&lt;strong&gt;Stickman&lt;/strong&gt; by nicubunu - Blue &lt;strong&gt;stick man&lt;/strong&gt; figure illustrating ..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0696" y="5719194"/>
            <a:ext cx="868876" cy="898064"/>
          </a:xfrm>
          <a:prstGeom prst="rect">
            <a:avLst/>
          </a:prstGeom>
        </p:spPr>
      </p:pic>
      <p:pic>
        <p:nvPicPr>
          <p:cNvPr id="7" name="Picture 6" descr="&lt;strong&gt;Stickman&lt;/strong&gt; 08 by nicubunu - Blue &lt;strong&gt;stick man&lt;/strong&gt; figure ..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2521" y="758712"/>
            <a:ext cx="781365" cy="880411"/>
          </a:xfrm>
          <a:prstGeom prst="rect">
            <a:avLst/>
          </a:prstGeom>
        </p:spPr>
      </p:pic>
      <p:pic>
        <p:nvPicPr>
          <p:cNvPr id="8" name="Picture 7" descr="Man Clip Art | Free Stock Photo | Illustration of a ...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44" y="-8072"/>
            <a:ext cx="766784" cy="766784"/>
          </a:xfrm>
          <a:prstGeom prst="rect">
            <a:avLst/>
          </a:prstGeom>
        </p:spPr>
      </p:pic>
      <p:sp>
        <p:nvSpPr>
          <p:cNvPr id="9" name="Cloud Callout 8"/>
          <p:cNvSpPr/>
          <p:nvPr/>
        </p:nvSpPr>
        <p:spPr>
          <a:xfrm>
            <a:off x="5365043" y="2249032"/>
            <a:ext cx="2478814" cy="1644941"/>
          </a:xfrm>
          <a:prstGeom prst="cloudCallout">
            <a:avLst>
              <a:gd name="adj1" fmla="val -79368"/>
              <a:gd name="adj2" fmla="val -10265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tx1"/>
                </a:solidFill>
              </a:rPr>
              <a:t>Role</a:t>
            </a:r>
            <a:r>
              <a:rPr lang="fr-FR" dirty="0">
                <a:solidFill>
                  <a:schemeClr val="tx1"/>
                </a:solidFill>
              </a:rPr>
              <a:t> Play</a:t>
            </a:r>
          </a:p>
          <a:p>
            <a:pPr algn="ctr"/>
            <a:r>
              <a:rPr lang="fr-FR" dirty="0">
                <a:solidFill>
                  <a:schemeClr val="tx1"/>
                </a:solidFill>
              </a:rPr>
              <a:t>Read </a:t>
            </a:r>
            <a:r>
              <a:rPr lang="fr-FR" dirty="0" err="1">
                <a:solidFill>
                  <a:schemeClr val="tx1"/>
                </a:solidFill>
              </a:rPr>
              <a:t>Aloud</a:t>
            </a:r>
            <a:endParaRPr lang="fr-FR" dirty="0">
              <a:solidFill>
                <a:schemeClr val="tx1"/>
              </a:solidFill>
            </a:endParaRPr>
          </a:p>
          <a:p>
            <a:pPr algn="ctr"/>
            <a:r>
              <a:rPr lang="fr-FR" dirty="0">
                <a:solidFill>
                  <a:schemeClr val="tx1"/>
                </a:solidFill>
              </a:rPr>
              <a:t>Photo </a:t>
            </a:r>
            <a:r>
              <a:rPr lang="fr-FR" dirty="0" err="1">
                <a:solidFill>
                  <a:schemeClr val="tx1"/>
                </a:solidFill>
              </a:rPr>
              <a:t>Card</a:t>
            </a:r>
            <a:endParaRPr lang="fr-FR" dirty="0">
              <a:solidFill>
                <a:schemeClr val="tx1"/>
              </a:solidFill>
            </a:endParaRPr>
          </a:p>
          <a:p>
            <a:pPr algn="ctr"/>
            <a:r>
              <a:rPr lang="fr-FR" dirty="0">
                <a:solidFill>
                  <a:schemeClr val="tx1"/>
                </a:solidFill>
              </a:rPr>
              <a:t>Conversation</a:t>
            </a:r>
          </a:p>
        </p:txBody>
      </p:sp>
      <p:sp>
        <p:nvSpPr>
          <p:cNvPr id="10" name="Cloud Callout 9"/>
          <p:cNvSpPr/>
          <p:nvPr/>
        </p:nvSpPr>
        <p:spPr>
          <a:xfrm>
            <a:off x="5613464" y="4059058"/>
            <a:ext cx="2943286" cy="1972445"/>
          </a:xfrm>
          <a:prstGeom prst="cloudCallout">
            <a:avLst>
              <a:gd name="adj1" fmla="val -68109"/>
              <a:gd name="adj2" fmla="val -30894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Listening</a:t>
            </a:r>
          </a:p>
          <a:p>
            <a:pPr algn="ctr"/>
            <a:endParaRPr lang="en-GB" sz="1000" dirty="0">
              <a:solidFill>
                <a:schemeClr val="tx1"/>
              </a:solidFill>
            </a:endParaRPr>
          </a:p>
          <a:p>
            <a:pPr algn="ctr"/>
            <a:r>
              <a:rPr lang="en-GB" dirty="0">
                <a:solidFill>
                  <a:schemeClr val="tx1"/>
                </a:solidFill>
              </a:rPr>
              <a:t>Reading</a:t>
            </a:r>
          </a:p>
          <a:p>
            <a:pPr algn="ctr"/>
            <a:endParaRPr lang="en-GB" sz="1050" dirty="0">
              <a:solidFill>
                <a:schemeClr val="tx1"/>
              </a:solidFill>
            </a:endParaRPr>
          </a:p>
          <a:p>
            <a:pPr algn="ctr"/>
            <a:r>
              <a:rPr lang="en-GB" dirty="0">
                <a:solidFill>
                  <a:schemeClr val="tx1"/>
                </a:solidFill>
              </a:rPr>
              <a:t>Writing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98188" y="1779943"/>
            <a:ext cx="24214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accent1">
                    <a:lumMod val="50000"/>
                  </a:schemeClr>
                </a:solidFill>
              </a:rPr>
              <a:t>Changes in the world of work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38785" y="2367791"/>
            <a:ext cx="15299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Opinions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734553" y="2046784"/>
            <a:ext cx="8221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?  Ask a </a:t>
            </a:r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question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26208" y="5513059"/>
            <a:ext cx="2413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Look </a:t>
            </a:r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for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clues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88937" y="4326069"/>
            <a:ext cx="23349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accent1">
                    <a:lumMod val="50000"/>
                  </a:schemeClr>
                </a:solidFill>
              </a:rPr>
              <a:t>Predict what you might hear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47993" y="5513059"/>
            <a:ext cx="1558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accent1">
                    <a:lumMod val="50000"/>
                  </a:schemeClr>
                </a:solidFill>
              </a:rPr>
              <a:t>Never leave a question blank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30585" y="4370381"/>
            <a:ext cx="1252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accent1">
                    <a:lumMod val="50000"/>
                  </a:schemeClr>
                </a:solidFill>
              </a:rPr>
              <a:t>Check your work</a:t>
            </a:r>
          </a:p>
        </p:txBody>
      </p:sp>
      <p:sp>
        <p:nvSpPr>
          <p:cNvPr id="19" name="Cloud Callout 22">
            <a:extLst>
              <a:ext uri="{FF2B5EF4-FFF2-40B4-BE49-F238E27FC236}">
                <a16:creationId xmlns:a16="http://schemas.microsoft.com/office/drawing/2014/main" id="{F30887DE-4726-48AB-A417-16633668A877}"/>
              </a:ext>
            </a:extLst>
          </p:cNvPr>
          <p:cNvSpPr/>
          <p:nvPr/>
        </p:nvSpPr>
        <p:spPr>
          <a:xfrm>
            <a:off x="568036" y="104486"/>
            <a:ext cx="4197928" cy="1983234"/>
          </a:xfrm>
          <a:prstGeom prst="cloudCallout">
            <a:avLst>
              <a:gd name="adj1" fmla="val 62609"/>
              <a:gd name="adj2" fmla="val -19817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tx1"/>
                </a:solidFill>
              </a:rPr>
              <a:t>Los trabajos</a:t>
            </a:r>
          </a:p>
          <a:p>
            <a:pPr algn="ctr"/>
            <a:r>
              <a:rPr lang="es-E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</a:t>
            </a:r>
            <a:r>
              <a:rPr lang="es-ES" sz="1600" dirty="0">
                <a:solidFill>
                  <a:schemeClr val="tx1"/>
                </a:solidFill>
              </a:rPr>
              <a:t>Qu</a:t>
            </a:r>
            <a:r>
              <a:rPr lang="es-E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</a:t>
            </a:r>
            <a:r>
              <a:rPr lang="es-ES" sz="1600" dirty="0">
                <a:solidFill>
                  <a:schemeClr val="tx1"/>
                </a:solidFill>
              </a:rPr>
              <a:t> haces para ganar dinero?</a:t>
            </a:r>
          </a:p>
          <a:p>
            <a:pPr algn="ctr"/>
            <a:r>
              <a:rPr lang="es-ES" sz="1600" dirty="0">
                <a:solidFill>
                  <a:schemeClr val="tx1"/>
                </a:solidFill>
              </a:rPr>
              <a:t>Mis pr</a:t>
            </a:r>
            <a:r>
              <a:rPr lang="es-E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á</a:t>
            </a:r>
            <a:r>
              <a:rPr lang="es-ES" sz="1600" dirty="0">
                <a:solidFill>
                  <a:schemeClr val="tx1"/>
                </a:solidFill>
              </a:rPr>
              <a:t>cticas laborales</a:t>
            </a:r>
          </a:p>
          <a:p>
            <a:pPr algn="ctr"/>
            <a:r>
              <a:rPr lang="es-ES" sz="1600" dirty="0">
                <a:solidFill>
                  <a:schemeClr val="tx1"/>
                </a:solidFill>
              </a:rPr>
              <a:t>Por qu</a:t>
            </a:r>
            <a:r>
              <a:rPr lang="es-E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</a:t>
            </a:r>
            <a:r>
              <a:rPr lang="es-ES" sz="1600" dirty="0">
                <a:solidFill>
                  <a:schemeClr val="tx1"/>
                </a:solidFill>
              </a:rPr>
              <a:t> aprender idiomas</a:t>
            </a:r>
          </a:p>
          <a:p>
            <a:pPr algn="ctr"/>
            <a:r>
              <a:rPr lang="es-ES" sz="1600" dirty="0">
                <a:solidFill>
                  <a:schemeClr val="tx1"/>
                </a:solidFill>
              </a:rPr>
              <a:t>Solicitando un trabajo</a:t>
            </a:r>
          </a:p>
          <a:p>
            <a:pPr algn="ctr"/>
            <a:r>
              <a:rPr lang="es-ES" sz="1600" dirty="0">
                <a:solidFill>
                  <a:schemeClr val="tx1"/>
                </a:solidFill>
              </a:rPr>
              <a:t>El futuro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15B6D74-AAA6-41AF-B8C3-8417C0FB6398}"/>
              </a:ext>
            </a:extLst>
          </p:cNvPr>
          <p:cNvSpPr txBox="1"/>
          <p:nvPr/>
        </p:nvSpPr>
        <p:spPr>
          <a:xfrm>
            <a:off x="2563594" y="2506091"/>
            <a:ext cx="15299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Tenses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3" name="Picture 22" descr="&lt;strong&gt;Stickman&lt;/strong&gt; 08 by nicubunu - Blue &lt;strong&gt;stick man&lt;/strong&gt; figure ...">
            <a:extLst>
              <a:ext uri="{FF2B5EF4-FFF2-40B4-BE49-F238E27FC236}">
                <a16:creationId xmlns:a16="http://schemas.microsoft.com/office/drawing/2014/main" id="{186F1D3B-2827-4B1A-816B-255F3956EDD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2359" y="4427707"/>
            <a:ext cx="781365" cy="880411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E30C7592-7AED-48E4-918C-3C7E5B60801A}"/>
              </a:ext>
            </a:extLst>
          </p:cNvPr>
          <p:cNvSpPr txBox="1"/>
          <p:nvPr/>
        </p:nvSpPr>
        <p:spPr>
          <a:xfrm>
            <a:off x="169092" y="5036428"/>
            <a:ext cx="13743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Vocab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3C737C2-1E59-4ED5-AA17-C8537EC8D144}"/>
              </a:ext>
            </a:extLst>
          </p:cNvPr>
          <p:cNvSpPr txBox="1"/>
          <p:nvPr/>
        </p:nvSpPr>
        <p:spPr>
          <a:xfrm>
            <a:off x="5359916" y="5983992"/>
            <a:ext cx="13743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Plan </a:t>
            </a:r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your</a:t>
            </a:r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 time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95339EE-25DD-4885-8D2E-79D8F84AEF66}"/>
              </a:ext>
            </a:extLst>
          </p:cNvPr>
          <p:cNvSpPr txBox="1"/>
          <p:nvPr/>
        </p:nvSpPr>
        <p:spPr>
          <a:xfrm>
            <a:off x="7930799" y="5976655"/>
            <a:ext cx="13743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Tenses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628CD4E5-8FFD-4B1A-BE9C-83ED22F7678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0623" y="5614561"/>
            <a:ext cx="1577434" cy="1183075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1B1F7DAE-6962-4395-8AE2-5617C51B845F}"/>
              </a:ext>
            </a:extLst>
          </p:cNvPr>
          <p:cNvSpPr txBox="1"/>
          <p:nvPr/>
        </p:nvSpPr>
        <p:spPr>
          <a:xfrm>
            <a:off x="5823886" y="478641"/>
            <a:ext cx="16030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accent1">
                    <a:lumMod val="50000"/>
                  </a:schemeClr>
                </a:solidFill>
              </a:rPr>
              <a:t>Impact of AI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46ACE60-F596-4799-A096-31A0263269A1}"/>
              </a:ext>
            </a:extLst>
          </p:cNvPr>
          <p:cNvSpPr txBox="1"/>
          <p:nvPr/>
        </p:nvSpPr>
        <p:spPr>
          <a:xfrm>
            <a:off x="0" y="1699678"/>
            <a:ext cx="1603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accent1">
                    <a:lumMod val="50000"/>
                  </a:schemeClr>
                </a:solidFill>
              </a:rPr>
              <a:t>Importance of language learning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6B462E0-8939-42A7-99CE-4344C775B731}"/>
              </a:ext>
            </a:extLst>
          </p:cNvPr>
          <p:cNvSpPr txBox="1"/>
          <p:nvPr/>
        </p:nvSpPr>
        <p:spPr>
          <a:xfrm>
            <a:off x="4746982" y="3609288"/>
            <a:ext cx="15299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accent1">
                    <a:lumMod val="50000"/>
                  </a:schemeClr>
                </a:solidFill>
              </a:rPr>
              <a:t>Reasons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27D80F3-01D5-4431-B1D3-71056E747DA0}"/>
              </a:ext>
            </a:extLst>
          </p:cNvPr>
          <p:cNvSpPr txBox="1"/>
          <p:nvPr/>
        </p:nvSpPr>
        <p:spPr>
          <a:xfrm>
            <a:off x="3008816" y="3575906"/>
            <a:ext cx="15299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Connectives</a:t>
            </a:r>
            <a:endParaRPr lang="en-GB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15573B6-D448-4A56-BC46-1F64D93D7D94}"/>
              </a:ext>
            </a:extLst>
          </p:cNvPr>
          <p:cNvSpPr txBox="1"/>
          <p:nvPr/>
        </p:nvSpPr>
        <p:spPr>
          <a:xfrm>
            <a:off x="8655887" y="3243885"/>
            <a:ext cx="15794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accent1">
                    <a:lumMod val="50000"/>
                  </a:schemeClr>
                </a:solidFill>
              </a:rPr>
              <a:t>Pronunciation</a:t>
            </a:r>
          </a:p>
        </p:txBody>
      </p:sp>
    </p:spTree>
    <p:extLst>
      <p:ext uri="{BB962C8B-B14F-4D97-AF65-F5344CB8AC3E}">
        <p14:creationId xmlns:p14="http://schemas.microsoft.com/office/powerpoint/2010/main" val="3811004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8D3B7ECE55F24DAB60B7C735A5997C" ma:contentTypeVersion="8" ma:contentTypeDescription="Create a new document." ma:contentTypeScope="" ma:versionID="34aa2d4b3bf8d9d338c2e890b17538af">
  <xsd:schema xmlns:xsd="http://www.w3.org/2001/XMLSchema" xmlns:xs="http://www.w3.org/2001/XMLSchema" xmlns:p="http://schemas.microsoft.com/office/2006/metadata/properties" xmlns:ns2="60b98eed-d31d-4370-9bd7-21474b557544" targetNamespace="http://schemas.microsoft.com/office/2006/metadata/properties" ma:root="true" ma:fieldsID="5418465ea7b4aca398bdfbed053f33db" ns2:_="">
    <xsd:import namespace="60b98eed-d31d-4370-9bd7-21474b5575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b98eed-d31d-4370-9bd7-21474b5575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60b98eed-d31d-4370-9bd7-21474b557544" xsi:nil="true"/>
  </documentManagement>
</p:properties>
</file>

<file path=customXml/itemProps1.xml><?xml version="1.0" encoding="utf-8"?>
<ds:datastoreItem xmlns:ds="http://schemas.openxmlformats.org/officeDocument/2006/customXml" ds:itemID="{BB5F720B-C6E0-4E8C-AD7F-301475A6C0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F6C2810-FD35-4A13-B6C4-81001BA140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0b98eed-d31d-4370-9bd7-21474b5575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34459F9-29B0-43D1-B109-6657B2D256C8}">
  <ds:schemaRefs>
    <ds:schemaRef ds:uri="http://schemas.microsoft.com/office/2006/metadata/properties"/>
    <ds:schemaRef ds:uri="http://schemas.microsoft.com/office/infopath/2007/PartnerControls"/>
    <ds:schemaRef ds:uri="60b98eed-d31d-4370-9bd7-21474b55754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1062</TotalTime>
  <Words>429</Words>
  <Application>Microsoft Office PowerPoint</Application>
  <PresentationFormat>A4 Paper (210x297 mm)</PresentationFormat>
  <Paragraphs>161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Lucy Heighton</dc:creator>
  <cp:lastModifiedBy>A Appleyard</cp:lastModifiedBy>
  <cp:revision>42</cp:revision>
  <dcterms:created xsi:type="dcterms:W3CDTF">2019-10-16T07:05:12Z</dcterms:created>
  <dcterms:modified xsi:type="dcterms:W3CDTF">2025-09-29T20:17:37Z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0x0101004F8D3B7ECE55F24DAB60B7C735A5997C</vt:lpwstr>
  </property>
  <property fmtid="{D5CDD505-2E9C-101B-9397-08002B2CF9AE}" pid="3" name="Order">
    <vt:r8>788900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</Properties>
</file>