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9" r:id="rId5"/>
    <p:sldId id="304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8" r:id="rId16"/>
    <p:sldId id="322" r:id="rId17"/>
    <p:sldId id="323" r:id="rId18"/>
    <p:sldId id="320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Literature Overview" id="{D9B4D0C8-D9D0-4A06-B7CB-91D2A8B8FB61}">
          <p14:sldIdLst>
            <p14:sldId id="259"/>
          </p14:sldIdLst>
        </p14:section>
        <p14:section name="Paper 1 R&amp;J" id="{67524580-F1F6-4D61-96AE-A5315241EA14}">
          <p14:sldIdLst>
            <p14:sldId id="304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Paper 1 AIC" id="{5CF920EC-3C85-416F-B050-3B9061BFA5CB}">
          <p14:sldIdLst>
            <p14:sldId id="316"/>
          </p14:sldIdLst>
        </p14:section>
        <p14:section name="Paper 2 Conflict" id="{13ED4A08-5B0D-46FF-9F3C-05980C9C3E0E}">
          <p14:sldIdLst>
            <p14:sldId id="318"/>
          </p14:sldIdLst>
        </p14:section>
        <p14:section name="Paper 2 Unseen Poetry" id="{202E5170-7A11-4B53-828C-F7F8496F625C}">
          <p14:sldIdLst>
            <p14:sldId id="322"/>
            <p14:sldId id="323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BC2BD-314A-4DC6-BBD1-F1AA14518F5B}" v="57" dt="2023-04-02T16:28:32.716"/>
    <p1510:client id="{4F3FC0C1-7E31-465F-8E1A-96906D0C7544}" v="26" dt="2023-04-02T16:29:55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5" autoAdjust="0"/>
    <p:restoredTop sz="94665"/>
  </p:normalViewPr>
  <p:slideViewPr>
    <p:cSldViewPr snapToGrid="0">
      <p:cViewPr varScale="1">
        <p:scale>
          <a:sx n="106" d="100"/>
          <a:sy n="10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Strathern" userId="S::staffrc@jstc.org.uk::a726cad4-939a-4347-ae10-744e46b69bdd" providerId="AD" clId="Web-{008BC2BD-314A-4DC6-BBD1-F1AA14518F5B}"/>
    <pc:docChg chg="modSld">
      <pc:chgData name="R Strathern" userId="S::staffrc@jstc.org.uk::a726cad4-939a-4347-ae10-744e46b69bdd" providerId="AD" clId="Web-{008BC2BD-314A-4DC6-BBD1-F1AA14518F5B}" dt="2023-04-02T16:28:30.653" v="55" actId="20577"/>
      <pc:docMkLst>
        <pc:docMk/>
      </pc:docMkLst>
      <pc:sldChg chg="modSp">
        <pc:chgData name="R Strathern" userId="S::staffrc@jstc.org.uk::a726cad4-939a-4347-ae10-744e46b69bdd" providerId="AD" clId="Web-{008BC2BD-314A-4DC6-BBD1-F1AA14518F5B}" dt="2023-04-02T16:28:30.653" v="55" actId="20577"/>
        <pc:sldMkLst>
          <pc:docMk/>
          <pc:sldMk cId="1636502013" sldId="323"/>
        </pc:sldMkLst>
        <pc:spChg chg="mod">
          <ac:chgData name="R Strathern" userId="S::staffrc@jstc.org.uk::a726cad4-939a-4347-ae10-744e46b69bdd" providerId="AD" clId="Web-{008BC2BD-314A-4DC6-BBD1-F1AA14518F5B}" dt="2023-04-02T16:27:34.089" v="21" actId="20577"/>
          <ac:spMkLst>
            <pc:docMk/>
            <pc:sldMk cId="1636502013" sldId="323"/>
            <ac:spMk id="3" creationId="{05CBA811-67EA-3649-B3E0-429C3080E59F}"/>
          </ac:spMkLst>
        </pc:spChg>
        <pc:spChg chg="mod">
          <ac:chgData name="R Strathern" userId="S::staffrc@jstc.org.uk::a726cad4-939a-4347-ae10-744e46b69bdd" providerId="AD" clId="Web-{008BC2BD-314A-4DC6-BBD1-F1AA14518F5B}" dt="2023-04-02T16:28:30.653" v="55" actId="20577"/>
          <ac:spMkLst>
            <pc:docMk/>
            <pc:sldMk cId="1636502013" sldId="323"/>
            <ac:spMk id="6" creationId="{32BBC0D3-76B9-44F5-8671-EEE08198A650}"/>
          </ac:spMkLst>
        </pc:spChg>
        <pc:spChg chg="mod">
          <ac:chgData name="R Strathern" userId="S::staffrc@jstc.org.uk::a726cad4-939a-4347-ae10-744e46b69bdd" providerId="AD" clId="Web-{008BC2BD-314A-4DC6-BBD1-F1AA14518F5B}" dt="2023-04-02T16:27:43.418" v="35" actId="14100"/>
          <ac:spMkLst>
            <pc:docMk/>
            <pc:sldMk cId="1636502013" sldId="323"/>
            <ac:spMk id="11" creationId="{80A16DB3-26DE-4FAE-B68E-DB00CE8A3C5E}"/>
          </ac:spMkLst>
        </pc:spChg>
      </pc:sldChg>
    </pc:docChg>
  </pc:docChgLst>
  <pc:docChgLst>
    <pc:chgData name="R Strathern" userId="S::staffrc@jstc.org.uk::a726cad4-939a-4347-ae10-744e46b69bdd" providerId="AD" clId="Web-{4F3FC0C1-7E31-465F-8E1A-96906D0C7544}"/>
    <pc:docChg chg="modSld">
      <pc:chgData name="R Strathern" userId="S::staffrc@jstc.org.uk::a726cad4-939a-4347-ae10-744e46b69bdd" providerId="AD" clId="Web-{4F3FC0C1-7E31-465F-8E1A-96906D0C7544}" dt="2023-04-02T16:29:55.110" v="12"/>
      <pc:docMkLst>
        <pc:docMk/>
      </pc:docMkLst>
      <pc:sldChg chg="modSp">
        <pc:chgData name="R Strathern" userId="S::staffrc@jstc.org.uk::a726cad4-939a-4347-ae10-744e46b69bdd" providerId="AD" clId="Web-{4F3FC0C1-7E31-465F-8E1A-96906D0C7544}" dt="2023-04-02T16:29:39.860" v="10" actId="20577"/>
        <pc:sldMkLst>
          <pc:docMk/>
          <pc:sldMk cId="85639357" sldId="322"/>
        </pc:sldMkLst>
        <pc:spChg chg="mod">
          <ac:chgData name="R Strathern" userId="S::staffrc@jstc.org.uk::a726cad4-939a-4347-ae10-744e46b69bdd" providerId="AD" clId="Web-{4F3FC0C1-7E31-465F-8E1A-96906D0C7544}" dt="2023-04-02T16:29:39.860" v="10" actId="20577"/>
          <ac:spMkLst>
            <pc:docMk/>
            <pc:sldMk cId="85639357" sldId="322"/>
            <ac:spMk id="3" creationId="{05CBA811-67EA-3649-B3E0-429C3080E59F}"/>
          </ac:spMkLst>
        </pc:spChg>
      </pc:sldChg>
      <pc:sldChg chg="addSp delSp">
        <pc:chgData name="R Strathern" userId="S::staffrc@jstc.org.uk::a726cad4-939a-4347-ae10-744e46b69bdd" providerId="AD" clId="Web-{4F3FC0C1-7E31-465F-8E1A-96906D0C7544}" dt="2023-04-02T16:29:55.110" v="12"/>
        <pc:sldMkLst>
          <pc:docMk/>
          <pc:sldMk cId="1636502013" sldId="323"/>
        </pc:sldMkLst>
        <pc:spChg chg="add">
          <ac:chgData name="R Strathern" userId="S::staffrc@jstc.org.uk::a726cad4-939a-4347-ae10-744e46b69bdd" providerId="AD" clId="Web-{4F3FC0C1-7E31-465F-8E1A-96906D0C7544}" dt="2023-04-02T16:29:55.110" v="12"/>
          <ac:spMkLst>
            <pc:docMk/>
            <pc:sldMk cId="1636502013" sldId="323"/>
            <ac:spMk id="5" creationId="{14A3AF72-2154-C763-B77E-E7D9B210BC64}"/>
          </ac:spMkLst>
        </pc:spChg>
        <pc:spChg chg="del">
          <ac:chgData name="R Strathern" userId="S::staffrc@jstc.org.uk::a726cad4-939a-4347-ae10-744e46b69bdd" providerId="AD" clId="Web-{4F3FC0C1-7E31-465F-8E1A-96906D0C7544}" dt="2023-04-02T16:29:50.563" v="11"/>
          <ac:spMkLst>
            <pc:docMk/>
            <pc:sldMk cId="1636502013" sldId="323"/>
            <ac:spMk id="6" creationId="{32BBC0D3-76B9-44F5-8671-EEE08198A6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F6E0A-EE34-4B7D-90DC-C060C13A1964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D03FF-C00B-40FB-A77D-99B02676C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2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CB9D-31EE-A747-AD3F-B86A78461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A9114-A233-EF4E-A663-1F6283E73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8C48-883B-6F4D-8C85-D0D93A54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DA2CB-7148-3340-995E-43FF7180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318FB-A9D3-A544-AEFD-A7646A45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E4B2-B1E6-9241-B8F6-F9E4DF9E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2730-4B5B-DF45-BB01-EB3CC5D2E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19B39-C617-0D42-AED3-7D9A5847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5262-52AA-4F4A-B5E3-A4B3A81A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71AAF-D162-494E-B571-0D98BA4A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E0A68-3F7E-5043-9911-4E92B270F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6654B-4154-734C-B006-C05ABD8C4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D44F-D09A-A240-840C-D80AC16B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3956E-BF80-B547-9E59-4454AD8C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773D-04DA-7E42-9B03-64210949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47E7-16CE-A54C-BEE8-D19F5898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6A99F-1961-1946-8EDB-8EADD6C34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22C1D-F03D-FF41-AE5F-99F79B01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66C17-A202-F943-A499-A3533F09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57D3D-B585-D345-855A-8326104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2F77-6FB8-5445-B587-27BD6554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E38C5-39EA-F147-BE55-B3894B81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5476-5908-A843-8269-C642412D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F54D3-F8D1-494D-93BF-A03E7E7B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F046-0097-6D44-A267-B387B985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E44B-6EB9-6943-965D-6664B522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5D77-7D47-8D43-A00C-1A2CAFC23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F52E9-D232-C84B-AABE-9E4E80A5E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B9F90-7BD8-F248-BB6B-71463182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3B003-7147-504A-A1B7-659C1465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5750F-F227-2C4B-98E2-78D6D1B7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848C-E5D8-124D-925D-33014904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EF441-82B3-984D-98BA-08D5CA1A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39A97-48B7-0E44-A1CA-BE6F9DC61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6F0D6-F76B-9649-9AA9-BA3F3AE5D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92D3A-9F1C-C948-9B01-A39ADE128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412DD-8AE5-E84C-A6EB-1D5D959E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105A1-8466-D442-87B9-280BC324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5D007-E021-4C43-BCD7-2774D922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2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A5F-A8C2-4A4B-96AA-004B33F1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47F59-CC76-4A41-B7F0-1BA4BB5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576FF-7C59-EA42-A712-0F50D346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A9C0B-2E40-F348-8E6C-0FEC1FFC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1E30E-796B-214B-AFA8-197AB8CC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0D7E9-02BA-2B4C-9A63-57C8BBCF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7FD59-2F83-4448-9D0F-6FA8243B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7415-5DF0-984C-A939-17870DFA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7EDC-35CE-3A4B-A266-268D1DAE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58CD-DDFF-CE45-A6B0-0E0128E05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10A4C-AD2B-344C-8C79-0E9BCAEF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E2CF6-157B-A043-8E25-CB90E79C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46691-B0C2-F648-89D1-DD2A8143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5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55B0-4964-2A4B-95C7-4C8624F8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CE3F8-1D18-304A-8021-BF2F47B8B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A4AF9-BD5E-6C4D-8CB9-C99A5E323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01B5B-56A3-D445-BA7F-A1AB220A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2A602-3A2E-284A-88BD-791EB209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418C0-C2C8-5D45-BD52-FB9A301E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E8CF5-B168-5D4B-9A96-21B727AA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DCEE1-8F07-2E4A-A816-BEEA1C6D9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42C77-4557-1649-86F0-C958C2109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B9BD5-A86E-4046-9CFE-42118A125EA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97C9-C9CA-A643-BE6C-3E5657AFB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F8231-E3A2-494A-B141-31DD481F4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6920-51BE-5249-965D-31AC9F1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zuUkrhgVYn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youtube.com/watch?v=USY7YSVDNV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yk51H0Mb8D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3mPO39tZ_K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iFtIrnNsSI&amp;list=PLA78A2-yUO6_6I5nuqEqWQ7Pc329LkXD2&amp;index=7" TargetMode="External"/><Relationship Id="rId3" Type="http://schemas.openxmlformats.org/officeDocument/2006/relationships/hyperlink" Target="https://www.youtube.com/watch?v=0lPUtwhKTJE&amp;list=PLA78A2-yUO6_6I5nuqEqWQ7Pc329LkXD2&amp;index=1" TargetMode="External"/><Relationship Id="rId7" Type="http://schemas.openxmlformats.org/officeDocument/2006/relationships/hyperlink" Target="https://www.youtube.com/watch?v=YFrFePKJKVU&amp;list=PLA78A2-yUO6_6I5nuqEqWQ7Pc329LkXD2&amp;index=5" TargetMode="External"/><Relationship Id="rId2" Type="http://schemas.openxmlformats.org/officeDocument/2006/relationships/hyperlink" Target="https://www.youtube.com/watch?v=sj0LpiU-dVQ&amp;list=PLA78A2-yUO6_6I5nuqEqWQ7Pc329LkXD2&amp;index=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ao4kG4YSuw&amp;list=PLA78A2-yUO6_6I5nuqEqWQ7Pc329LkXD2&amp;index=4" TargetMode="External"/><Relationship Id="rId5" Type="http://schemas.openxmlformats.org/officeDocument/2006/relationships/hyperlink" Target="https://www.youtube.com/watch?v=6sGeWMCXUHA&amp;list=PLA78A2-yUO6_6I5nuqEqWQ7Pc329LkXD2&amp;index=3" TargetMode="External"/><Relationship Id="rId4" Type="http://schemas.openxmlformats.org/officeDocument/2006/relationships/hyperlink" Target="https://www.youtube.com/watch?v=ofX_ytQ4AcY&amp;list=PLA78A2-yUO6_6I5nuqEqWQ7Pc329LkXD2&amp;index=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952-F3B3-F843-8E89-479D42E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5" y="68506"/>
            <a:ext cx="6998414" cy="132556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Easter School Revision Session</a:t>
            </a:r>
            <a:br>
              <a:rPr lang="en-US" dirty="0"/>
            </a:br>
            <a:r>
              <a:rPr lang="en-US" dirty="0"/>
              <a:t>English Literature Paper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C0C6C8-C1CA-4DEC-8DB8-88AA6FCC0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957" y="1635667"/>
            <a:ext cx="7867277" cy="2027552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A1604A-A100-4973-A2B8-E7952361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08" y="4021266"/>
            <a:ext cx="5851784" cy="2673774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570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9687A-BB10-4E89-BDF2-C334F6D6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56" y="740418"/>
            <a:ext cx="7752858" cy="5202994"/>
          </a:xfrm>
          <a:prstGeom prst="rect">
            <a:avLst/>
          </a:prstGeom>
        </p:spPr>
      </p:pic>
      <p:pic>
        <p:nvPicPr>
          <p:cNvPr id="15" name="Picture 2" descr="Its Your Turn icon">
            <a:extLst>
              <a:ext uri="{FF2B5EF4-FFF2-40B4-BE49-F238E27FC236}">
                <a16:creationId xmlns:a16="http://schemas.microsoft.com/office/drawing/2014/main" id="{9F2C2285-7B5A-42A7-9965-0AD591C3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925" y="4938613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9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952-F3B3-F843-8E89-479D42E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" y="44768"/>
            <a:ext cx="5955790" cy="132556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Session Two: Literature Paper 1 AM Lessons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BC0D3-76B9-44F5-8671-EEE08198A650}"/>
              </a:ext>
            </a:extLst>
          </p:cNvPr>
          <p:cNvSpPr txBox="1">
            <a:spLocks/>
          </p:cNvSpPr>
          <p:nvPr/>
        </p:nvSpPr>
        <p:spPr>
          <a:xfrm>
            <a:off x="6095998" y="4457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An Inspector Calls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87BB51-A043-46CB-B1F2-82EBCC1E4132}"/>
              </a:ext>
            </a:extLst>
          </p:cNvPr>
          <p:cNvSpPr txBox="1">
            <a:spLocks/>
          </p:cNvSpPr>
          <p:nvPr/>
        </p:nvSpPr>
        <p:spPr>
          <a:xfrm>
            <a:off x="6095997" y="70754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Learning Focus: Explore the ideas conveyed by Priestley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65F2A-8C65-437F-AD19-66E31728558D}"/>
              </a:ext>
            </a:extLst>
          </p:cNvPr>
          <p:cNvSpPr txBox="1"/>
          <p:nvPr/>
        </p:nvSpPr>
        <p:spPr>
          <a:xfrm>
            <a:off x="319548" y="1674674"/>
            <a:ext cx="100928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https://www.youtube.com/watch?v=zuUkrhgVYnQ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For session two, you are going to complete a LIVE lesson on An Inspector Calls. You need your booklet for this task</a:t>
            </a:r>
          </a:p>
          <a:p>
            <a:pPr algn="ctr"/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5C642-9C86-4F3A-9E71-0098545C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46" y="3044006"/>
            <a:ext cx="6248400" cy="356235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7923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952-F3B3-F843-8E89-479D42E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5" y="68506"/>
            <a:ext cx="6998414" cy="132556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Easter School Revision Session</a:t>
            </a:r>
            <a:br>
              <a:rPr lang="en-US" dirty="0"/>
            </a:br>
            <a:r>
              <a:rPr lang="en-US" dirty="0"/>
              <a:t>English Literature Paper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A1B32-A890-417C-A79C-FBD13C01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596" y="4207232"/>
            <a:ext cx="6790008" cy="2209992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8ED087A-CE3B-42FB-9337-48BD29467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393" y="1690564"/>
            <a:ext cx="8082263" cy="2206641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019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952-F3B3-F843-8E89-479D42E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" y="44768"/>
            <a:ext cx="5955790" cy="132556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Session Three: Literature Paper 2 PM Lessons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BC0D3-76B9-44F5-8671-EEE08198A650}"/>
              </a:ext>
            </a:extLst>
          </p:cNvPr>
          <p:cNvSpPr txBox="1">
            <a:spLocks/>
          </p:cNvSpPr>
          <p:nvPr/>
        </p:nvSpPr>
        <p:spPr>
          <a:xfrm>
            <a:off x="6281976" y="44768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Jekyll &amp; Hyde Essay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87BB51-A043-46CB-B1F2-82EBCC1E4132}"/>
              </a:ext>
            </a:extLst>
          </p:cNvPr>
          <p:cNvSpPr txBox="1">
            <a:spLocks/>
          </p:cNvSpPr>
          <p:nvPr/>
        </p:nvSpPr>
        <p:spPr>
          <a:xfrm>
            <a:off x="6281977" y="70754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Learning Focus: Explore the ideas conveyed by Stevenson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BA811-67EA-3649-B3E0-429C3080E59F}"/>
              </a:ext>
            </a:extLst>
          </p:cNvPr>
          <p:cNvSpPr txBox="1"/>
          <p:nvPr/>
        </p:nvSpPr>
        <p:spPr>
          <a:xfrm>
            <a:off x="150185" y="2353752"/>
            <a:ext cx="6908800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FF006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Section A: The 19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Century Novel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Extract/ Essay – 20/25 minutes each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https://www.youtube.com/watch?v=USY7YSVDNVY</a:t>
            </a:r>
            <a:r>
              <a:rPr lang="en-US" dirty="0">
                <a:ea typeface="+mn-lt"/>
                <a:cs typeface="+mn-lt"/>
              </a:rPr>
              <a:t>  (plot summary)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8AB8B9-FA88-3D44-B558-9EE95783DDC0}"/>
              </a:ext>
            </a:extLst>
          </p:cNvPr>
          <p:cNvSpPr txBox="1"/>
          <p:nvPr/>
        </p:nvSpPr>
        <p:spPr>
          <a:xfrm>
            <a:off x="294942" y="4659922"/>
            <a:ext cx="5227206" cy="1754326"/>
          </a:xfrm>
          <a:prstGeom prst="rect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extract is AO2 only (language and structure methods) and must focus on the section of text on the exam paper only – you must use direct quotes to support </a:t>
            </a:r>
          </a:p>
          <a:p>
            <a:r>
              <a:rPr lang="en-US" dirty="0"/>
              <a:t>Essay is AO1 only (no AO2/AO3) and should focus on the novella as a whole (but not the extract)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BB9AFE-88AF-D641-8336-529973E52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63" y="1463039"/>
            <a:ext cx="4540376" cy="539496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D1FA9A-CC1E-B24D-94DF-857F101C1F7D}"/>
              </a:ext>
            </a:extLst>
          </p:cNvPr>
          <p:cNvCxnSpPr/>
          <p:nvPr/>
        </p:nvCxnSpPr>
        <p:spPr>
          <a:xfrm>
            <a:off x="9313333" y="318366"/>
            <a:ext cx="0" cy="135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952-F3B3-F843-8E89-479D42E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" y="44768"/>
            <a:ext cx="5955790" cy="132556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Session Three: Literature Paper 2 PM Lessons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87BB51-A043-46CB-B1F2-82EBCC1E4132}"/>
              </a:ext>
            </a:extLst>
          </p:cNvPr>
          <p:cNvSpPr txBox="1">
            <a:spLocks/>
          </p:cNvSpPr>
          <p:nvPr/>
        </p:nvSpPr>
        <p:spPr>
          <a:xfrm>
            <a:off x="6281977" y="70754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Learning Focus: Explore the ideas conveyed by Stevenson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16DB3-26DE-4FAE-B68E-DB00CE8A3C5E}"/>
              </a:ext>
            </a:extLst>
          </p:cNvPr>
          <p:cNvSpPr txBox="1"/>
          <p:nvPr/>
        </p:nvSpPr>
        <p:spPr>
          <a:xfrm>
            <a:off x="31651" y="1538876"/>
            <a:ext cx="5490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https://www.youtube.com/watch?v=XPXtgQbywMY                      </a:t>
            </a:r>
          </a:p>
          <a:p>
            <a:r>
              <a:rPr lang="en-GB" dirty="0">
                <a:hlinkClick r:id="rId2"/>
              </a:rPr>
              <a:t>https://www.youtube.com/watch?v=yk51H0Mb8DY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BA811-67EA-3649-B3E0-429C3080E59F}"/>
              </a:ext>
            </a:extLst>
          </p:cNvPr>
          <p:cNvSpPr txBox="1"/>
          <p:nvPr/>
        </p:nvSpPr>
        <p:spPr>
          <a:xfrm>
            <a:off x="150185" y="2201657"/>
            <a:ext cx="724968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Section A: The 19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Century Novel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Extract/ Essay – 20/25 minutes each</a:t>
            </a:r>
          </a:p>
          <a:p>
            <a:endParaRPr lang="en-US" dirty="0"/>
          </a:p>
          <a:p>
            <a:r>
              <a:rPr lang="en-US" dirty="0"/>
              <a:t>We have already covered the extract question: How does Stevenson present Jekyll in this extract? </a:t>
            </a:r>
          </a:p>
          <a:p>
            <a:endParaRPr lang="en-US" dirty="0"/>
          </a:p>
          <a:p>
            <a:r>
              <a:rPr lang="en-US" dirty="0"/>
              <a:t>We will now focus on the essay question:</a:t>
            </a:r>
          </a:p>
          <a:p>
            <a:endParaRPr lang="en-US" dirty="0"/>
          </a:p>
          <a:p>
            <a:r>
              <a:rPr lang="en-US" dirty="0"/>
              <a:t>In this extract, there is a focus on duality. </a:t>
            </a:r>
          </a:p>
          <a:p>
            <a:r>
              <a:rPr lang="en-US" dirty="0"/>
              <a:t>Explain how duality is shown elsewhere in the novella? (20 marks)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Watch the video clips above and use the resources to plan your answer to this question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AAECD-3B67-AA4E-902E-69CBAC53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739" y="1370330"/>
            <a:ext cx="4432300" cy="528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293EA1-2038-C442-8D40-A4DEB0C8A279}"/>
              </a:ext>
            </a:extLst>
          </p:cNvPr>
          <p:cNvSpPr txBox="1"/>
          <p:nvPr/>
        </p:nvSpPr>
        <p:spPr>
          <a:xfrm>
            <a:off x="5080900" y="1538876"/>
            <a:ext cx="347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Bruff</a:t>
            </a:r>
            <a:r>
              <a:rPr lang="en-US" dirty="0"/>
              <a:t> on Duality</a:t>
            </a:r>
          </a:p>
          <a:p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Bruff</a:t>
            </a:r>
            <a:r>
              <a:rPr lang="en-US" dirty="0"/>
              <a:t> Student exemplar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804F73-455D-A44E-A6D0-FA59513B2C91}"/>
              </a:ext>
            </a:extLst>
          </p:cNvPr>
          <p:cNvCxnSpPr>
            <a:cxnSpLocks/>
          </p:cNvCxnSpPr>
          <p:nvPr/>
        </p:nvCxnSpPr>
        <p:spPr>
          <a:xfrm flipV="1">
            <a:off x="4958353" y="2489200"/>
            <a:ext cx="2688386" cy="126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A3AF72-2154-C763-B77E-E7D9B210BC64}"/>
              </a:ext>
            </a:extLst>
          </p:cNvPr>
          <p:cNvSpPr txBox="1">
            <a:spLocks/>
          </p:cNvSpPr>
          <p:nvPr/>
        </p:nvSpPr>
        <p:spPr>
          <a:xfrm>
            <a:off x="6281976" y="44768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Jekyll &amp; Hyde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0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952-F3B3-F843-8E89-479D42E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" y="44768"/>
            <a:ext cx="5955790" cy="132556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Session Four: Literature Paper 2 PM Lessons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BC0D3-76B9-44F5-8671-EEE08198A650}"/>
              </a:ext>
            </a:extLst>
          </p:cNvPr>
          <p:cNvSpPr txBox="1">
            <a:spLocks/>
          </p:cNvSpPr>
          <p:nvPr/>
        </p:nvSpPr>
        <p:spPr>
          <a:xfrm>
            <a:off x="6095998" y="4457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FF0000"/>
                </a:solidFill>
              </a:rPr>
              <a:t>Unseen Poetry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16DB3-26DE-4FAE-B68E-DB00CE8A3C5E}"/>
              </a:ext>
            </a:extLst>
          </p:cNvPr>
          <p:cNvSpPr txBox="1"/>
          <p:nvPr/>
        </p:nvSpPr>
        <p:spPr>
          <a:xfrm>
            <a:off x="427703" y="1604805"/>
            <a:ext cx="10043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https://www.youtube.com/watch?v=3mPO39tZ_KQ</a:t>
            </a:r>
            <a:r>
              <a:rPr lang="en-GB" dirty="0"/>
              <a:t>  (Play from 39 mins)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E881B-ED16-4B8E-853C-F0B47FA3CA3F}"/>
              </a:ext>
            </a:extLst>
          </p:cNvPr>
          <p:cNvSpPr txBox="1"/>
          <p:nvPr/>
        </p:nvSpPr>
        <p:spPr>
          <a:xfrm>
            <a:off x="556467" y="2264980"/>
            <a:ext cx="11336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Watch the short video clips and create a mind map on A3 paper of what you learn. You will need this within the next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6EDAD-BF61-4912-9434-549C74F8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3" y="2984372"/>
            <a:ext cx="6432482" cy="361827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E0A403-B268-8747-B0B5-122306C669A8}"/>
              </a:ext>
            </a:extLst>
          </p:cNvPr>
          <p:cNvSpPr txBox="1">
            <a:spLocks/>
          </p:cNvSpPr>
          <p:nvPr/>
        </p:nvSpPr>
        <p:spPr>
          <a:xfrm>
            <a:off x="6095997" y="70754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Learning Focus: Compare two poems within the conflict cluster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0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952-F3B3-F843-8E89-479D42E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" y="44768"/>
            <a:ext cx="5955790" cy="132556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Session Four: Literature Paper 2 PM Lessons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BC0D3-76B9-44F5-8671-EEE08198A650}"/>
              </a:ext>
            </a:extLst>
          </p:cNvPr>
          <p:cNvSpPr txBox="1">
            <a:spLocks/>
          </p:cNvSpPr>
          <p:nvPr/>
        </p:nvSpPr>
        <p:spPr>
          <a:xfrm>
            <a:off x="6095998" y="4457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FF0000"/>
                </a:solidFill>
              </a:rPr>
              <a:t>Unseen Poetry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87BB51-A043-46CB-B1F2-82EBCC1E4132}"/>
              </a:ext>
            </a:extLst>
          </p:cNvPr>
          <p:cNvSpPr txBox="1">
            <a:spLocks/>
          </p:cNvSpPr>
          <p:nvPr/>
        </p:nvSpPr>
        <p:spPr>
          <a:xfrm>
            <a:off x="6095997" y="70754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Learning Focus: Compare two poems within the conflict cluster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6EDAD-BF61-4912-9434-549C74F88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1" y="1619864"/>
            <a:ext cx="8779115" cy="4938252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CF54FB-41B3-4CD6-8E5B-3B2A11A363F0}"/>
              </a:ext>
            </a:extLst>
          </p:cNvPr>
          <p:cNvSpPr txBox="1"/>
          <p:nvPr/>
        </p:nvSpPr>
        <p:spPr>
          <a:xfrm>
            <a:off x="9385161" y="1619864"/>
            <a:ext cx="27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Compare how the writers present the May spring time in the two poems</a:t>
            </a:r>
          </a:p>
        </p:txBody>
      </p:sp>
      <p:pic>
        <p:nvPicPr>
          <p:cNvPr id="9" name="Picture 2" descr="Its Your Turn icon">
            <a:extLst>
              <a:ext uri="{FF2B5EF4-FFF2-40B4-BE49-F238E27FC236}">
                <a16:creationId xmlns:a16="http://schemas.microsoft.com/office/drawing/2014/main" id="{DB2BE1F3-D622-4012-ADE5-2A3CE221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54" y="5036935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8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952-F3B3-F843-8E89-479D42E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" y="44768"/>
            <a:ext cx="5955790" cy="132556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Session One: Literature Paper 1 AM Lessons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BC0D3-76B9-44F5-8671-EEE08198A650}"/>
              </a:ext>
            </a:extLst>
          </p:cNvPr>
          <p:cNvSpPr txBox="1">
            <a:spLocks/>
          </p:cNvSpPr>
          <p:nvPr/>
        </p:nvSpPr>
        <p:spPr>
          <a:xfrm>
            <a:off x="6095998" y="4457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Shakespeare: Question 3a and 3b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87BB51-A043-46CB-B1F2-82EBCC1E4132}"/>
              </a:ext>
            </a:extLst>
          </p:cNvPr>
          <p:cNvSpPr txBox="1">
            <a:spLocks/>
          </p:cNvSpPr>
          <p:nvPr/>
        </p:nvSpPr>
        <p:spPr>
          <a:xfrm>
            <a:off x="6095997" y="707549"/>
            <a:ext cx="5797063" cy="54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Learning Focus: Explore the ideas conveyed by Shakespeare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3304C-3ECF-4609-8080-D86CEFD1BA42}"/>
              </a:ext>
            </a:extLst>
          </p:cNvPr>
          <p:cNvSpPr txBox="1"/>
          <p:nvPr/>
        </p:nvSpPr>
        <p:spPr>
          <a:xfrm>
            <a:off x="235971" y="1903134"/>
            <a:ext cx="117200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https://www.youtube.com/watch?v=sj0LpiU-dVQ&amp;list=PLA78A2-yUO6_6I5nuqEqWQ7Pc329LkXD2&amp;index=6</a:t>
            </a: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>
                <a:hlinkClick r:id="rId3"/>
              </a:rPr>
              <a:t>https://www.youtube.com/watch?v=0lPUtwhKTJE&amp;list=PLA78A2-yUO6_6I5nuqEqWQ7Pc329LkXD2&amp;index=1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https://www.youtube.com/watch?v=ofX_ytQ4AcY&amp;list=PLA78A2-yUO6_6I5nuqEqWQ7Pc329LkXD2&amp;index=2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https://www.youtube.com/watch?v=6sGeWMCXUHA&amp;list=PLA78A2-yUO6_6I5nuqEqWQ7Pc329LkXD2&amp;index=3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hlinkClick r:id="rId6"/>
              </a:rPr>
              <a:t>https://www.youtube.com/watch?v=dao4kG4YSuw&amp;list=PLA78A2-yUO6_6I5nuqEqWQ7Pc329LkXD2&amp;index=4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hlinkClick r:id="rId7"/>
              </a:rPr>
              <a:t>https://www.youtube.com/watch?v=YFrFePKJKVU&amp;list=PLA78A2-yUO6_6I5nuqEqWQ7Pc329LkXD2&amp;index=5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hlinkClick r:id="rId8"/>
              </a:rPr>
              <a:t>https://www.youtube.com/watch?v=5iFtIrnNsSI&amp;list=PLA78A2-yUO6_6I5nuqEqWQ7Pc329LkXD2&amp;index=7</a:t>
            </a:r>
            <a:r>
              <a:rPr lang="en-GB" dirty="0"/>
              <a:t> </a:t>
            </a:r>
          </a:p>
          <a:p>
            <a:endParaRPr lang="en-GB" dirty="0"/>
          </a:p>
          <a:p>
            <a:pPr algn="ctr"/>
            <a:r>
              <a:rPr lang="en-GB" i="1" dirty="0"/>
              <a:t>Watch all of the short video clips and create a mind map on A3 paper of what you learn. You will need this within the next activity</a:t>
            </a:r>
          </a:p>
        </p:txBody>
      </p:sp>
    </p:spTree>
    <p:extLst>
      <p:ext uri="{BB962C8B-B14F-4D97-AF65-F5344CB8AC3E}">
        <p14:creationId xmlns:p14="http://schemas.microsoft.com/office/powerpoint/2010/main" val="135178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86CD6FE-CAA5-49A3-ACA4-4B0BB27B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30" y="643467"/>
            <a:ext cx="8192740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E4775C-F8FB-44B0-9A69-689E6547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3" y="5365536"/>
            <a:ext cx="3261643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4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F482E-CD98-4EF1-B2C1-7A3CD041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8" y="734179"/>
            <a:ext cx="7980368" cy="56110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6C983D-CFA3-4B87-8296-E10E3A78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8" y="5973991"/>
            <a:ext cx="2253827" cy="7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EF945-03E9-4937-AF31-DDE128F6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68" y="851883"/>
            <a:ext cx="8151833" cy="5601260"/>
          </a:xfrm>
          <a:prstGeom prst="rect">
            <a:avLst/>
          </a:prstGeom>
        </p:spPr>
      </p:pic>
      <p:pic>
        <p:nvPicPr>
          <p:cNvPr id="1026" name="Picture 2" descr="Its Your Turn icon">
            <a:extLst>
              <a:ext uri="{FF2B5EF4-FFF2-40B4-BE49-F238E27FC236}">
                <a16:creationId xmlns:a16="http://schemas.microsoft.com/office/drawing/2014/main" id="{3996583E-DCFD-4EEF-8FFF-AB3CB757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925" y="4938613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9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EF945-03E9-4937-AF31-DDE128F6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68" y="851883"/>
            <a:ext cx="8151833" cy="5601260"/>
          </a:xfrm>
          <a:prstGeom prst="rect">
            <a:avLst/>
          </a:prstGeom>
        </p:spPr>
      </p:pic>
      <p:pic>
        <p:nvPicPr>
          <p:cNvPr id="1026" name="Picture 2" descr="Its Your Turn icon">
            <a:extLst>
              <a:ext uri="{FF2B5EF4-FFF2-40B4-BE49-F238E27FC236}">
                <a16:creationId xmlns:a16="http://schemas.microsoft.com/office/drawing/2014/main" id="{3996583E-DCFD-4EEF-8FFF-AB3CB757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925" y="4938613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C6386-3330-4F50-9ADB-B9C2AA27B325}"/>
              </a:ext>
            </a:extLst>
          </p:cNvPr>
          <p:cNvSpPr txBox="1"/>
          <p:nvPr/>
        </p:nvSpPr>
        <p:spPr>
          <a:xfrm>
            <a:off x="132360" y="6280127"/>
            <a:ext cx="703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There are multiple questions you can attempt; some of these you can continue to do at home.</a:t>
            </a:r>
          </a:p>
        </p:txBody>
      </p:sp>
    </p:spTree>
    <p:extLst>
      <p:ext uri="{BB962C8B-B14F-4D97-AF65-F5344CB8AC3E}">
        <p14:creationId xmlns:p14="http://schemas.microsoft.com/office/powerpoint/2010/main" val="247590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C983D-CFA3-4B87-8296-E10E3A78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8" y="5973991"/>
            <a:ext cx="2253827" cy="742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28D717-B73E-411C-9EA7-5E05D351A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14" y="707943"/>
            <a:ext cx="7778387" cy="53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C983D-CFA3-4B87-8296-E10E3A78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8" y="5973991"/>
            <a:ext cx="2253827" cy="742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72E17-5028-4937-86AD-1198955F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838" y="622261"/>
            <a:ext cx="7663227" cy="53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C983D-CFA3-4B87-8296-E10E3A78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8" y="5973991"/>
            <a:ext cx="2253827" cy="742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DCF2D-0CF0-4F03-942B-079962E6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18" y="585769"/>
            <a:ext cx="8028534" cy="53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2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7A576A3F5FF4283EC43A3646900B6" ma:contentTypeVersion="16" ma:contentTypeDescription="Create a new document." ma:contentTypeScope="" ma:versionID="7b84d3221a6509f2ec263b7a23ca8d65">
  <xsd:schema xmlns:xsd="http://www.w3.org/2001/XMLSchema" xmlns:xs="http://www.w3.org/2001/XMLSchema" xmlns:p="http://schemas.microsoft.com/office/2006/metadata/properties" xmlns:ns2="9c9830d1-d034-464b-8e33-ee28dd61891b" xmlns:ns3="8fc5e788-e545-4976-b794-618d994625d7" targetNamespace="http://schemas.microsoft.com/office/2006/metadata/properties" ma:root="true" ma:fieldsID="114f9cb59ee0b75071343bb037667114" ns2:_="" ns3:_="">
    <xsd:import namespace="9c9830d1-d034-464b-8e33-ee28dd61891b"/>
    <xsd:import namespace="8fc5e788-e545-4976-b794-618d99462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830d1-d034-464b-8e33-ee28dd618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4c9c92-5f03-4690-aa39-f234236a8b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5e788-e545-4976-b794-618d994625d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d73852e-b27c-4451-ac9f-2c7f942a0f65}" ma:internalName="TaxCatchAll" ma:showField="CatchAllData" ma:web="8fc5e788-e545-4976-b794-618d99462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9830d1-d034-464b-8e33-ee28dd61891b">
      <Terms xmlns="http://schemas.microsoft.com/office/infopath/2007/PartnerControls"/>
    </lcf76f155ced4ddcb4097134ff3c332f>
    <TaxCatchAll xmlns="8fc5e788-e545-4976-b794-618d994625d7" xsi:nil="true"/>
  </documentManagement>
</p:properties>
</file>

<file path=customXml/itemProps1.xml><?xml version="1.0" encoding="utf-8"?>
<ds:datastoreItem xmlns:ds="http://schemas.openxmlformats.org/officeDocument/2006/customXml" ds:itemID="{49562773-AC7B-4460-92B6-FC197F821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830d1-d034-464b-8e33-ee28dd61891b"/>
    <ds:schemaRef ds:uri="8fc5e788-e545-4976-b794-618d99462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290C9-AFFB-462D-B701-5208EC06F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E344D-AF7B-4A95-AB48-B13C8EC505C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c9830d1-d034-464b-8e33-ee28dd61891b"/>
    <ds:schemaRef ds:uri="http://www.w3.org/XML/1998/namespace"/>
    <ds:schemaRef ds:uri="http://purl.org/dc/dcmitype/"/>
    <ds:schemaRef ds:uri="8fc5e788-e545-4976-b794-618d994625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625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Easter School Revision Session English Literature Paper 1</vt:lpstr>
      <vt:lpstr>Session One: Literature Paper 1 AM Lessons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Two: Literature Paper 1 AM Lessons</vt:lpstr>
      <vt:lpstr>Easter School Revision Session English Literature Paper 2</vt:lpstr>
      <vt:lpstr>Session Three: Literature Paper 2 PM Lessons</vt:lpstr>
      <vt:lpstr>Session Three: Literature Paper 2 PM Lessons</vt:lpstr>
      <vt:lpstr>Session Four: Literature Paper 2 PM Lessons</vt:lpstr>
      <vt:lpstr>Session Four: Literature Paper 2 PM 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 Strathern</cp:lastModifiedBy>
  <cp:revision>118</cp:revision>
  <cp:lastPrinted>2021-10-05T10:56:36Z</cp:lastPrinted>
  <dcterms:created xsi:type="dcterms:W3CDTF">2019-11-17T17:53:51Z</dcterms:created>
  <dcterms:modified xsi:type="dcterms:W3CDTF">2023-04-02T16:29:58Z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0x0101003527A576A3F5FF4283EC43A3646900B6</vt:lpwstr>
  </property>
  <property fmtid="{D5CDD505-2E9C-101B-9397-08002B2CF9AE}" pid="3" name="MediaServiceImageTags">
    <vt:lpwstr/>
  </property>
</Properties>
</file>