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77" r:id="rId5"/>
    <p:sldId id="288" r:id="rId6"/>
    <p:sldId id="289" r:id="rId7"/>
    <p:sldId id="299" r:id="rId8"/>
    <p:sldId id="286" r:id="rId9"/>
    <p:sldId id="304" r:id="rId10"/>
    <p:sldId id="284" r:id="rId11"/>
    <p:sldId id="257" r:id="rId12"/>
    <p:sldId id="258" r:id="rId13"/>
    <p:sldId id="294" r:id="rId14"/>
    <p:sldId id="301" r:id="rId15"/>
    <p:sldId id="278" r:id="rId16"/>
    <p:sldId id="281" r:id="rId17"/>
    <p:sldId id="282" r:id="rId18"/>
    <p:sldId id="283" r:id="rId19"/>
    <p:sldId id="295" r:id="rId20"/>
    <p:sldId id="296" r:id="rId21"/>
    <p:sldId id="297" r:id="rId22"/>
    <p:sldId id="261" r:id="rId23"/>
    <p:sldId id="298" r:id="rId24"/>
    <p:sldId id="276" r:id="rId25"/>
    <p:sldId id="260" r:id="rId26"/>
    <p:sldId id="265" r:id="rId27"/>
    <p:sldId id="266" r:id="rId28"/>
    <p:sldId id="268" r:id="rId29"/>
    <p:sldId id="291" r:id="rId30"/>
    <p:sldId id="302" r:id="rId31"/>
    <p:sldId id="303" r:id="rId32"/>
    <p:sldId id="293" r:id="rId33"/>
    <p:sldId id="262" r:id="rId34"/>
    <p:sldId id="263" r:id="rId35"/>
    <p:sldId id="264" r:id="rId36"/>
    <p:sldId id="274" r:id="rId37"/>
    <p:sldId id="300"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C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D73B4-591C-B134-8EEC-2D9CDB466567}" v="3" dt="2025-07-03T17:09:00.915"/>
    <p1510:client id="{772568A8-BEEC-6483-4FC9-CD573C23860F}" v="26" dt="2025-07-03T15:09:02.975"/>
    <p1510:client id="{7EEB9183-92C3-D9A0-2CFA-CE39599B536D}" v="67" dt="2025-07-03T15:03:29.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Curtis" userId="S::staffscu@jstc.org.uk::8591a79c-a7d5-41c4-97d8-794bc01e15b4" providerId="AD" clId="Web-{695D73B4-591C-B134-8EEC-2D9CDB466567}"/>
    <pc:docChg chg="modSld">
      <pc:chgData name="S Curtis" userId="S::staffscu@jstc.org.uk::8591a79c-a7d5-41c4-97d8-794bc01e15b4" providerId="AD" clId="Web-{695D73B4-591C-B134-8EEC-2D9CDB466567}" dt="2025-07-03T17:08:58.196" v="1" actId="20577"/>
      <pc:docMkLst>
        <pc:docMk/>
      </pc:docMkLst>
      <pc:sldChg chg="modSp">
        <pc:chgData name="S Curtis" userId="S::staffscu@jstc.org.uk::8591a79c-a7d5-41c4-97d8-794bc01e15b4" providerId="AD" clId="Web-{695D73B4-591C-B134-8EEC-2D9CDB466567}" dt="2025-07-03T17:08:58.196" v="1" actId="20577"/>
        <pc:sldMkLst>
          <pc:docMk/>
          <pc:sldMk cId="1346853959" sldId="304"/>
        </pc:sldMkLst>
        <pc:spChg chg="mod">
          <ac:chgData name="S Curtis" userId="S::staffscu@jstc.org.uk::8591a79c-a7d5-41c4-97d8-794bc01e15b4" providerId="AD" clId="Web-{695D73B4-591C-B134-8EEC-2D9CDB466567}" dt="2025-07-03T17:08:58.196" v="1" actId="20577"/>
          <ac:spMkLst>
            <pc:docMk/>
            <pc:sldMk cId="1346853959" sldId="304"/>
            <ac:spMk id="3" creationId="{A9E2C0C3-8EB7-B783-A223-5FFE1F829530}"/>
          </ac:spMkLst>
        </pc:spChg>
      </pc:sldChg>
    </pc:docChg>
  </pc:docChgLst>
  <pc:docChgLst>
    <pc:chgData name="S Curtis" userId="S::staffscu@jstc.org.uk::8591a79c-a7d5-41c4-97d8-794bc01e15b4" providerId="AD" clId="Web-{7EEB9183-92C3-D9A0-2CFA-CE39599B536D}"/>
    <pc:docChg chg="addSld delSld modSld">
      <pc:chgData name="S Curtis" userId="S::staffscu@jstc.org.uk::8591a79c-a7d5-41c4-97d8-794bc01e15b4" providerId="AD" clId="Web-{7EEB9183-92C3-D9A0-2CFA-CE39599B536D}" dt="2025-07-03T15:03:29.344" v="54" actId="1076"/>
      <pc:docMkLst>
        <pc:docMk/>
      </pc:docMkLst>
      <pc:sldChg chg="modSp">
        <pc:chgData name="S Curtis" userId="S::staffscu@jstc.org.uk::8591a79c-a7d5-41c4-97d8-794bc01e15b4" providerId="AD" clId="Web-{7EEB9183-92C3-D9A0-2CFA-CE39599B536D}" dt="2025-07-03T12:13:51.435" v="4" actId="1076"/>
        <pc:sldMkLst>
          <pc:docMk/>
          <pc:sldMk cId="1341682122" sldId="257"/>
        </pc:sldMkLst>
        <pc:spChg chg="mod">
          <ac:chgData name="S Curtis" userId="S::staffscu@jstc.org.uk::8591a79c-a7d5-41c4-97d8-794bc01e15b4" providerId="AD" clId="Web-{7EEB9183-92C3-D9A0-2CFA-CE39599B536D}" dt="2025-07-03T12:13:51.435" v="4" actId="1076"/>
          <ac:spMkLst>
            <pc:docMk/>
            <pc:sldMk cId="1341682122" sldId="257"/>
            <ac:spMk id="9" creationId="{332E3ED4-F207-3841-862B-88EDBEC15510}"/>
          </ac:spMkLst>
        </pc:spChg>
      </pc:sldChg>
      <pc:sldChg chg="modSp">
        <pc:chgData name="S Curtis" userId="S::staffscu@jstc.org.uk::8591a79c-a7d5-41c4-97d8-794bc01e15b4" providerId="AD" clId="Web-{7EEB9183-92C3-D9A0-2CFA-CE39599B536D}" dt="2025-07-03T12:14:01.123" v="5" actId="14100"/>
        <pc:sldMkLst>
          <pc:docMk/>
          <pc:sldMk cId="738113314" sldId="258"/>
        </pc:sldMkLst>
        <pc:picChg chg="mod">
          <ac:chgData name="S Curtis" userId="S::staffscu@jstc.org.uk::8591a79c-a7d5-41c4-97d8-794bc01e15b4" providerId="AD" clId="Web-{7EEB9183-92C3-D9A0-2CFA-CE39599B536D}" dt="2025-07-03T12:14:01.123" v="5" actId="14100"/>
          <ac:picMkLst>
            <pc:docMk/>
            <pc:sldMk cId="738113314" sldId="258"/>
            <ac:picMk id="6" creationId="{00000000-0000-0000-0000-000000000000}"/>
          </ac:picMkLst>
        </pc:picChg>
      </pc:sldChg>
      <pc:sldChg chg="modSp">
        <pc:chgData name="S Curtis" userId="S::staffscu@jstc.org.uk::8591a79c-a7d5-41c4-97d8-794bc01e15b4" providerId="AD" clId="Web-{7EEB9183-92C3-D9A0-2CFA-CE39599B536D}" dt="2025-07-03T12:17:09.924" v="42" actId="1076"/>
        <pc:sldMkLst>
          <pc:docMk/>
          <pc:sldMk cId="449081456" sldId="260"/>
        </pc:sldMkLst>
        <pc:spChg chg="mod">
          <ac:chgData name="S Curtis" userId="S::staffscu@jstc.org.uk::8591a79c-a7d5-41c4-97d8-794bc01e15b4" providerId="AD" clId="Web-{7EEB9183-92C3-D9A0-2CFA-CE39599B536D}" dt="2025-07-03T12:17:09.924" v="42" actId="1076"/>
          <ac:spMkLst>
            <pc:docMk/>
            <pc:sldMk cId="449081456" sldId="260"/>
            <ac:spMk id="8" creationId="{00000000-0000-0000-0000-000000000000}"/>
          </ac:spMkLst>
        </pc:spChg>
      </pc:sldChg>
      <pc:sldChg chg="modSp">
        <pc:chgData name="S Curtis" userId="S::staffscu@jstc.org.uk::8591a79c-a7d5-41c4-97d8-794bc01e15b4" providerId="AD" clId="Web-{7EEB9183-92C3-D9A0-2CFA-CE39599B536D}" dt="2025-07-03T12:16:19.142" v="33" actId="1076"/>
        <pc:sldMkLst>
          <pc:docMk/>
          <pc:sldMk cId="264358632" sldId="261"/>
        </pc:sldMkLst>
        <pc:spChg chg="mod">
          <ac:chgData name="S Curtis" userId="S::staffscu@jstc.org.uk::8591a79c-a7d5-41c4-97d8-794bc01e15b4" providerId="AD" clId="Web-{7EEB9183-92C3-D9A0-2CFA-CE39599B536D}" dt="2025-07-03T12:16:19.142" v="33" actId="1076"/>
          <ac:spMkLst>
            <pc:docMk/>
            <pc:sldMk cId="264358632" sldId="261"/>
            <ac:spMk id="3" creationId="{140ABB2A-780F-C2E0-4281-4695B1667010}"/>
          </ac:spMkLst>
        </pc:spChg>
      </pc:sldChg>
      <pc:sldChg chg="modSp">
        <pc:chgData name="S Curtis" userId="S::staffscu@jstc.org.uk::8591a79c-a7d5-41c4-97d8-794bc01e15b4" providerId="AD" clId="Web-{7EEB9183-92C3-D9A0-2CFA-CE39599B536D}" dt="2025-07-03T12:17:59.238" v="43" actId="1076"/>
        <pc:sldMkLst>
          <pc:docMk/>
          <pc:sldMk cId="3690924355" sldId="263"/>
        </pc:sldMkLst>
        <pc:spChg chg="mod">
          <ac:chgData name="S Curtis" userId="S::staffscu@jstc.org.uk::8591a79c-a7d5-41c4-97d8-794bc01e15b4" providerId="AD" clId="Web-{7EEB9183-92C3-D9A0-2CFA-CE39599B536D}" dt="2025-07-03T12:17:59.238" v="43" actId="1076"/>
          <ac:spMkLst>
            <pc:docMk/>
            <pc:sldMk cId="3690924355" sldId="263"/>
            <ac:spMk id="7" creationId="{6F21FBEF-F50E-1B2F-7690-38EFDCE3B494}"/>
          </ac:spMkLst>
        </pc:spChg>
      </pc:sldChg>
      <pc:sldChg chg="del">
        <pc:chgData name="S Curtis" userId="S::staffscu@jstc.org.uk::8591a79c-a7d5-41c4-97d8-794bc01e15b4" providerId="AD" clId="Web-{7EEB9183-92C3-D9A0-2CFA-CE39599B536D}" dt="2025-07-03T12:33:43.136" v="47"/>
        <pc:sldMkLst>
          <pc:docMk/>
          <pc:sldMk cId="1974308162" sldId="270"/>
        </pc:sldMkLst>
      </pc:sldChg>
      <pc:sldChg chg="addSp delSp modSp">
        <pc:chgData name="S Curtis" userId="S::staffscu@jstc.org.uk::8591a79c-a7d5-41c4-97d8-794bc01e15b4" providerId="AD" clId="Web-{7EEB9183-92C3-D9A0-2CFA-CE39599B536D}" dt="2025-07-03T15:03:29.344" v="54" actId="1076"/>
        <pc:sldMkLst>
          <pc:docMk/>
          <pc:sldMk cId="2064547003" sldId="286"/>
        </pc:sldMkLst>
        <pc:picChg chg="add mod modCrop">
          <ac:chgData name="S Curtis" userId="S::staffscu@jstc.org.uk::8591a79c-a7d5-41c4-97d8-794bc01e15b4" providerId="AD" clId="Web-{7EEB9183-92C3-D9A0-2CFA-CE39599B536D}" dt="2025-07-03T15:03:29.344" v="54" actId="1076"/>
          <ac:picMkLst>
            <pc:docMk/>
            <pc:sldMk cId="2064547003" sldId="286"/>
            <ac:picMk id="4" creationId="{3B34916A-480A-E1BD-79AE-95CE4F74FAB2}"/>
          </ac:picMkLst>
        </pc:picChg>
        <pc:picChg chg="del">
          <ac:chgData name="S Curtis" userId="S::staffscu@jstc.org.uk::8591a79c-a7d5-41c4-97d8-794bc01e15b4" providerId="AD" clId="Web-{7EEB9183-92C3-D9A0-2CFA-CE39599B536D}" dt="2025-07-03T12:13:26.747" v="1"/>
          <ac:picMkLst>
            <pc:docMk/>
            <pc:sldMk cId="2064547003" sldId="286"/>
            <ac:picMk id="4" creationId="{5C6D6F43-0997-DA0A-2803-82AF036F6ED9}"/>
          </ac:picMkLst>
        </pc:picChg>
        <pc:picChg chg="add del mod">
          <ac:chgData name="S Curtis" userId="S::staffscu@jstc.org.uk::8591a79c-a7d5-41c4-97d8-794bc01e15b4" providerId="AD" clId="Web-{7EEB9183-92C3-D9A0-2CFA-CE39599B536D}" dt="2025-07-03T15:02:25.764" v="48"/>
          <ac:picMkLst>
            <pc:docMk/>
            <pc:sldMk cId="2064547003" sldId="286"/>
            <ac:picMk id="9" creationId="{4107B010-039B-55DE-B5FC-A3DF9C5151B7}"/>
          </ac:picMkLst>
        </pc:picChg>
      </pc:sldChg>
      <pc:sldChg chg="add">
        <pc:chgData name="S Curtis" userId="S::staffscu@jstc.org.uk::8591a79c-a7d5-41c4-97d8-794bc01e15b4" providerId="AD" clId="Web-{7EEB9183-92C3-D9A0-2CFA-CE39599B536D}" dt="2025-07-03T12:33:11.917" v="44"/>
        <pc:sldMkLst>
          <pc:docMk/>
          <pc:sldMk cId="1211330758" sldId="291"/>
        </pc:sldMkLst>
      </pc:sldChg>
      <pc:sldChg chg="addSp modSp">
        <pc:chgData name="S Curtis" userId="S::staffscu@jstc.org.uk::8591a79c-a7d5-41c4-97d8-794bc01e15b4" providerId="AD" clId="Web-{7EEB9183-92C3-D9A0-2CFA-CE39599B536D}" dt="2025-07-03T12:14:40.155" v="10" actId="20577"/>
        <pc:sldMkLst>
          <pc:docMk/>
          <pc:sldMk cId="986249981" sldId="294"/>
        </pc:sldMkLst>
        <pc:spChg chg="mod">
          <ac:chgData name="S Curtis" userId="S::staffscu@jstc.org.uk::8591a79c-a7d5-41c4-97d8-794bc01e15b4" providerId="AD" clId="Web-{7EEB9183-92C3-D9A0-2CFA-CE39599B536D}" dt="2025-07-03T12:14:40.155" v="10" actId="20577"/>
          <ac:spMkLst>
            <pc:docMk/>
            <pc:sldMk cId="986249981" sldId="294"/>
            <ac:spMk id="2" creationId="{CCF6347B-048E-C59F-EDD0-4F49F4DAB224}"/>
          </ac:spMkLst>
        </pc:spChg>
        <pc:spChg chg="mod">
          <ac:chgData name="S Curtis" userId="S::staffscu@jstc.org.uk::8591a79c-a7d5-41c4-97d8-794bc01e15b4" providerId="AD" clId="Web-{7EEB9183-92C3-D9A0-2CFA-CE39599B536D}" dt="2025-07-03T12:14:37.374" v="9" actId="1076"/>
          <ac:spMkLst>
            <pc:docMk/>
            <pc:sldMk cId="986249981" sldId="294"/>
            <ac:spMk id="3" creationId="{8D8FE568-8D18-EBF4-81D4-C6023948BE60}"/>
          </ac:spMkLst>
        </pc:spChg>
        <pc:picChg chg="add">
          <ac:chgData name="S Curtis" userId="S::staffscu@jstc.org.uk::8591a79c-a7d5-41c4-97d8-794bc01e15b4" providerId="AD" clId="Web-{7EEB9183-92C3-D9A0-2CFA-CE39599B536D}" dt="2025-07-03T12:14:24.201" v="7"/>
          <ac:picMkLst>
            <pc:docMk/>
            <pc:sldMk cId="986249981" sldId="294"/>
            <ac:picMk id="5" creationId="{890F628D-802E-A0C2-642B-6419424D3310}"/>
          </ac:picMkLst>
        </pc:picChg>
      </pc:sldChg>
      <pc:sldChg chg="addSp modSp">
        <pc:chgData name="S Curtis" userId="S::staffscu@jstc.org.uk::8591a79c-a7d5-41c4-97d8-794bc01e15b4" providerId="AD" clId="Web-{7EEB9183-92C3-D9A0-2CFA-CE39599B536D}" dt="2025-07-03T12:16:59.908" v="41" actId="20577"/>
        <pc:sldMkLst>
          <pc:docMk/>
          <pc:sldMk cId="2623017875" sldId="298"/>
        </pc:sldMkLst>
        <pc:spChg chg="add mod">
          <ac:chgData name="S Curtis" userId="S::staffscu@jstc.org.uk::8591a79c-a7d5-41c4-97d8-794bc01e15b4" providerId="AD" clId="Web-{7EEB9183-92C3-D9A0-2CFA-CE39599B536D}" dt="2025-07-03T12:16:59.908" v="41" actId="20577"/>
          <ac:spMkLst>
            <pc:docMk/>
            <pc:sldMk cId="2623017875" sldId="298"/>
            <ac:spMk id="2" creationId="{CB8F0A86-6FF4-BBC7-1B3B-83583BAD939B}"/>
          </ac:spMkLst>
        </pc:spChg>
        <pc:grpChg chg="mod">
          <ac:chgData name="S Curtis" userId="S::staffscu@jstc.org.uk::8591a79c-a7d5-41c4-97d8-794bc01e15b4" providerId="AD" clId="Web-{7EEB9183-92C3-D9A0-2CFA-CE39599B536D}" dt="2025-07-03T12:16:36.955" v="36" actId="14100"/>
          <ac:grpSpMkLst>
            <pc:docMk/>
            <pc:sldMk cId="2623017875" sldId="298"/>
            <ac:grpSpMk id="10" creationId="{9EB8C522-798B-FFE2-FFDA-43AB39358EC5}"/>
          </ac:grpSpMkLst>
        </pc:grpChg>
      </pc:sldChg>
      <pc:sldChg chg="addSp modSp">
        <pc:chgData name="S Curtis" userId="S::staffscu@jstc.org.uk::8591a79c-a7d5-41c4-97d8-794bc01e15b4" providerId="AD" clId="Web-{7EEB9183-92C3-D9A0-2CFA-CE39599B536D}" dt="2025-07-03T12:15:44.860" v="23" actId="20577"/>
        <pc:sldMkLst>
          <pc:docMk/>
          <pc:sldMk cId="2163211553" sldId="301"/>
        </pc:sldMkLst>
        <pc:spChg chg="mod">
          <ac:chgData name="S Curtis" userId="S::staffscu@jstc.org.uk::8591a79c-a7d5-41c4-97d8-794bc01e15b4" providerId="AD" clId="Web-{7EEB9183-92C3-D9A0-2CFA-CE39599B536D}" dt="2025-07-03T12:14:49.968" v="12" actId="1076"/>
          <ac:spMkLst>
            <pc:docMk/>
            <pc:sldMk cId="2163211553" sldId="301"/>
            <ac:spMk id="2" creationId="{CD05CD91-1120-1A41-C38C-B6B42D5BC3D6}"/>
          </ac:spMkLst>
        </pc:spChg>
        <pc:spChg chg="mod">
          <ac:chgData name="S Curtis" userId="S::staffscu@jstc.org.uk::8591a79c-a7d5-41c4-97d8-794bc01e15b4" providerId="AD" clId="Web-{7EEB9183-92C3-D9A0-2CFA-CE39599B536D}" dt="2025-07-03T12:15:05.406" v="17" actId="1076"/>
          <ac:spMkLst>
            <pc:docMk/>
            <pc:sldMk cId="2163211553" sldId="301"/>
            <ac:spMk id="3" creationId="{D5F4EC0E-0331-78C4-C405-BF549CEEEAB5}"/>
          </ac:spMkLst>
        </pc:spChg>
        <pc:spChg chg="add mod">
          <ac:chgData name="S Curtis" userId="S::staffscu@jstc.org.uk::8591a79c-a7d5-41c4-97d8-794bc01e15b4" providerId="AD" clId="Web-{7EEB9183-92C3-D9A0-2CFA-CE39599B536D}" dt="2025-07-03T12:15:44.860" v="23" actId="20577"/>
          <ac:spMkLst>
            <pc:docMk/>
            <pc:sldMk cId="2163211553" sldId="301"/>
            <ac:spMk id="7" creationId="{1CC4E103-9A4F-0A21-6B16-E2A98CD11C16}"/>
          </ac:spMkLst>
        </pc:spChg>
        <pc:picChg chg="mod">
          <ac:chgData name="S Curtis" userId="S::staffscu@jstc.org.uk::8591a79c-a7d5-41c4-97d8-794bc01e15b4" providerId="AD" clId="Web-{7EEB9183-92C3-D9A0-2CFA-CE39599B536D}" dt="2025-07-03T12:15:11.093" v="19" actId="14100"/>
          <ac:picMkLst>
            <pc:docMk/>
            <pc:sldMk cId="2163211553" sldId="301"/>
            <ac:picMk id="5" creationId="{8C4698B9-371F-C8B1-A647-D0F8B7A1B05E}"/>
          </ac:picMkLst>
        </pc:picChg>
        <pc:picChg chg="add">
          <ac:chgData name="S Curtis" userId="S::staffscu@jstc.org.uk::8591a79c-a7d5-41c4-97d8-794bc01e15b4" providerId="AD" clId="Web-{7EEB9183-92C3-D9A0-2CFA-CE39599B536D}" dt="2025-07-03T12:14:45.405" v="11"/>
          <ac:picMkLst>
            <pc:docMk/>
            <pc:sldMk cId="2163211553" sldId="301"/>
            <ac:picMk id="6" creationId="{2432E09A-E5B4-2736-A7DC-9DC93E9BC0A2}"/>
          </ac:picMkLst>
        </pc:picChg>
      </pc:sldChg>
      <pc:sldChg chg="add">
        <pc:chgData name="S Curtis" userId="S::staffscu@jstc.org.uk::8591a79c-a7d5-41c4-97d8-794bc01e15b4" providerId="AD" clId="Web-{7EEB9183-92C3-D9A0-2CFA-CE39599B536D}" dt="2025-07-03T12:33:23.245" v="45"/>
        <pc:sldMkLst>
          <pc:docMk/>
          <pc:sldMk cId="1163635514" sldId="302"/>
        </pc:sldMkLst>
      </pc:sldChg>
      <pc:sldChg chg="add">
        <pc:chgData name="S Curtis" userId="S::staffscu@jstc.org.uk::8591a79c-a7d5-41c4-97d8-794bc01e15b4" providerId="AD" clId="Web-{7EEB9183-92C3-D9A0-2CFA-CE39599B536D}" dt="2025-07-03T12:33:34.026" v="46"/>
        <pc:sldMkLst>
          <pc:docMk/>
          <pc:sldMk cId="3080527468" sldId="303"/>
        </pc:sldMkLst>
      </pc:sldChg>
    </pc:docChg>
  </pc:docChgLst>
  <pc:docChgLst>
    <pc:chgData name="S Curtis" userId="S::staffscu@jstc.org.uk::8591a79c-a7d5-41c4-97d8-794bc01e15b4" providerId="AD" clId="Web-{772568A8-BEEC-6483-4FC9-CD573C23860F}"/>
    <pc:docChg chg="addSld modSld">
      <pc:chgData name="S Curtis" userId="S::staffscu@jstc.org.uk::8591a79c-a7d5-41c4-97d8-794bc01e15b4" providerId="AD" clId="Web-{772568A8-BEEC-6483-4FC9-CD573C23860F}" dt="2025-07-03T15:09:02.975" v="23" actId="1076"/>
      <pc:docMkLst>
        <pc:docMk/>
      </pc:docMkLst>
      <pc:sldChg chg="delSp modSp add replId">
        <pc:chgData name="S Curtis" userId="S::staffscu@jstc.org.uk::8591a79c-a7d5-41c4-97d8-794bc01e15b4" providerId="AD" clId="Web-{772568A8-BEEC-6483-4FC9-CD573C23860F}" dt="2025-07-03T15:09:02.975" v="23" actId="1076"/>
        <pc:sldMkLst>
          <pc:docMk/>
          <pc:sldMk cId="1346853959" sldId="304"/>
        </pc:sldMkLst>
        <pc:spChg chg="mod">
          <ac:chgData name="S Curtis" userId="S::staffscu@jstc.org.uk::8591a79c-a7d5-41c4-97d8-794bc01e15b4" providerId="AD" clId="Web-{772568A8-BEEC-6483-4FC9-CD573C23860F}" dt="2025-07-03T15:09:02.975" v="23" actId="1076"/>
          <ac:spMkLst>
            <pc:docMk/>
            <pc:sldMk cId="1346853959" sldId="304"/>
            <ac:spMk id="3" creationId="{A9E2C0C3-8EB7-B783-A223-5FFE1F829530}"/>
          </ac:spMkLst>
        </pc:spChg>
        <pc:spChg chg="mod">
          <ac:chgData name="S Curtis" userId="S::staffscu@jstc.org.uk::8591a79c-a7d5-41c4-97d8-794bc01e15b4" providerId="AD" clId="Web-{772568A8-BEEC-6483-4FC9-CD573C23860F}" dt="2025-07-03T15:08:11.286" v="6" actId="1076"/>
          <ac:spMkLst>
            <pc:docMk/>
            <pc:sldMk cId="1346853959" sldId="304"/>
            <ac:spMk id="7" creationId="{23E15B84-3C06-B1C7-594F-5CB3F8A32BDD}"/>
          </ac:spMkLst>
        </pc:spChg>
        <pc:picChg chg="del">
          <ac:chgData name="S Curtis" userId="S::staffscu@jstc.org.uk::8591a79c-a7d5-41c4-97d8-794bc01e15b4" providerId="AD" clId="Web-{772568A8-BEEC-6483-4FC9-CD573C23860F}" dt="2025-07-03T15:07:49.676" v="1"/>
          <ac:picMkLst>
            <pc:docMk/>
            <pc:sldMk cId="1346853959" sldId="304"/>
            <ac:picMk id="4" creationId="{CEB2D484-CB0D-C002-B2E5-F42056E15A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ABA54-2C76-407A-8BCC-A16C68A70A3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848A0-A6EA-45BB-BEE3-B6CA917930F3}" type="slidenum">
              <a:rPr lang="en-GB" smtClean="0"/>
              <a:t>‹#›</a:t>
            </a:fld>
            <a:endParaRPr lang="en-GB"/>
          </a:p>
        </p:txBody>
      </p:sp>
    </p:spTree>
    <p:extLst>
      <p:ext uri="{BB962C8B-B14F-4D97-AF65-F5344CB8AC3E}">
        <p14:creationId xmlns:p14="http://schemas.microsoft.com/office/powerpoint/2010/main" val="47853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E-Safety concerns safeguarding children and young people in the digital world.</a:t>
            </a:r>
          </a:p>
          <a:p>
            <a:r>
              <a:rPr lang="en-GB"/>
              <a:t>E-Safety emphasises learning to understand and use new technologies in a positive way.</a:t>
            </a:r>
          </a:p>
          <a:p>
            <a:r>
              <a:rPr lang="en-GB"/>
              <a:t>E-Safety is less about restriction and more about education of the risks as well as the benefits, so we can feel confident online.</a:t>
            </a:r>
          </a:p>
          <a:p>
            <a:r>
              <a:rPr lang="en-GB"/>
              <a:t>E-Safety is concerned with supporting children and young people to develop safer online behaviours both in and out of school.</a:t>
            </a:r>
          </a:p>
          <a:p>
            <a:r>
              <a:rPr lang="en-GB"/>
              <a:t>E-Safety is also about informing young people where to seek help and advice on e-Safety issues and reporting.</a:t>
            </a:r>
          </a:p>
          <a:p>
            <a:endParaRPr lang="en-GB"/>
          </a:p>
          <a:p>
            <a:endParaRPr lang="en-GB"/>
          </a:p>
        </p:txBody>
      </p:sp>
      <p:sp>
        <p:nvSpPr>
          <p:cNvPr id="4" name="Slide Number Placeholder 3"/>
          <p:cNvSpPr>
            <a:spLocks noGrp="1"/>
          </p:cNvSpPr>
          <p:nvPr>
            <p:ph type="sldNum" sz="quarter" idx="10"/>
          </p:nvPr>
        </p:nvSpPr>
        <p:spPr/>
        <p:txBody>
          <a:bodyPr/>
          <a:lstStyle/>
          <a:p>
            <a:fld id="{A27DC425-E13C-4080-A764-984E607FA56A}" type="slidenum">
              <a:rPr lang="en-GB" smtClean="0"/>
              <a:t>25</a:t>
            </a:fld>
            <a:endParaRPr lang="en-GB"/>
          </a:p>
        </p:txBody>
      </p:sp>
    </p:spTree>
    <p:extLst>
      <p:ext uri="{BB962C8B-B14F-4D97-AF65-F5344CB8AC3E}">
        <p14:creationId xmlns:p14="http://schemas.microsoft.com/office/powerpoint/2010/main" val="298339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1793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BA2D307-C1E0-4F78-BB12-D0654469FB78}" type="datetimeFigureOut">
              <a:rPr lang="en-GB" smtClean="0"/>
              <a:t>03/07/2025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34075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A2D307-C1E0-4F78-BB12-D0654469FB78}" type="datetimeFigureOut">
              <a:rPr lang="en-GB" smtClean="0"/>
              <a:t>03/07/2025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53378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A2D307-C1E0-4F78-BB12-D0654469FB78}" type="datetimeFigureOut">
              <a:rPr lang="en-GB" smtClean="0"/>
              <a:t>03/07/2025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118630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A2D307-C1E0-4F78-BB12-D0654469FB78}" type="datetimeFigureOut">
              <a:rPr lang="en-GB" smtClean="0"/>
              <a:t>03/07/2025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288850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A2D307-C1E0-4F78-BB12-D0654469FB78}" type="datetimeFigureOut">
              <a:rPr lang="en-GB" smtClean="0"/>
              <a:t>03/07/2025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359823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BA2D307-C1E0-4F78-BB12-D0654469FB78}" type="datetimeFigureOut">
              <a:rPr lang="en-GB" smtClean="0"/>
              <a:t>03/07/2025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406287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BA2D307-C1E0-4F78-BB12-D0654469FB78}" type="datetimeFigureOut">
              <a:rPr lang="en-GB" smtClean="0"/>
              <a:t>03/07/2025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417811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BA2D307-C1E0-4F78-BB12-D0654469FB78}" type="datetimeFigureOut">
              <a:rPr lang="en-GB" smtClean="0"/>
              <a:t>03/07/2025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176139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2D307-C1E0-4F78-BB12-D0654469FB78}" type="datetimeFigureOut">
              <a:rPr lang="en-GB" smtClean="0"/>
              <a:t>03/07/2025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113367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A2D307-C1E0-4F78-BB12-D0654469FB78}" type="datetimeFigureOut">
              <a:rPr lang="en-GB" smtClean="0"/>
              <a:t>03/07/2025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3454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A2D307-C1E0-4F78-BB12-D0654469FB78}" type="datetimeFigureOut">
              <a:rPr lang="en-GB" smtClean="0"/>
              <a:t>03/07/2025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40A2B7-F789-4D42-AD24-7E61DF59CA28}" type="slidenum">
              <a:rPr lang="en-GB" smtClean="0"/>
              <a:t>‹#›</a:t>
            </a:fld>
            <a:endParaRPr lang="en-GB"/>
          </a:p>
        </p:txBody>
      </p:sp>
    </p:spTree>
    <p:extLst>
      <p:ext uri="{BB962C8B-B14F-4D97-AF65-F5344CB8AC3E}">
        <p14:creationId xmlns:p14="http://schemas.microsoft.com/office/powerpoint/2010/main" val="339014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2D307-C1E0-4F78-BB12-D0654469FB78}" type="datetimeFigureOut">
              <a:rPr lang="en-GB" smtClean="0"/>
              <a:t>03/07/2025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0A2B7-F789-4D42-AD24-7E61DF59CA28}" type="slidenum">
              <a:rPr lang="en-GB" smtClean="0"/>
              <a:t>‹#›</a:t>
            </a:fld>
            <a:endParaRPr lang="en-GB"/>
          </a:p>
        </p:txBody>
      </p:sp>
    </p:spTree>
    <p:extLst>
      <p:ext uri="{BB962C8B-B14F-4D97-AF65-F5344CB8AC3E}">
        <p14:creationId xmlns:p14="http://schemas.microsoft.com/office/powerpoint/2010/main" val="335381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www.NationwideSchoolUniforms.co.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microsoft.com/office/2007/relationships/hdphoto" Target="../media/hdphoto8.wdp"/><Relationship Id="rId26" Type="http://schemas.microsoft.com/office/2007/relationships/hdphoto" Target="../media/hdphoto12.wdp"/><Relationship Id="rId3" Type="http://schemas.microsoft.com/office/2007/relationships/hdphoto" Target="../media/hdphoto2.wdp"/><Relationship Id="rId21" Type="http://schemas.openxmlformats.org/officeDocument/2006/relationships/image" Target="../media/image20.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9.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24" Type="http://schemas.microsoft.com/office/2007/relationships/hdphoto" Target="../media/hdphoto11.wdp"/><Relationship Id="rId5" Type="http://schemas.microsoft.com/office/2007/relationships/hdphoto" Target="../media/hdphoto3.wdp"/><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6.wdp"/><Relationship Id="rId22"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pmc.ncbi.nlm.nih.gov/articles/PMC11049253/" TargetMode="External"/><Relationship Id="rId2" Type="http://schemas.openxmlformats.org/officeDocument/2006/relationships/hyperlink" Target="https://www.commonsensemedia.org/sites/default/files/uploads/research/csm_zerotoeight_fullreport_release_2.pdf"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committees.parliament.uk/writtenevidence/89016/html/" TargetMode="External"/><Relationship Id="rId4" Type="http://schemas.openxmlformats.org/officeDocument/2006/relationships/hyperlink" Target="https://publications.parliament.uk/pa/cm5804/cmselect/cmeduc/118/summary.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commonsensemedia.org/sites/default/files/uploads/research/csm_2016_technology_addiction_research_brief_0.pdf" TargetMode="External"/><Relationship Id="rId7" Type="http://schemas.openxmlformats.org/officeDocument/2006/relationships/hyperlink" Target="https://committees.parliament.uk/writtenevidence/89016/html/" TargetMode="External"/><Relationship Id="rId2" Type="http://schemas.openxmlformats.org/officeDocument/2006/relationships/hyperlink" Target="https://www.commonsensemedia.org/technology-addiction-concern-controversy-and-finding-balance-infographic" TargetMode="External"/><Relationship Id="rId1" Type="http://schemas.openxmlformats.org/officeDocument/2006/relationships/slideLayout" Target="../slideLayouts/slideLayout2.xml"/><Relationship Id="rId6" Type="http://schemas.openxmlformats.org/officeDocument/2006/relationships/hyperlink" Target="https://publications.parliament.uk/pa/cm5804/cmselect/cmeduc/118/summary.html" TargetMode="External"/><Relationship Id="rId5" Type="http://schemas.openxmlformats.org/officeDocument/2006/relationships/hyperlink" Target="https://pmc.ncbi.nlm.nih.gov/articles/PMC11049253/" TargetMode="External"/><Relationship Id="rId4" Type="http://schemas.openxmlformats.org/officeDocument/2006/relationships/hyperlink" Target="https://d2e111jq13me73.cloudfront.net/sites/default/files/uploads/pdfs/commonsense-surveymonkey-youtube-topline.pd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AD2CE18B-AB73-8571-B640-787222838B70}"/>
              </a:ext>
            </a:extLst>
          </p:cNvPr>
          <p:cNvSpPr>
            <a:spLocks noGrp="1"/>
          </p:cNvSpPr>
          <p:nvPr>
            <p:ph type="ctrTitle"/>
          </p:nvPr>
        </p:nvSpPr>
        <p:spPr>
          <a:xfrm>
            <a:off x="1524000" y="2238453"/>
            <a:ext cx="9144000" cy="2387600"/>
          </a:xfrm>
        </p:spPr>
        <p:txBody>
          <a:bodyPr>
            <a:normAutofit/>
          </a:bodyPr>
          <a:lstStyle/>
          <a:p>
            <a:r>
              <a:rPr lang="en-GB"/>
              <a:t>Welcome to our new Year 7 students and families</a:t>
            </a:r>
            <a:br>
              <a:rPr lang="en-GB"/>
            </a:br>
            <a:r>
              <a:rPr lang="en-GB" sz="4000"/>
              <a:t>Mr S Curtis - </a:t>
            </a:r>
            <a:r>
              <a:rPr lang="en-GB" sz="4000" err="1"/>
              <a:t>Headteacher</a:t>
            </a:r>
            <a:endParaRPr lang="en-GB" sz="400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4929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347B-048E-C59F-EDD0-4F49F4DAB224}"/>
              </a:ext>
            </a:extLst>
          </p:cNvPr>
          <p:cNvSpPr>
            <a:spLocks noGrp="1"/>
          </p:cNvSpPr>
          <p:nvPr>
            <p:ph type="title"/>
          </p:nvPr>
        </p:nvSpPr>
        <p:spPr>
          <a:xfrm>
            <a:off x="2522621" y="385178"/>
            <a:ext cx="10515600" cy="1325563"/>
          </a:xfrm>
        </p:spPr>
        <p:txBody>
          <a:bodyPr/>
          <a:lstStyle/>
          <a:p>
            <a:r>
              <a:rPr lang="en-US" b="1" dirty="0">
                <a:ea typeface="Calibri Light"/>
                <a:cs typeface="Calibri Light"/>
              </a:rPr>
              <a:t>Intervention &amp; Supporting Disadvantage</a:t>
            </a:r>
          </a:p>
        </p:txBody>
      </p:sp>
      <p:sp>
        <p:nvSpPr>
          <p:cNvPr id="3" name="Content Placeholder 2">
            <a:extLst>
              <a:ext uri="{FF2B5EF4-FFF2-40B4-BE49-F238E27FC236}">
                <a16:creationId xmlns:a16="http://schemas.microsoft.com/office/drawing/2014/main" id="{8D8FE568-8D18-EBF4-81D4-C6023948BE60}"/>
              </a:ext>
            </a:extLst>
          </p:cNvPr>
          <p:cNvSpPr>
            <a:spLocks noGrp="1"/>
          </p:cNvSpPr>
          <p:nvPr>
            <p:ph idx="1"/>
          </p:nvPr>
        </p:nvSpPr>
        <p:spPr>
          <a:xfrm>
            <a:off x="2522621" y="1598920"/>
            <a:ext cx="10515600" cy="4658254"/>
          </a:xfrm>
        </p:spPr>
        <p:txBody>
          <a:bodyPr vert="horz" lIns="91440" tIns="45720" rIns="91440" bIns="45720" rtlCol="0" anchor="t">
            <a:normAutofit/>
          </a:bodyPr>
          <a:lstStyle/>
          <a:p>
            <a:pPr marL="0" indent="0">
              <a:buNone/>
            </a:pPr>
            <a:r>
              <a:rPr lang="en-US">
                <a:ea typeface="Calibri"/>
                <a:cs typeface="Calibri"/>
              </a:rPr>
              <a:t>An Intervention is anything we, as a school, do to bridge a gap in learning and ensure every child makes progress.</a:t>
            </a:r>
          </a:p>
          <a:p>
            <a:pPr marL="0" indent="0">
              <a:buNone/>
            </a:pPr>
            <a:endParaRPr lang="en-US">
              <a:ea typeface="Calibri"/>
              <a:cs typeface="Calibri"/>
            </a:endParaRPr>
          </a:p>
          <a:p>
            <a:pPr marL="0" indent="0">
              <a:buNone/>
            </a:pPr>
            <a:r>
              <a:rPr lang="en-US">
                <a:ea typeface="Calibri"/>
                <a:cs typeface="Calibri"/>
              </a:rPr>
              <a:t>This may take the form of:</a:t>
            </a:r>
          </a:p>
          <a:p>
            <a:pPr marL="0" indent="0">
              <a:buNone/>
            </a:pPr>
            <a:r>
              <a:rPr lang="en-US" b="1">
                <a:ea typeface="Calibri"/>
                <a:cs typeface="Calibri"/>
              </a:rPr>
              <a:t>Academic Intervention</a:t>
            </a:r>
            <a:r>
              <a:rPr lang="en-US">
                <a:ea typeface="Calibri"/>
                <a:cs typeface="Calibri"/>
              </a:rPr>
              <a:t>, such as English or </a:t>
            </a:r>
            <a:r>
              <a:rPr lang="en-US" err="1">
                <a:ea typeface="Calibri"/>
                <a:cs typeface="Calibri"/>
              </a:rPr>
              <a:t>Maths</a:t>
            </a:r>
            <a:r>
              <a:rPr lang="en-US">
                <a:ea typeface="Calibri"/>
                <a:cs typeface="Calibri"/>
              </a:rPr>
              <a:t> </a:t>
            </a:r>
          </a:p>
          <a:p>
            <a:pPr marL="0" indent="0">
              <a:buNone/>
            </a:pPr>
            <a:r>
              <a:rPr lang="en-US" b="1">
                <a:ea typeface="Calibri"/>
                <a:cs typeface="Calibri"/>
              </a:rPr>
              <a:t>Mentoring,</a:t>
            </a:r>
            <a:r>
              <a:rPr lang="en-US">
                <a:ea typeface="Calibri"/>
                <a:cs typeface="Calibri"/>
              </a:rPr>
              <a:t> to help students reach personal targets</a:t>
            </a:r>
          </a:p>
          <a:p>
            <a:pPr marL="0" indent="0">
              <a:buNone/>
            </a:pPr>
            <a:r>
              <a:rPr lang="en-US" b="1">
                <a:ea typeface="Calibri"/>
                <a:cs typeface="Calibri"/>
              </a:rPr>
              <a:t>Coaching,</a:t>
            </a:r>
            <a:r>
              <a:rPr lang="en-US">
                <a:ea typeface="Calibri"/>
                <a:cs typeface="Calibri"/>
              </a:rPr>
              <a:t> to create a culture of responsibility</a:t>
            </a:r>
          </a:p>
          <a:p>
            <a:pPr marL="0" indent="0">
              <a:buNone/>
            </a:pPr>
            <a:r>
              <a:rPr lang="en-US" b="1">
                <a:ea typeface="Calibri"/>
                <a:cs typeface="Calibri"/>
              </a:rPr>
              <a:t>Reading</a:t>
            </a:r>
            <a:r>
              <a:rPr lang="en-US">
                <a:ea typeface="Calibri"/>
                <a:cs typeface="Calibri"/>
              </a:rPr>
              <a:t> </a:t>
            </a:r>
            <a:r>
              <a:rPr lang="en-US" err="1">
                <a:ea typeface="Calibri"/>
                <a:cs typeface="Calibri"/>
              </a:rPr>
              <a:t>programmes</a:t>
            </a:r>
            <a:endParaRPr lang="en-US">
              <a:ea typeface="Calibri"/>
              <a:cs typeface="Calibri"/>
            </a:endParaRPr>
          </a:p>
          <a:p>
            <a:pPr marL="0" indent="0">
              <a:buNone/>
            </a:pPr>
            <a:r>
              <a:rPr lang="en-US" b="1" err="1">
                <a:ea typeface="Calibri"/>
                <a:cs typeface="Calibri"/>
              </a:rPr>
              <a:t>Specialised</a:t>
            </a:r>
            <a:r>
              <a:rPr lang="en-US" b="1">
                <a:ea typeface="Calibri"/>
                <a:cs typeface="Calibri"/>
              </a:rPr>
              <a:t> Intervention, </a:t>
            </a:r>
            <a:r>
              <a:rPr lang="en-US">
                <a:ea typeface="Calibri"/>
                <a:cs typeface="Calibri"/>
              </a:rPr>
              <a:t>specific to need</a:t>
            </a: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pic>
        <p:nvPicPr>
          <p:cNvPr id="5" name="Picture 4">
            <a:extLst>
              <a:ext uri="{FF2B5EF4-FFF2-40B4-BE49-F238E27FC236}">
                <a16:creationId xmlns:a16="http://schemas.microsoft.com/office/drawing/2014/main" id="{890F628D-802E-A0C2-642B-6419424D3310}"/>
              </a:ext>
            </a:extLst>
          </p:cNvPr>
          <p:cNvPicPr>
            <a:picLocks noChangeAspect="1"/>
          </p:cNvPicPr>
          <p:nvPr/>
        </p:nvPicPr>
        <p:blipFill>
          <a:blip r:embed="rId2"/>
          <a:stretch>
            <a:fillRect/>
          </a:stretch>
        </p:blipFill>
        <p:spPr>
          <a:xfrm>
            <a:off x="-379035" y="-462112"/>
            <a:ext cx="2900614" cy="2860508"/>
          </a:xfrm>
          <a:prstGeom prst="rect">
            <a:avLst/>
          </a:prstGeom>
        </p:spPr>
      </p:pic>
    </p:spTree>
    <p:extLst>
      <p:ext uri="{BB962C8B-B14F-4D97-AF65-F5344CB8AC3E}">
        <p14:creationId xmlns:p14="http://schemas.microsoft.com/office/powerpoint/2010/main" val="98624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CD91-1120-1A41-C38C-B6B42D5BC3D6}"/>
              </a:ext>
            </a:extLst>
          </p:cNvPr>
          <p:cNvSpPr>
            <a:spLocks noGrp="1"/>
          </p:cNvSpPr>
          <p:nvPr>
            <p:ph type="title"/>
          </p:nvPr>
        </p:nvSpPr>
        <p:spPr>
          <a:xfrm>
            <a:off x="2743200" y="214730"/>
            <a:ext cx="10515600" cy="1325563"/>
          </a:xfrm>
        </p:spPr>
        <p:txBody>
          <a:bodyPr/>
          <a:lstStyle/>
          <a:p>
            <a:r>
              <a:rPr lang="en-GB" b="1" dirty="0"/>
              <a:t>Extra-curricular opportunities</a:t>
            </a:r>
            <a:endParaRPr lang="en-GB" b="1" dirty="0">
              <a:ea typeface="Calibri Light"/>
              <a:cs typeface="Calibri Light"/>
            </a:endParaRPr>
          </a:p>
        </p:txBody>
      </p:sp>
      <p:sp>
        <p:nvSpPr>
          <p:cNvPr id="3" name="Content Placeholder 2">
            <a:extLst>
              <a:ext uri="{FF2B5EF4-FFF2-40B4-BE49-F238E27FC236}">
                <a16:creationId xmlns:a16="http://schemas.microsoft.com/office/drawing/2014/main" id="{D5F4EC0E-0331-78C4-C405-BF549CEEEAB5}"/>
              </a:ext>
            </a:extLst>
          </p:cNvPr>
          <p:cNvSpPr>
            <a:spLocks noGrp="1"/>
          </p:cNvSpPr>
          <p:nvPr>
            <p:ph idx="1"/>
          </p:nvPr>
        </p:nvSpPr>
        <p:spPr>
          <a:xfrm>
            <a:off x="2522621" y="1423561"/>
            <a:ext cx="9162048" cy="4783480"/>
          </a:xfrm>
        </p:spPr>
        <p:txBody>
          <a:bodyPr>
            <a:normAutofit fontScale="77500" lnSpcReduction="20000"/>
          </a:bodyPr>
          <a:lstStyle/>
          <a:p>
            <a:pPr marL="0" indent="0">
              <a:buNone/>
            </a:pPr>
            <a:r>
              <a:rPr lang="en-GB" dirty="0"/>
              <a:t>To support our in-class curriculum, we encourage students to participate in extra-curricular activities. </a:t>
            </a:r>
          </a:p>
          <a:p>
            <a:pPr marL="0" indent="0">
              <a:buNone/>
            </a:pPr>
            <a:endParaRPr lang="en-GB" dirty="0"/>
          </a:p>
          <a:p>
            <a:pPr marL="0" indent="0">
              <a:buNone/>
            </a:pPr>
            <a:r>
              <a:rPr lang="en-GB" dirty="0"/>
              <a:t>As well as the fantastic sports teams and fixtures, run by our amazing PE dept, there are a range of clubs and groups to be a part of within our school community.</a:t>
            </a:r>
          </a:p>
          <a:p>
            <a:pPr>
              <a:buFontTx/>
              <a:buChar char="-"/>
            </a:pPr>
            <a:r>
              <a:rPr lang="en-GB" dirty="0"/>
              <a:t>Student Learning Leaders</a:t>
            </a:r>
          </a:p>
          <a:p>
            <a:pPr>
              <a:buFontTx/>
              <a:buChar char="-"/>
            </a:pPr>
            <a:r>
              <a:rPr lang="en-GB" dirty="0"/>
              <a:t>Chess Club</a:t>
            </a:r>
          </a:p>
          <a:p>
            <a:pPr>
              <a:buFontTx/>
              <a:buChar char="-"/>
            </a:pPr>
            <a:r>
              <a:rPr lang="en-GB" dirty="0"/>
              <a:t>Homework club</a:t>
            </a:r>
          </a:p>
          <a:p>
            <a:pPr>
              <a:buFontTx/>
              <a:buChar char="-"/>
            </a:pPr>
            <a:r>
              <a:rPr lang="en-GB" dirty="0"/>
              <a:t>Art Club</a:t>
            </a:r>
          </a:p>
          <a:p>
            <a:pPr>
              <a:buFontTx/>
              <a:buChar char="-"/>
            </a:pPr>
            <a:r>
              <a:rPr lang="en-GB" dirty="0"/>
              <a:t>Japanese Club</a:t>
            </a:r>
          </a:p>
          <a:p>
            <a:pPr>
              <a:buFontTx/>
              <a:buChar char="-"/>
            </a:pPr>
            <a:r>
              <a:rPr lang="en-GB" dirty="0"/>
              <a:t>Spanish Culture Club</a:t>
            </a:r>
          </a:p>
          <a:p>
            <a:pPr>
              <a:buFontTx/>
              <a:buChar char="-"/>
            </a:pPr>
            <a:r>
              <a:rPr lang="en-GB" dirty="0"/>
              <a:t>Photography club</a:t>
            </a:r>
          </a:p>
          <a:p>
            <a:pPr marL="0" indent="0">
              <a:buNone/>
            </a:pPr>
            <a:r>
              <a:rPr lang="en-GB" dirty="0"/>
              <a:t>To name but a few…!</a:t>
            </a:r>
          </a:p>
        </p:txBody>
      </p:sp>
      <p:pic>
        <p:nvPicPr>
          <p:cNvPr id="5" name="Picture 4">
            <a:extLst>
              <a:ext uri="{FF2B5EF4-FFF2-40B4-BE49-F238E27FC236}">
                <a16:creationId xmlns:a16="http://schemas.microsoft.com/office/drawing/2014/main" id="{8C4698B9-371F-C8B1-A647-D0F8B7A1B05E}"/>
              </a:ext>
            </a:extLst>
          </p:cNvPr>
          <p:cNvPicPr>
            <a:picLocks noChangeAspect="1"/>
          </p:cNvPicPr>
          <p:nvPr/>
        </p:nvPicPr>
        <p:blipFill>
          <a:blip r:embed="rId2"/>
          <a:stretch>
            <a:fillRect/>
          </a:stretch>
        </p:blipFill>
        <p:spPr>
          <a:xfrm>
            <a:off x="7100022" y="3160172"/>
            <a:ext cx="4061769" cy="2856926"/>
          </a:xfrm>
          <a:prstGeom prst="rect">
            <a:avLst/>
          </a:prstGeom>
        </p:spPr>
      </p:pic>
      <p:pic>
        <p:nvPicPr>
          <p:cNvPr id="6" name="Picture 5">
            <a:extLst>
              <a:ext uri="{FF2B5EF4-FFF2-40B4-BE49-F238E27FC236}">
                <a16:creationId xmlns:a16="http://schemas.microsoft.com/office/drawing/2014/main" id="{2432E09A-E5B4-2736-A7DC-9DC93E9BC0A2}"/>
              </a:ext>
            </a:extLst>
          </p:cNvPr>
          <p:cNvPicPr>
            <a:picLocks noChangeAspect="1"/>
          </p:cNvPicPr>
          <p:nvPr/>
        </p:nvPicPr>
        <p:blipFill>
          <a:blip r:embed="rId3"/>
          <a:stretch>
            <a:fillRect/>
          </a:stretch>
        </p:blipFill>
        <p:spPr>
          <a:xfrm>
            <a:off x="-379035" y="-462112"/>
            <a:ext cx="2900614" cy="2860508"/>
          </a:xfrm>
          <a:prstGeom prst="rect">
            <a:avLst/>
          </a:prstGeom>
        </p:spPr>
      </p:pic>
      <p:sp>
        <p:nvSpPr>
          <p:cNvPr id="7" name="TextBox 6">
            <a:extLst>
              <a:ext uri="{FF2B5EF4-FFF2-40B4-BE49-F238E27FC236}">
                <a16:creationId xmlns:a16="http://schemas.microsoft.com/office/drawing/2014/main" id="{1CC4E103-9A4F-0A21-6B16-E2A98CD11C16}"/>
              </a:ext>
            </a:extLst>
          </p:cNvPr>
          <p:cNvSpPr txBox="1"/>
          <p:nvPr/>
        </p:nvSpPr>
        <p:spPr>
          <a:xfrm>
            <a:off x="11271584" y="6338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RNO</a:t>
            </a:r>
            <a:endParaRPr lang="en-GB"/>
          </a:p>
        </p:txBody>
      </p:sp>
    </p:spTree>
    <p:extLst>
      <p:ext uri="{BB962C8B-B14F-4D97-AF65-F5344CB8AC3E}">
        <p14:creationId xmlns:p14="http://schemas.microsoft.com/office/powerpoint/2010/main" val="216321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AD2CE18B-AB73-8571-B640-787222838B70}"/>
              </a:ext>
            </a:extLst>
          </p:cNvPr>
          <p:cNvSpPr>
            <a:spLocks noGrp="1"/>
          </p:cNvSpPr>
          <p:nvPr>
            <p:ph type="ctrTitle"/>
          </p:nvPr>
        </p:nvSpPr>
        <p:spPr>
          <a:xfrm>
            <a:off x="1524000" y="1122363"/>
            <a:ext cx="9144000" cy="2387600"/>
          </a:xfrm>
        </p:spPr>
        <p:txBody>
          <a:bodyPr>
            <a:normAutofit/>
          </a:bodyPr>
          <a:lstStyle/>
          <a:p>
            <a:r>
              <a:rPr lang="en-GB" dirty="0"/>
              <a:t>Miss Norton</a:t>
            </a:r>
            <a:br>
              <a:rPr lang="en-GB" dirty="0"/>
            </a:br>
            <a:r>
              <a:rPr lang="en-GB" sz="4000" dirty="0"/>
              <a:t>Deputy Headteacher- Behaviour and Rewards</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3381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ED39-7E42-10D2-055F-09E629C688F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AA81CA5-71B8-A04E-A48E-0C72067E1D5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0713A2F-D288-5E79-619F-08BEEB3091DC}"/>
              </a:ext>
            </a:extLst>
          </p:cNvPr>
          <p:cNvPicPr>
            <a:picLocks noChangeAspect="1"/>
          </p:cNvPicPr>
          <p:nvPr/>
        </p:nvPicPr>
        <p:blipFill>
          <a:blip r:embed="rId2"/>
          <a:stretch>
            <a:fillRect/>
          </a:stretch>
        </p:blipFill>
        <p:spPr>
          <a:xfrm>
            <a:off x="-69953" y="365125"/>
            <a:ext cx="12261954" cy="6492875"/>
          </a:xfrm>
          <a:prstGeom prst="rect">
            <a:avLst/>
          </a:prstGeom>
        </p:spPr>
      </p:pic>
      <p:sp>
        <p:nvSpPr>
          <p:cNvPr id="6" name="Rectangle 5">
            <a:extLst>
              <a:ext uri="{FF2B5EF4-FFF2-40B4-BE49-F238E27FC236}">
                <a16:creationId xmlns:a16="http://schemas.microsoft.com/office/drawing/2014/main" id="{6ACA1C05-1D5C-B614-2E32-03D552CDD58D}"/>
              </a:ext>
            </a:extLst>
          </p:cNvPr>
          <p:cNvSpPr/>
          <p:nvPr/>
        </p:nvSpPr>
        <p:spPr>
          <a:xfrm>
            <a:off x="1398494" y="0"/>
            <a:ext cx="9448799" cy="692104"/>
          </a:xfrm>
          <a:prstGeom prst="rect">
            <a:avLst/>
          </a:prstGeom>
          <a:solidFill>
            <a:srgbClr val="FFC8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err="1"/>
              <a:t>MyChildAtSchool</a:t>
            </a:r>
            <a:r>
              <a:rPr lang="en-GB" sz="6000"/>
              <a:t> (MCAS) App</a:t>
            </a:r>
          </a:p>
        </p:txBody>
      </p:sp>
    </p:spTree>
    <p:extLst>
      <p:ext uri="{BB962C8B-B14F-4D97-AF65-F5344CB8AC3E}">
        <p14:creationId xmlns:p14="http://schemas.microsoft.com/office/powerpoint/2010/main" val="173509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9F34BB-DFC5-772E-B24F-8A8F117E14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67" r="6027"/>
          <a:stretch/>
        </p:blipFill>
        <p:spPr>
          <a:xfrm>
            <a:off x="8323732" y="0"/>
            <a:ext cx="3836892" cy="6898339"/>
          </a:xfrm>
        </p:spPr>
      </p:pic>
      <p:pic>
        <p:nvPicPr>
          <p:cNvPr id="6" name="Picture 5">
            <a:extLst>
              <a:ext uri="{FF2B5EF4-FFF2-40B4-BE49-F238E27FC236}">
                <a16:creationId xmlns:a16="http://schemas.microsoft.com/office/drawing/2014/main" id="{96B0B271-168E-F8B7-D701-0EFFB574B6FC}"/>
              </a:ext>
            </a:extLst>
          </p:cNvPr>
          <p:cNvPicPr>
            <a:picLocks noChangeAspect="1"/>
          </p:cNvPicPr>
          <p:nvPr/>
        </p:nvPicPr>
        <p:blipFill rotWithShape="1">
          <a:blip r:embed="rId3"/>
          <a:srcRect l="16937" t="-24" r="16849"/>
          <a:stretch/>
        </p:blipFill>
        <p:spPr>
          <a:xfrm>
            <a:off x="0" y="-75009"/>
            <a:ext cx="3276600" cy="7175139"/>
          </a:xfrm>
          <a:prstGeom prst="rect">
            <a:avLst/>
          </a:prstGeom>
        </p:spPr>
      </p:pic>
      <p:sp>
        <p:nvSpPr>
          <p:cNvPr id="7" name="Rectangle 6">
            <a:extLst>
              <a:ext uri="{FF2B5EF4-FFF2-40B4-BE49-F238E27FC236}">
                <a16:creationId xmlns:a16="http://schemas.microsoft.com/office/drawing/2014/main" id="{BF48355B-20F4-E382-0ACC-F177561306BB}"/>
              </a:ext>
            </a:extLst>
          </p:cNvPr>
          <p:cNvSpPr/>
          <p:nvPr/>
        </p:nvSpPr>
        <p:spPr>
          <a:xfrm>
            <a:off x="3369508" y="1772816"/>
            <a:ext cx="4870653" cy="4320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a:solidFill>
                  <a:schemeClr val="bg1"/>
                </a:solidFill>
              </a:rPr>
              <a:t>White shirt</a:t>
            </a:r>
          </a:p>
        </p:txBody>
      </p:sp>
      <p:sp>
        <p:nvSpPr>
          <p:cNvPr id="8" name="Rectangle 7">
            <a:extLst>
              <a:ext uri="{FF2B5EF4-FFF2-40B4-BE49-F238E27FC236}">
                <a16:creationId xmlns:a16="http://schemas.microsoft.com/office/drawing/2014/main" id="{D0C7B0E1-0C23-B1EB-EEEB-4672087C3404}"/>
              </a:ext>
            </a:extLst>
          </p:cNvPr>
          <p:cNvSpPr/>
          <p:nvPr/>
        </p:nvSpPr>
        <p:spPr>
          <a:xfrm>
            <a:off x="3367460" y="1216259"/>
            <a:ext cx="4870653" cy="4320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a:solidFill>
                  <a:schemeClr val="bg1"/>
                </a:solidFill>
              </a:rPr>
              <a:t>School blazer (with logo)</a:t>
            </a:r>
          </a:p>
        </p:txBody>
      </p:sp>
      <p:sp>
        <p:nvSpPr>
          <p:cNvPr id="9" name="Rectangle 8">
            <a:extLst>
              <a:ext uri="{FF2B5EF4-FFF2-40B4-BE49-F238E27FC236}">
                <a16:creationId xmlns:a16="http://schemas.microsoft.com/office/drawing/2014/main" id="{5006BBED-B179-3933-7938-20F61629C688}"/>
              </a:ext>
            </a:extLst>
          </p:cNvPr>
          <p:cNvSpPr/>
          <p:nvPr/>
        </p:nvSpPr>
        <p:spPr>
          <a:xfrm>
            <a:off x="3369508" y="2276872"/>
            <a:ext cx="4870653" cy="4320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a:solidFill>
                  <a:schemeClr val="bg1"/>
                </a:solidFill>
              </a:rPr>
              <a:t>Tie (with House colour)</a:t>
            </a:r>
          </a:p>
        </p:txBody>
      </p:sp>
      <p:sp>
        <p:nvSpPr>
          <p:cNvPr id="10" name="Rectangle 9">
            <a:extLst>
              <a:ext uri="{FF2B5EF4-FFF2-40B4-BE49-F238E27FC236}">
                <a16:creationId xmlns:a16="http://schemas.microsoft.com/office/drawing/2014/main" id="{AA3C7D95-E5ED-7720-79D1-A45650005ACC}"/>
              </a:ext>
            </a:extLst>
          </p:cNvPr>
          <p:cNvSpPr/>
          <p:nvPr/>
        </p:nvSpPr>
        <p:spPr>
          <a:xfrm>
            <a:off x="3367461" y="2803676"/>
            <a:ext cx="4882026" cy="104619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00">
                <a:solidFill>
                  <a:schemeClr val="bg1"/>
                </a:solidFill>
              </a:rPr>
              <a:t>Optional school jumper (*must be a black V-neck, with no logo's, unless wearing the school logo)</a:t>
            </a:r>
          </a:p>
        </p:txBody>
      </p:sp>
      <p:sp>
        <p:nvSpPr>
          <p:cNvPr id="11" name="Rectangle 10">
            <a:extLst>
              <a:ext uri="{FF2B5EF4-FFF2-40B4-BE49-F238E27FC236}">
                <a16:creationId xmlns:a16="http://schemas.microsoft.com/office/drawing/2014/main" id="{1E931E7A-DF78-7DC4-1420-A6B00A00D445}"/>
              </a:ext>
            </a:extLst>
          </p:cNvPr>
          <p:cNvSpPr/>
          <p:nvPr/>
        </p:nvSpPr>
        <p:spPr>
          <a:xfrm>
            <a:off x="3369873" y="4539036"/>
            <a:ext cx="4870653" cy="69210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a:solidFill>
                  <a:schemeClr val="bg1"/>
                </a:solidFill>
              </a:rPr>
              <a:t>or Black knee length skirt </a:t>
            </a:r>
          </a:p>
          <a:p>
            <a:pPr algn="ctr"/>
            <a:r>
              <a:rPr lang="en-GB" sz="2300">
                <a:solidFill>
                  <a:schemeClr val="bg1"/>
                </a:solidFill>
              </a:rPr>
              <a:t>(with logo)</a:t>
            </a:r>
          </a:p>
        </p:txBody>
      </p:sp>
      <p:sp>
        <p:nvSpPr>
          <p:cNvPr id="12" name="Rectangle 11">
            <a:extLst>
              <a:ext uri="{FF2B5EF4-FFF2-40B4-BE49-F238E27FC236}">
                <a16:creationId xmlns:a16="http://schemas.microsoft.com/office/drawing/2014/main" id="{14001C96-F645-4F63-B346-4D6133CD7F69}"/>
              </a:ext>
            </a:extLst>
          </p:cNvPr>
          <p:cNvSpPr/>
          <p:nvPr/>
        </p:nvSpPr>
        <p:spPr>
          <a:xfrm>
            <a:off x="3369508" y="3991609"/>
            <a:ext cx="4870653" cy="4320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i="1">
                <a:solidFill>
                  <a:schemeClr val="bg1"/>
                </a:solidFill>
              </a:rPr>
              <a:t>Traditional / slim fit</a:t>
            </a:r>
            <a:r>
              <a:rPr lang="en-GB" sz="2300">
                <a:solidFill>
                  <a:schemeClr val="bg1"/>
                </a:solidFill>
              </a:rPr>
              <a:t> black trousers</a:t>
            </a:r>
          </a:p>
        </p:txBody>
      </p:sp>
      <p:sp>
        <p:nvSpPr>
          <p:cNvPr id="13" name="Rectangle 12">
            <a:extLst>
              <a:ext uri="{FF2B5EF4-FFF2-40B4-BE49-F238E27FC236}">
                <a16:creationId xmlns:a16="http://schemas.microsoft.com/office/drawing/2014/main" id="{F5D63DB7-DCEF-9598-3188-FBEC88A1C502}"/>
              </a:ext>
            </a:extLst>
          </p:cNvPr>
          <p:cNvSpPr/>
          <p:nvPr/>
        </p:nvSpPr>
        <p:spPr>
          <a:xfrm>
            <a:off x="3135870" y="0"/>
            <a:ext cx="5328592" cy="692104"/>
          </a:xfrm>
          <a:prstGeom prst="rect">
            <a:avLst/>
          </a:prstGeom>
          <a:solidFill>
            <a:srgbClr val="FFC8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a:t>Uniform at JSTC</a:t>
            </a:r>
          </a:p>
        </p:txBody>
      </p:sp>
      <p:sp>
        <p:nvSpPr>
          <p:cNvPr id="15" name="TextBox 14">
            <a:extLst>
              <a:ext uri="{FF2B5EF4-FFF2-40B4-BE49-F238E27FC236}">
                <a16:creationId xmlns:a16="http://schemas.microsoft.com/office/drawing/2014/main" id="{61AFBD9F-E3E0-54DC-1E0E-9A2AE017ACCE}"/>
              </a:ext>
            </a:extLst>
          </p:cNvPr>
          <p:cNvSpPr txBox="1"/>
          <p:nvPr/>
        </p:nvSpPr>
        <p:spPr>
          <a:xfrm>
            <a:off x="3265227" y="5858325"/>
            <a:ext cx="5081326" cy="830997"/>
          </a:xfrm>
          <a:prstGeom prst="rect">
            <a:avLst/>
          </a:prstGeom>
          <a:noFill/>
        </p:spPr>
        <p:txBody>
          <a:bodyPr wrap="square" lIns="91440" tIns="45720" rIns="91440" bIns="45720" anchor="t">
            <a:spAutoFit/>
          </a:bodyPr>
          <a:lstStyle/>
          <a:p>
            <a:pPr algn="ctr"/>
            <a:r>
              <a:rPr lang="en-GB" sz="2400">
                <a:hlinkClick r:id="rId4"/>
              </a:rPr>
              <a:t>www.NationwideSchoolUniforms.co.uk</a:t>
            </a:r>
            <a:endParaRPr lang="en-US"/>
          </a:p>
          <a:p>
            <a:pPr algn="ctr"/>
            <a:r>
              <a:rPr lang="en-GB" sz="2400">
                <a:cs typeface="Calibri"/>
              </a:rPr>
              <a:t>Pre-loved items at Alford Hub</a:t>
            </a:r>
          </a:p>
        </p:txBody>
      </p:sp>
    </p:spTree>
    <p:extLst>
      <p:ext uri="{BB962C8B-B14F-4D97-AF65-F5344CB8AC3E}">
        <p14:creationId xmlns:p14="http://schemas.microsoft.com/office/powerpoint/2010/main" val="73861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561888"/>
            <a:ext cx="7052703" cy="83535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rPr>
              <a:t>Trainers, boots, rubber soled shoes, canvas shoes/pumps are not allowed.</a:t>
            </a:r>
          </a:p>
        </p:txBody>
      </p:sp>
      <p:sp>
        <p:nvSpPr>
          <p:cNvPr id="16" name="Rectangle 15"/>
          <p:cNvSpPr/>
          <p:nvPr/>
        </p:nvSpPr>
        <p:spPr>
          <a:xfrm>
            <a:off x="3525416" y="0"/>
            <a:ext cx="5328592" cy="692104"/>
          </a:xfrm>
          <a:prstGeom prst="rect">
            <a:avLst/>
          </a:prstGeom>
          <a:solidFill>
            <a:srgbClr val="FFC8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a:t>Uniform at JSTC</a:t>
            </a:r>
          </a:p>
        </p:txBody>
      </p:sp>
      <p:sp>
        <p:nvSpPr>
          <p:cNvPr id="23" name="Rectangle 22"/>
          <p:cNvSpPr>
            <a:spLocks noChangeArrowheads="1"/>
          </p:cNvSpPr>
          <p:nvPr/>
        </p:nvSpPr>
        <p:spPr bwMode="auto">
          <a:xfrm>
            <a:off x="0" y="763568"/>
            <a:ext cx="7052703" cy="4785585"/>
          </a:xfrm>
          <a:prstGeom prst="rect">
            <a:avLst/>
          </a:prstGeom>
          <a:solidFill>
            <a:srgbClr val="D8D8D8"/>
          </a:solidFill>
          <a:ln w="9525" algn="ctr">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15000"/>
              </a:lnSpc>
            </a:pPr>
            <a:r>
              <a:rPr lang="en-GB" sz="2400" b="1">
                <a:latin typeface="Arial" panose="020B0604020202020204" pitchFamily="34" charset="0"/>
                <a:ea typeface="Calibri" panose="020F0502020204030204" pitchFamily="34" charset="0"/>
                <a:cs typeface="Times New Roman" panose="02020603050405020304" pitchFamily="18" charset="0"/>
              </a:rPr>
              <a:t>School Shoes</a:t>
            </a: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Formal smart leather / leather type</a:t>
            </a:r>
            <a:r>
              <a:rPr lang="en-GB" sz="2400">
                <a:latin typeface="Calibri" panose="020F0502020204030204" pitchFamily="34" charset="0"/>
                <a:ea typeface="Calibri" panose="020F0502020204030204" pitchFamily="34" charset="0"/>
                <a:cs typeface="Times New Roman" panose="02020603050405020304" pitchFamily="18" charset="0"/>
              </a:rPr>
              <a:t> </a:t>
            </a:r>
            <a:r>
              <a:rPr lang="en-GB" sz="2400">
                <a:latin typeface="Arial" panose="020B0604020202020204" pitchFamily="34" charset="0"/>
                <a:ea typeface="Calibri" panose="020F0502020204030204" pitchFamily="34" charset="0"/>
                <a:cs typeface="Times New Roman" panose="02020603050405020304" pitchFamily="18" charset="0"/>
              </a:rPr>
              <a:t>shoes only,</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Examples of acceptable footwear</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p>
          <a:p>
            <a:pPr>
              <a:lnSpc>
                <a:spcPct val="115000"/>
              </a:lnSpc>
            </a:pPr>
            <a:endPar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a:latin typeface="Arial" panose="020B0604020202020204" pitchFamily="34" charset="0"/>
                <a:ea typeface="Calibri" panose="020F0502020204030204" pitchFamily="34" charset="0"/>
                <a:cs typeface="Times New Roman" panose="02020603050405020304" pitchFamily="18" charset="0"/>
              </a:rPr>
              <a:t> </a:t>
            </a:r>
            <a:endParaRPr lang="en-GB" sz="2000">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descr="C:\Users\JSTCstaff\AppData\Local\Microsoft\Windows\INetCache\Content.MSO\1F776DBB.tmp"/>
          <p:cNvPicPr>
            <a:picLocks noChangeAspect="1"/>
          </p:cNvPicPr>
          <p:nvPr/>
        </p:nvPicPr>
        <p:blipFill rotWithShape="1">
          <a:blip r:embed="rId2">
            <a:extLst>
              <a:ext uri="{BEBA8EAE-BF5A-486C-A8C5-ECC9F3942E4B}">
                <a14:imgProps xmlns:a14="http://schemas.microsoft.com/office/drawing/2010/main">
                  <a14:imgLayer r:embed="rId3">
                    <a14:imgEffect>
                      <a14:backgroundRemoval t="19556" b="76000" l="1778" r="98222">
                        <a14:backgroundMark x1="35111" y1="70667" x2="35111" y2="70667"/>
                      </a14:backgroundRemoval>
                    </a14:imgEffect>
                  </a14:imgLayer>
                </a14:imgProps>
              </a:ext>
              <a:ext uri="{28A0092B-C50C-407E-A947-70E740481C1C}">
                <a14:useLocalDpi xmlns:a14="http://schemas.microsoft.com/office/drawing/2010/main" val="0"/>
              </a:ext>
            </a:extLst>
          </a:blip>
          <a:srcRect t="19469" b="22124"/>
          <a:stretch/>
        </p:blipFill>
        <p:spPr bwMode="auto">
          <a:xfrm>
            <a:off x="886306" y="2151695"/>
            <a:ext cx="1423761" cy="909463"/>
          </a:xfrm>
          <a:prstGeom prst="rect">
            <a:avLst/>
          </a:prstGeom>
          <a:noFill/>
          <a:ln>
            <a:noFill/>
          </a:ln>
          <a:extLst>
            <a:ext uri="{53640926-AAD7-44D8-BBD7-CCE9431645EC}">
              <a14:shadowObscured xmlns:a14="http://schemas.microsoft.com/office/drawing/2010/main"/>
            </a:ext>
          </a:extLst>
        </p:spPr>
      </p:pic>
      <p:pic>
        <p:nvPicPr>
          <p:cNvPr id="26" name="Picture 25" descr="Geox Plie Leather Girls School Shoes | shoesforschool"/>
          <p:cNvPicPr>
            <a:picLocks noChangeAspect="1"/>
          </p:cNvPicPr>
          <p:nvPr/>
        </p:nvPicPr>
        <p:blipFill rotWithShape="1">
          <a:blip r:embed="rId4">
            <a:extLst>
              <a:ext uri="{BEBA8EAE-BF5A-486C-A8C5-ECC9F3942E4B}">
                <a14:imgProps xmlns:a14="http://schemas.microsoft.com/office/drawing/2010/main">
                  <a14:imgLayer r:embed="rId5">
                    <a14:imgEffect>
                      <a14:backgroundRemoval t="10119" b="85714" l="3679" r="98662"/>
                    </a14:imgEffect>
                  </a14:imgLayer>
                </a14:imgProps>
              </a:ext>
              <a:ext uri="{28A0092B-C50C-407E-A947-70E740481C1C}">
                <a14:useLocalDpi xmlns:a14="http://schemas.microsoft.com/office/drawing/2010/main" val="0"/>
              </a:ext>
            </a:extLst>
          </a:blip>
          <a:srcRect l="4698" t="10714" b="15476"/>
          <a:stretch/>
        </p:blipFill>
        <p:spPr bwMode="auto">
          <a:xfrm rot="637987">
            <a:off x="5339046" y="3156048"/>
            <a:ext cx="1743102" cy="832867"/>
          </a:xfrm>
          <a:prstGeom prst="rect">
            <a:avLst/>
          </a:prstGeom>
          <a:noFill/>
          <a:ln>
            <a:noFill/>
          </a:ln>
          <a:extLst>
            <a:ext uri="{53640926-AAD7-44D8-BBD7-CCE9431645EC}">
              <a14:shadowObscured xmlns:a14="http://schemas.microsoft.com/office/drawing/2010/main"/>
            </a:ext>
          </a:extLst>
        </p:spPr>
      </p:pic>
      <p:pic>
        <p:nvPicPr>
          <p:cNvPr id="27" name="Picture 26" descr="C:\Users\JSTCstaff\AppData\Local\Microsoft\Windows\INetCache\Content.MSO\6DF20DBA.tmp"/>
          <p:cNvPicPr>
            <a:picLocks noChangeAspect="1"/>
          </p:cNvPicPr>
          <p:nvPr/>
        </p:nvPicPr>
        <p:blipFill>
          <a:blip r:embed="rId6">
            <a:extLst>
              <a:ext uri="{BEBA8EAE-BF5A-486C-A8C5-ECC9F3942E4B}">
                <a14:imgProps xmlns:a14="http://schemas.microsoft.com/office/drawing/2010/main">
                  <a14:imgLayer r:embed="rId7">
                    <a14:imgEffect>
                      <a14:backgroundRemoval t="820" b="96721" l="0" r="98361"/>
                    </a14:imgEffect>
                  </a14:imgLayer>
                </a14:imgProps>
              </a:ext>
              <a:ext uri="{28A0092B-C50C-407E-A947-70E740481C1C}">
                <a14:useLocalDpi xmlns:a14="http://schemas.microsoft.com/office/drawing/2010/main" val="0"/>
              </a:ext>
            </a:extLst>
          </a:blip>
          <a:srcRect/>
          <a:stretch>
            <a:fillRect/>
          </a:stretch>
        </p:blipFill>
        <p:spPr bwMode="auto">
          <a:xfrm>
            <a:off x="28977" y="2516383"/>
            <a:ext cx="820473" cy="898017"/>
          </a:xfrm>
          <a:prstGeom prst="rect">
            <a:avLst/>
          </a:prstGeom>
          <a:noFill/>
          <a:ln>
            <a:noFill/>
          </a:ln>
        </p:spPr>
      </p:pic>
      <p:pic>
        <p:nvPicPr>
          <p:cNvPr id="28" name="Picture 27" descr="Red Cross Symbol, Icon As Delete, Remove, Fail-failure Or ..."/>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1" y="4334074"/>
            <a:ext cx="820473" cy="898017"/>
          </a:xfrm>
          <a:prstGeom prst="rect">
            <a:avLst/>
          </a:prstGeom>
          <a:noFill/>
          <a:ln>
            <a:noFill/>
          </a:ln>
        </p:spPr>
      </p:pic>
      <p:pic>
        <p:nvPicPr>
          <p:cNvPr id="29" name="Picture 28" descr="C:\Users\JSTCstaff\AppData\Local\Microsoft\Windows\INetCache\Content.MSO\4760816F.tmp"/>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5396" y="2151694"/>
            <a:ext cx="1380325" cy="964048"/>
          </a:xfrm>
          <a:prstGeom prst="rect">
            <a:avLst/>
          </a:prstGeom>
          <a:noFill/>
          <a:ln>
            <a:noFill/>
          </a:ln>
        </p:spPr>
      </p:pic>
      <p:pic>
        <p:nvPicPr>
          <p:cNvPr id="30" name="Picture 29" descr="C:\Users\JSTCstaff\AppData\Local\Microsoft\Windows\INetCache\Content.MSO\19F9B230.tmp"/>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9047" y="2135231"/>
            <a:ext cx="1493743" cy="1017753"/>
          </a:xfrm>
          <a:prstGeom prst="rect">
            <a:avLst/>
          </a:prstGeom>
          <a:noFill/>
          <a:ln>
            <a:noFill/>
          </a:ln>
        </p:spPr>
      </p:pic>
      <p:pic>
        <p:nvPicPr>
          <p:cNvPr id="32" name="Picture 31" descr="C:\Users\JSTCstaff\AppData\Local\Microsoft\Windows\INetCache\Content.MSO\DE3F04D.tmp"/>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89" b="72889" l="7556" r="89778">
                        <a14:foregroundMark x1="14222" y1="28000" x2="12000" y2="31556"/>
                      </a14:backgroundRemoval>
                    </a14:imgEffect>
                  </a14:imgLayer>
                </a14:imgProps>
              </a:ext>
              <a:ext uri="{28A0092B-C50C-407E-A947-70E740481C1C}">
                <a14:useLocalDpi xmlns:a14="http://schemas.microsoft.com/office/drawing/2010/main" val="0"/>
              </a:ext>
            </a:extLst>
          </a:blip>
          <a:srcRect l="7555" t="25333" r="10222" b="25778"/>
          <a:stretch/>
        </p:blipFill>
        <p:spPr bwMode="auto">
          <a:xfrm>
            <a:off x="3774571" y="2135231"/>
            <a:ext cx="1563724" cy="1017753"/>
          </a:xfrm>
          <a:prstGeom prst="rect">
            <a:avLst/>
          </a:prstGeom>
          <a:noFill/>
          <a:ln>
            <a:noFill/>
          </a:ln>
          <a:extLst>
            <a:ext uri="{53640926-AAD7-44D8-BBD7-CCE9431645EC}">
              <a14:shadowObscured xmlns:a14="http://schemas.microsoft.com/office/drawing/2010/main"/>
            </a:ext>
          </a:extLst>
        </p:spPr>
      </p:pic>
      <p:pic>
        <p:nvPicPr>
          <p:cNvPr id="33" name="Picture 32" descr="C:\Users\JSTCstaff\AppData\Local\Microsoft\Windows\INetCache\Content.MSO\1FAB16DF.tmp"/>
          <p:cNvPicPr>
            <a:picLocks noChangeAspect="1"/>
          </p:cNvPicPr>
          <p:nvPr/>
        </p:nvPicPr>
        <p:blipFill rotWithShape="1">
          <a:blip r:embed="rId13">
            <a:extLst>
              <a:ext uri="{BEBA8EAE-BF5A-486C-A8C5-ECC9F3942E4B}">
                <a14:imgProps xmlns:a14="http://schemas.microsoft.com/office/drawing/2010/main">
                  <a14:imgLayer r:embed="rId14">
                    <a14:imgEffect>
                      <a14:backgroundRemoval t="28000" b="78667" l="6222" r="97778">
                        <a14:foregroundMark x1="14667" y1="33333" x2="12000" y2="52000"/>
                      </a14:backgroundRemoval>
                    </a14:imgEffect>
                  </a14:imgLayer>
                </a14:imgProps>
              </a:ext>
              <a:ext uri="{28A0092B-C50C-407E-A947-70E740481C1C}">
                <a14:useLocalDpi xmlns:a14="http://schemas.microsoft.com/office/drawing/2010/main" val="0"/>
              </a:ext>
            </a:extLst>
          </a:blip>
          <a:srcRect l="6666" t="28000" r="2222" b="21778"/>
          <a:stretch/>
        </p:blipFill>
        <p:spPr bwMode="auto">
          <a:xfrm>
            <a:off x="3864829" y="3106652"/>
            <a:ext cx="1463981" cy="883050"/>
          </a:xfrm>
          <a:prstGeom prst="rect">
            <a:avLst/>
          </a:prstGeom>
          <a:noFill/>
          <a:ln>
            <a:noFill/>
          </a:ln>
          <a:extLst>
            <a:ext uri="{53640926-AAD7-44D8-BBD7-CCE9431645EC}">
              <a14:shadowObscured xmlns:a14="http://schemas.microsoft.com/office/drawing/2010/main"/>
            </a:ext>
          </a:extLst>
        </p:spPr>
      </p:pic>
      <p:pic>
        <p:nvPicPr>
          <p:cNvPr id="35" name="Picture 34" descr="C:\Users\JSTCstaff\AppData\Local\Microsoft\Windows\INetCache\Content.MSO\49E1B53D.tmp"/>
          <p:cNvPicPr>
            <a:picLocks noChangeAspect="1"/>
          </p:cNvPicPr>
          <p:nvPr/>
        </p:nvPicPr>
        <p:blipFill rotWithShape="1">
          <a:blip r:embed="rId15">
            <a:extLst>
              <a:ext uri="{BEBA8EAE-BF5A-486C-A8C5-ECC9F3942E4B}">
                <a14:imgProps xmlns:a14="http://schemas.microsoft.com/office/drawing/2010/main">
                  <a14:imgLayer r:embed="rId16">
                    <a14:imgEffect>
                      <a14:backgroundRemoval t="28000" b="83556" l="0" r="100000">
                        <a14:foregroundMark x1="15111" y1="35111" x2="8444" y2="37778"/>
                      </a14:backgroundRemoval>
                    </a14:imgEffect>
                  </a14:imgLayer>
                </a14:imgProps>
              </a:ext>
              <a:ext uri="{28A0092B-C50C-407E-A947-70E740481C1C}">
                <a14:useLocalDpi xmlns:a14="http://schemas.microsoft.com/office/drawing/2010/main" val="0"/>
              </a:ext>
            </a:extLst>
          </a:blip>
          <a:srcRect t="28069" b="17066"/>
          <a:stretch/>
        </p:blipFill>
        <p:spPr bwMode="auto">
          <a:xfrm>
            <a:off x="2390610" y="3057259"/>
            <a:ext cx="1453524" cy="872485"/>
          </a:xfrm>
          <a:prstGeom prst="rect">
            <a:avLst/>
          </a:prstGeom>
          <a:noFill/>
          <a:ln>
            <a:noFill/>
          </a:ln>
          <a:extLst>
            <a:ext uri="{53640926-AAD7-44D8-BBD7-CCE9431645EC}">
              <a14:shadowObscured xmlns:a14="http://schemas.microsoft.com/office/drawing/2010/main"/>
            </a:ext>
          </a:extLst>
        </p:spPr>
      </p:pic>
      <p:pic>
        <p:nvPicPr>
          <p:cNvPr id="36" name="Picture 35" descr="Clarks Tizz Hope Slip On Shoe, Black Patent at John Lewis &amp; Partners"/>
          <p:cNvPicPr>
            <a:picLocks noChangeAspect="1"/>
          </p:cNvPicPr>
          <p:nvPr/>
        </p:nvPicPr>
        <p:blipFill rotWithShape="1">
          <a:blip r:embed="rId17">
            <a:extLst>
              <a:ext uri="{BEBA8EAE-BF5A-486C-A8C5-ECC9F3942E4B}">
                <a14:imgProps xmlns:a14="http://schemas.microsoft.com/office/drawing/2010/main">
                  <a14:imgLayer r:embed="rId18">
                    <a14:imgEffect>
                      <a14:backgroundRemoval t="29730" b="69884" l="0" r="100000"/>
                    </a14:imgEffect>
                  </a14:imgLayer>
                </a14:imgProps>
              </a:ext>
              <a:ext uri="{28A0092B-C50C-407E-A947-70E740481C1C}">
                <a14:useLocalDpi xmlns:a14="http://schemas.microsoft.com/office/drawing/2010/main" val="0"/>
              </a:ext>
            </a:extLst>
          </a:blip>
          <a:srcRect t="29082" b="29075"/>
          <a:stretch/>
        </p:blipFill>
        <p:spPr bwMode="auto">
          <a:xfrm>
            <a:off x="856221" y="2974934"/>
            <a:ext cx="1509831" cy="920908"/>
          </a:xfrm>
          <a:prstGeom prst="rect">
            <a:avLst/>
          </a:prstGeom>
          <a:noFill/>
          <a:ln>
            <a:noFill/>
          </a:ln>
          <a:extLst>
            <a:ext uri="{53640926-AAD7-44D8-BBD7-CCE9431645EC}">
              <a14:shadowObscured xmlns:a14="http://schemas.microsoft.com/office/drawing/2010/main"/>
            </a:ext>
          </a:extLst>
        </p:spPr>
      </p:pic>
      <p:pic>
        <p:nvPicPr>
          <p:cNvPr id="37" name="Picture 36" descr="https://encrypted-tbn0.gstatic.com/images?q=tbn%3AANd9GcTtIThc3jC-Qlyf3dxelVmd4BgzWdqyPCzVy5rSFI5Uyh2bXfQLOhIhwu5EdoogDFwE_OymEL0&amp;usqp=CAc"/>
          <p:cNvPicPr>
            <a:picLocks noChangeAspect="1"/>
          </p:cNvPicPr>
          <p:nvPr/>
        </p:nvPicPr>
        <p:blipFill rotWithShape="1">
          <a:blip r:embed="rId19">
            <a:extLst>
              <a:ext uri="{BEBA8EAE-BF5A-486C-A8C5-ECC9F3942E4B}">
                <a14:imgProps xmlns:a14="http://schemas.microsoft.com/office/drawing/2010/main">
                  <a14:imgLayer r:embed="rId20">
                    <a14:imgEffect>
                      <a14:backgroundRemoval t="13776" b="77551" l="0" r="100000">
                        <a14:foregroundMark x1="12755" y1="30102" x2="6633" y2="40306"/>
                        <a14:backgroundMark x1="93367" y1="71939" x2="72959" y2="75000"/>
                        <a14:backgroundMark x1="52551" y1="73980" x2="81122" y2="71939"/>
                        <a14:backgroundMark x1="40306" y1="72959" x2="53061" y2="72959"/>
                      </a14:backgroundRemoval>
                    </a14:imgEffect>
                  </a14:imgLayer>
                </a14:imgProps>
              </a:ext>
              <a:ext uri="{28A0092B-C50C-407E-A947-70E740481C1C}">
                <a14:useLocalDpi xmlns:a14="http://schemas.microsoft.com/office/drawing/2010/main" val="0"/>
              </a:ext>
            </a:extLst>
          </a:blip>
          <a:srcRect t="13364" b="21659"/>
          <a:stretch/>
        </p:blipFill>
        <p:spPr bwMode="auto">
          <a:xfrm rot="251281">
            <a:off x="891930" y="4306543"/>
            <a:ext cx="1450306" cy="1030959"/>
          </a:xfrm>
          <a:prstGeom prst="rect">
            <a:avLst/>
          </a:prstGeom>
          <a:noFill/>
          <a:ln>
            <a:noFill/>
          </a:ln>
          <a:extLst>
            <a:ext uri="{53640926-AAD7-44D8-BBD7-CCE9431645EC}">
              <a14:shadowObscured xmlns:a14="http://schemas.microsoft.com/office/drawing/2010/main"/>
            </a:ext>
          </a:extLst>
        </p:spPr>
      </p:pic>
      <p:pic>
        <p:nvPicPr>
          <p:cNvPr id="38" name="Picture 37" descr="All Black Converse : Asics &amp; Converse &amp; Reebok | Cheap Shoes ..."/>
          <p:cNvPicPr>
            <a:picLocks noChangeAspect="1"/>
          </p:cNvPicPr>
          <p:nvPr/>
        </p:nvPicPr>
        <p:blipFill rotWithShape="1">
          <a:blip r:embed="rId21">
            <a:extLst>
              <a:ext uri="{BEBA8EAE-BF5A-486C-A8C5-ECC9F3942E4B}">
                <a14:imgProps xmlns:a14="http://schemas.microsoft.com/office/drawing/2010/main">
                  <a14:imgLayer r:embed="rId22">
                    <a14:imgEffect>
                      <a14:backgroundRemoval t="15301" b="89617" l="10182" r="88727">
                        <a14:foregroundMark x1="19636" y1="33880" x2="15636" y2="56831"/>
                        <a14:backgroundMark x1="83636" y1="81967" x2="69091" y2="87432"/>
                        <a14:backgroundMark x1="61091" y1="87978" x2="66182" y2="86339"/>
                        <a14:backgroundMark x1="66909" y1="86339" x2="68727" y2="86339"/>
                        <a14:backgroundMark x1="65818" y1="85792" x2="64364" y2="86885"/>
                        <a14:backgroundMark x1="61818" y1="86885" x2="60727" y2="87432"/>
                        <a14:backgroundMark x1="59273" y1="87432" x2="58545" y2="87978"/>
                        <a14:backgroundMark x1="56727" y1="87432" x2="59273" y2="86885"/>
                      </a14:backgroundRemoval>
                    </a14:imgEffect>
                  </a14:imgLayer>
                </a14:imgProps>
              </a:ext>
              <a:ext uri="{28A0092B-C50C-407E-A947-70E740481C1C}">
                <a14:useLocalDpi xmlns:a14="http://schemas.microsoft.com/office/drawing/2010/main" val="0"/>
              </a:ext>
            </a:extLst>
          </a:blip>
          <a:srcRect l="10854" t="15348" r="11063" b="9373"/>
          <a:stretch/>
        </p:blipFill>
        <p:spPr bwMode="auto">
          <a:xfrm>
            <a:off x="3840367" y="4224219"/>
            <a:ext cx="1573377" cy="1103152"/>
          </a:xfrm>
          <a:prstGeom prst="rect">
            <a:avLst/>
          </a:prstGeom>
          <a:noFill/>
          <a:ln>
            <a:noFill/>
          </a:ln>
          <a:extLst>
            <a:ext uri="{53640926-AAD7-44D8-BBD7-CCE9431645EC}">
              <a14:shadowObscured xmlns:a14="http://schemas.microsoft.com/office/drawing/2010/main"/>
            </a:ext>
          </a:extLst>
        </p:spPr>
      </p:pic>
      <p:pic>
        <p:nvPicPr>
          <p:cNvPr id="39" name="Picture 38" descr="Kid's Clarks Width Black School School Shoes Sawyer Jnr E Medium ..."/>
          <p:cNvPicPr>
            <a:picLocks noChangeAspect="1"/>
          </p:cNvPicPr>
          <p:nvPr/>
        </p:nvPicPr>
        <p:blipFill rotWithShape="1">
          <a:blip r:embed="rId23">
            <a:extLst>
              <a:ext uri="{BEBA8EAE-BF5A-486C-A8C5-ECC9F3942E4B}">
                <a14:imgProps xmlns:a14="http://schemas.microsoft.com/office/drawing/2010/main">
                  <a14:imgLayer r:embed="rId24">
                    <a14:imgEffect>
                      <a14:backgroundRemoval t="15426" b="85638" l="2239" r="97388">
                        <a14:foregroundMark x1="9701" y1="34574" x2="8582" y2="60106"/>
                      </a14:backgroundRemoval>
                    </a14:imgEffect>
                  </a14:imgLayer>
                </a14:imgProps>
              </a:ext>
              <a:ext uri="{28A0092B-C50C-407E-A947-70E740481C1C}">
                <a14:useLocalDpi xmlns:a14="http://schemas.microsoft.com/office/drawing/2010/main" val="0"/>
              </a:ext>
            </a:extLst>
          </a:blip>
          <a:srcRect l="2365" t="15383" r="3016" b="12982"/>
          <a:stretch/>
        </p:blipFill>
        <p:spPr bwMode="auto">
          <a:xfrm rot="718168">
            <a:off x="2245804" y="4355935"/>
            <a:ext cx="1538788" cy="895376"/>
          </a:xfrm>
          <a:prstGeom prst="rect">
            <a:avLst/>
          </a:prstGeom>
          <a:noFill/>
          <a:ln>
            <a:noFill/>
          </a:ln>
          <a:extLst>
            <a:ext uri="{53640926-AAD7-44D8-BBD7-CCE9431645EC}">
              <a14:shadowObscured xmlns:a14="http://schemas.microsoft.com/office/drawing/2010/main"/>
            </a:ext>
          </a:extLst>
        </p:spPr>
      </p:pic>
      <p:pic>
        <p:nvPicPr>
          <p:cNvPr id="40" name="Picture 39" descr="Purchase &gt; vans old skool black shoes &gt; OFF-50% | neef.edu.np"/>
          <p:cNvPicPr>
            <a:picLocks noChangeAspect="1"/>
          </p:cNvPicPr>
          <p:nvPr/>
        </p:nvPicPr>
        <p:blipFill rotWithShape="1">
          <a:blip r:embed="rId25">
            <a:extLst>
              <a:ext uri="{BEBA8EAE-BF5A-486C-A8C5-ECC9F3942E4B}">
                <a14:imgProps xmlns:a14="http://schemas.microsoft.com/office/drawing/2010/main">
                  <a14:imgLayer r:embed="rId26">
                    <a14:imgEffect>
                      <a14:backgroundRemoval t="16393" b="86475" l="0" r="98058">
                        <a14:foregroundMark x1="5825" y1="51230" x2="10680" y2="31967"/>
                      </a14:backgroundRemoval>
                    </a14:imgEffect>
                  </a14:imgLayer>
                </a14:imgProps>
              </a:ext>
              <a:ext uri="{28A0092B-C50C-407E-A947-70E740481C1C}">
                <a14:useLocalDpi xmlns:a14="http://schemas.microsoft.com/office/drawing/2010/main" val="0"/>
              </a:ext>
            </a:extLst>
          </a:blip>
          <a:srcRect t="16359" b="13741"/>
          <a:stretch/>
        </p:blipFill>
        <p:spPr bwMode="auto">
          <a:xfrm rot="20909494">
            <a:off x="5419887" y="4043104"/>
            <a:ext cx="1511439" cy="1369036"/>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0" y="3853867"/>
            <a:ext cx="5416868" cy="489749"/>
          </a:xfrm>
          <a:prstGeom prst="rect">
            <a:avLst/>
          </a:prstGeom>
        </p:spPr>
        <p:txBody>
          <a:bodyPr wrap="none">
            <a:spAutoFit/>
          </a:bodyPr>
          <a:lstStyle/>
          <a:p>
            <a:pPr>
              <a:lnSpc>
                <a:spcPct val="115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Examples of unacceptable footwear</a:t>
            </a:r>
            <a:endParaRPr lang="en-GB" sz="200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06573CFF-A65A-E8BD-28D9-5ED8AA91CC75}"/>
              </a:ext>
            </a:extLst>
          </p:cNvPr>
          <p:cNvSpPr>
            <a:spLocks noChangeArrowheads="1"/>
          </p:cNvSpPr>
          <p:nvPr/>
        </p:nvSpPr>
        <p:spPr bwMode="auto">
          <a:xfrm>
            <a:off x="7165362" y="763568"/>
            <a:ext cx="5009549" cy="4211844"/>
          </a:xfrm>
          <a:prstGeom prst="rect">
            <a:avLst/>
          </a:prstGeom>
          <a:solidFill>
            <a:srgbClr val="D8D8D8"/>
          </a:solidFill>
          <a:ln w="9525" algn="ctr">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15000"/>
              </a:lnSpc>
            </a:pPr>
            <a:r>
              <a:rPr lang="en-GB" sz="2400" b="1">
                <a:latin typeface="Arial" panose="020B0604020202020204" pitchFamily="34" charset="0"/>
                <a:ea typeface="Calibri" panose="020F0502020204030204" pitchFamily="34" charset="0"/>
                <a:cs typeface="Times New Roman" panose="02020603050405020304" pitchFamily="18" charset="0"/>
              </a:rPr>
              <a:t>Appearance</a:t>
            </a:r>
            <a:endParaRPr lang="en-GB"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Make-Up</a:t>
            </a:r>
            <a:r>
              <a:rPr lang="en-GB" sz="240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GB" sz="2400">
                <a:latin typeface="Arial" panose="020B0604020202020204" pitchFamily="34" charset="0"/>
                <a:ea typeface="Calibri" panose="020F0502020204030204" pitchFamily="34" charset="0"/>
                <a:cs typeface="Times New Roman" panose="02020603050405020304" pitchFamily="18" charset="0"/>
              </a:rPr>
              <a:t>- No make-up allowed.</a:t>
            </a:r>
            <a:endParaRPr lang="en-GB"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Additional cosmetic items </a:t>
            </a:r>
            <a:r>
              <a:rPr lang="en-GB" sz="2400">
                <a:latin typeface="Arial" panose="020B0604020202020204" pitchFamily="34" charset="0"/>
                <a:ea typeface="Calibri" panose="020F0502020204030204" pitchFamily="34" charset="0"/>
                <a:cs typeface="Times New Roman" panose="02020603050405020304" pitchFamily="18" charset="0"/>
              </a:rPr>
              <a:t>- No false eyelashes, no false nails, no nail varnish.</a:t>
            </a:r>
            <a:endParaRPr lang="en-GB"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Hair</a:t>
            </a:r>
            <a:r>
              <a:rPr lang="en-GB" sz="2400" b="1">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GB" sz="2400">
                <a:solidFill>
                  <a:srgbClr val="000000"/>
                </a:solidFill>
                <a:latin typeface="Arial" panose="020B0604020202020204" pitchFamily="34" charset="0"/>
                <a:ea typeface="Calibri" panose="020F0502020204030204" pitchFamily="34" charset="0"/>
                <a:cs typeface="Times New Roman" panose="02020603050405020304" pitchFamily="18" charset="0"/>
              </a:rPr>
              <a:t>- Hair colour should be natural. No extreme hairstyles.</a:t>
            </a:r>
            <a:endParaRPr lang="en-GB"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2400" b="1">
                <a:solidFill>
                  <a:srgbClr val="7030A0"/>
                </a:solidFill>
                <a:latin typeface="Arial" panose="020B0604020202020204" pitchFamily="34" charset="0"/>
                <a:ea typeface="Calibri" panose="020F0502020204030204" pitchFamily="34" charset="0"/>
                <a:cs typeface="Times New Roman" panose="02020603050405020304" pitchFamily="18" charset="0"/>
              </a:rPr>
              <a:t>Jewellery</a:t>
            </a:r>
            <a:r>
              <a:rPr lang="en-GB" sz="240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GB" sz="2400">
                <a:solidFill>
                  <a:srgbClr val="000000"/>
                </a:solidFill>
                <a:latin typeface="Arial" panose="020B0604020202020204" pitchFamily="34" charset="0"/>
                <a:ea typeface="Calibri" panose="020F0502020204030204" pitchFamily="34" charset="0"/>
                <a:cs typeface="Times New Roman" panose="02020603050405020304" pitchFamily="18" charset="0"/>
              </a:rPr>
              <a:t>– Two studs and one small nose stud allowed. No other jewellery allowed. </a:t>
            </a:r>
            <a:endParaRPr lang="en-GB" sz="240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132AC69-15E6-B790-E60A-56FE6EF5D9FA}"/>
              </a:ext>
            </a:extLst>
          </p:cNvPr>
          <p:cNvSpPr txBox="1"/>
          <p:nvPr/>
        </p:nvSpPr>
        <p:spPr>
          <a:xfrm>
            <a:off x="10929581" y="6232477"/>
            <a:ext cx="818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PF</a:t>
            </a:r>
            <a:endParaRPr lang="en-US"/>
          </a:p>
        </p:txBody>
      </p:sp>
    </p:spTree>
    <p:extLst>
      <p:ext uri="{BB962C8B-B14F-4D97-AF65-F5344CB8AC3E}">
        <p14:creationId xmlns:p14="http://schemas.microsoft.com/office/powerpoint/2010/main" val="309703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F1EFCF-1E0D-4397-E071-7251D088EFDB}"/>
              </a:ext>
            </a:extLst>
          </p:cNvPr>
          <p:cNvPicPr>
            <a:picLocks noChangeAspect="1"/>
          </p:cNvPicPr>
          <p:nvPr/>
        </p:nvPicPr>
        <p:blipFill>
          <a:blip r:embed="rId2"/>
          <a:stretch>
            <a:fillRect/>
          </a:stretch>
        </p:blipFill>
        <p:spPr>
          <a:xfrm>
            <a:off x="-21488" y="2745431"/>
            <a:ext cx="5350072" cy="4007389"/>
          </a:xfrm>
          <a:prstGeom prst="rect">
            <a:avLst/>
          </a:prstGeom>
        </p:spPr>
      </p:pic>
      <p:pic>
        <p:nvPicPr>
          <p:cNvPr id="5" name="Picture 4">
            <a:extLst>
              <a:ext uri="{FF2B5EF4-FFF2-40B4-BE49-F238E27FC236}">
                <a16:creationId xmlns:a16="http://schemas.microsoft.com/office/drawing/2014/main" id="{05C1542D-4C7E-5032-C0FE-5268B5CF1AF0}"/>
              </a:ext>
            </a:extLst>
          </p:cNvPr>
          <p:cNvPicPr>
            <a:picLocks noChangeAspect="1"/>
          </p:cNvPicPr>
          <p:nvPr/>
        </p:nvPicPr>
        <p:blipFill>
          <a:blip r:embed="rId3"/>
          <a:stretch>
            <a:fillRect/>
          </a:stretch>
        </p:blipFill>
        <p:spPr>
          <a:xfrm>
            <a:off x="5328584" y="2970846"/>
            <a:ext cx="6753526" cy="3781975"/>
          </a:xfrm>
          <a:prstGeom prst="rect">
            <a:avLst/>
          </a:prstGeom>
        </p:spPr>
      </p:pic>
      <p:pic>
        <p:nvPicPr>
          <p:cNvPr id="6" name="Picture 5">
            <a:extLst>
              <a:ext uri="{FF2B5EF4-FFF2-40B4-BE49-F238E27FC236}">
                <a16:creationId xmlns:a16="http://schemas.microsoft.com/office/drawing/2014/main" id="{63515764-B5CB-2EC6-17F4-236467630B46}"/>
              </a:ext>
            </a:extLst>
          </p:cNvPr>
          <p:cNvPicPr>
            <a:picLocks noChangeAspect="1"/>
          </p:cNvPicPr>
          <p:nvPr/>
        </p:nvPicPr>
        <p:blipFill>
          <a:blip r:embed="rId4"/>
          <a:stretch>
            <a:fillRect/>
          </a:stretch>
        </p:blipFill>
        <p:spPr>
          <a:xfrm>
            <a:off x="0" y="0"/>
            <a:ext cx="4602094" cy="3287210"/>
          </a:xfrm>
          <a:prstGeom prst="rect">
            <a:avLst/>
          </a:prstGeom>
        </p:spPr>
      </p:pic>
      <p:pic>
        <p:nvPicPr>
          <p:cNvPr id="8" name="Picture 7">
            <a:extLst>
              <a:ext uri="{FF2B5EF4-FFF2-40B4-BE49-F238E27FC236}">
                <a16:creationId xmlns:a16="http://schemas.microsoft.com/office/drawing/2014/main" id="{C019371B-D6AD-D896-11CC-564D313FF5AB}"/>
              </a:ext>
            </a:extLst>
          </p:cNvPr>
          <p:cNvPicPr>
            <a:picLocks noChangeAspect="1"/>
          </p:cNvPicPr>
          <p:nvPr/>
        </p:nvPicPr>
        <p:blipFill>
          <a:blip r:embed="rId5"/>
          <a:stretch>
            <a:fillRect/>
          </a:stretch>
        </p:blipFill>
        <p:spPr>
          <a:xfrm>
            <a:off x="3952221" y="-13745"/>
            <a:ext cx="4655963" cy="2803244"/>
          </a:xfrm>
          <a:prstGeom prst="rect">
            <a:avLst/>
          </a:prstGeom>
        </p:spPr>
      </p:pic>
      <p:pic>
        <p:nvPicPr>
          <p:cNvPr id="7" name="Picture 6">
            <a:extLst>
              <a:ext uri="{FF2B5EF4-FFF2-40B4-BE49-F238E27FC236}">
                <a16:creationId xmlns:a16="http://schemas.microsoft.com/office/drawing/2014/main" id="{5A6BDE9A-B790-ECB6-288A-3B11F036D288}"/>
              </a:ext>
            </a:extLst>
          </p:cNvPr>
          <p:cNvPicPr>
            <a:picLocks noChangeAspect="1"/>
          </p:cNvPicPr>
          <p:nvPr/>
        </p:nvPicPr>
        <p:blipFill>
          <a:blip r:embed="rId6"/>
          <a:stretch>
            <a:fillRect/>
          </a:stretch>
        </p:blipFill>
        <p:spPr>
          <a:xfrm>
            <a:off x="7773283" y="-1"/>
            <a:ext cx="4768109" cy="3387867"/>
          </a:xfrm>
          <a:prstGeom prst="rect">
            <a:avLst/>
          </a:prstGeom>
        </p:spPr>
      </p:pic>
      <p:sp>
        <p:nvSpPr>
          <p:cNvPr id="9" name="Rectangle 8">
            <a:extLst>
              <a:ext uri="{FF2B5EF4-FFF2-40B4-BE49-F238E27FC236}">
                <a16:creationId xmlns:a16="http://schemas.microsoft.com/office/drawing/2014/main" id="{3F43EDE2-22FD-0EC1-B41C-9C1C293A037A}"/>
              </a:ext>
            </a:extLst>
          </p:cNvPr>
          <p:cNvSpPr/>
          <p:nvPr/>
        </p:nvSpPr>
        <p:spPr>
          <a:xfrm>
            <a:off x="4394368" y="2593501"/>
            <a:ext cx="3378915" cy="1475001"/>
          </a:xfrm>
          <a:prstGeom prst="rect">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4400" b="1" dirty="0">
              <a:solidFill>
                <a:schemeClr val="tx1"/>
              </a:solidFill>
            </a:endParaRPr>
          </a:p>
        </p:txBody>
      </p:sp>
    </p:spTree>
    <p:extLst>
      <p:ext uri="{BB962C8B-B14F-4D97-AF65-F5344CB8AC3E}">
        <p14:creationId xmlns:p14="http://schemas.microsoft.com/office/powerpoint/2010/main" val="1211207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C7FA3E-0BD8-D053-7CDF-FC3EB1273FD6}"/>
              </a:ext>
            </a:extLst>
          </p:cNvPr>
          <p:cNvPicPr>
            <a:picLocks noChangeAspect="1"/>
          </p:cNvPicPr>
          <p:nvPr/>
        </p:nvPicPr>
        <p:blipFill rotWithShape="1">
          <a:blip r:embed="rId2"/>
          <a:srcRect l="8420"/>
          <a:stretch/>
        </p:blipFill>
        <p:spPr>
          <a:xfrm>
            <a:off x="3963603" y="4309120"/>
            <a:ext cx="4314131" cy="2478793"/>
          </a:xfrm>
          <a:prstGeom prst="rect">
            <a:avLst/>
          </a:prstGeom>
        </p:spPr>
      </p:pic>
      <p:pic>
        <p:nvPicPr>
          <p:cNvPr id="15" name="Picture 14">
            <a:extLst>
              <a:ext uri="{FF2B5EF4-FFF2-40B4-BE49-F238E27FC236}">
                <a16:creationId xmlns:a16="http://schemas.microsoft.com/office/drawing/2014/main" id="{A253863C-76C2-B279-9CE6-F430163509B6}"/>
              </a:ext>
            </a:extLst>
          </p:cNvPr>
          <p:cNvPicPr>
            <a:picLocks noChangeAspect="1"/>
          </p:cNvPicPr>
          <p:nvPr/>
        </p:nvPicPr>
        <p:blipFill>
          <a:blip r:embed="rId3"/>
          <a:stretch>
            <a:fillRect/>
          </a:stretch>
        </p:blipFill>
        <p:spPr>
          <a:xfrm>
            <a:off x="0" y="4289258"/>
            <a:ext cx="3884975" cy="2512628"/>
          </a:xfrm>
          <a:prstGeom prst="rect">
            <a:avLst/>
          </a:prstGeom>
        </p:spPr>
      </p:pic>
      <p:pic>
        <p:nvPicPr>
          <p:cNvPr id="17" name="Picture 16">
            <a:extLst>
              <a:ext uri="{FF2B5EF4-FFF2-40B4-BE49-F238E27FC236}">
                <a16:creationId xmlns:a16="http://schemas.microsoft.com/office/drawing/2014/main" id="{96247210-1AA5-0920-8B60-87B5306AD074}"/>
              </a:ext>
            </a:extLst>
          </p:cNvPr>
          <p:cNvPicPr>
            <a:picLocks noChangeAspect="1"/>
          </p:cNvPicPr>
          <p:nvPr/>
        </p:nvPicPr>
        <p:blipFill>
          <a:blip r:embed="rId4"/>
          <a:stretch>
            <a:fillRect/>
          </a:stretch>
        </p:blipFill>
        <p:spPr>
          <a:xfrm>
            <a:off x="8345915" y="4289258"/>
            <a:ext cx="3846084" cy="2512628"/>
          </a:xfrm>
          <a:prstGeom prst="rect">
            <a:avLst/>
          </a:prstGeom>
        </p:spPr>
      </p:pic>
      <p:sp>
        <p:nvSpPr>
          <p:cNvPr id="2" name="Title 1">
            <a:extLst>
              <a:ext uri="{FF2B5EF4-FFF2-40B4-BE49-F238E27FC236}">
                <a16:creationId xmlns:a16="http://schemas.microsoft.com/office/drawing/2014/main" id="{9A88A25A-4296-1169-A036-C2AF7C3F4781}"/>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EC0443C8-E885-9B5B-C279-B67461534120}"/>
              </a:ext>
            </a:extLst>
          </p:cNvPr>
          <p:cNvPicPr>
            <a:picLocks noChangeAspect="1"/>
          </p:cNvPicPr>
          <p:nvPr/>
        </p:nvPicPr>
        <p:blipFill>
          <a:blip r:embed="rId5"/>
          <a:stretch>
            <a:fillRect/>
          </a:stretch>
        </p:blipFill>
        <p:spPr>
          <a:xfrm>
            <a:off x="1" y="-1"/>
            <a:ext cx="3884975" cy="2834121"/>
          </a:xfrm>
          <a:prstGeom prst="rect">
            <a:avLst/>
          </a:prstGeom>
        </p:spPr>
      </p:pic>
      <p:pic>
        <p:nvPicPr>
          <p:cNvPr id="7" name="Picture 6">
            <a:extLst>
              <a:ext uri="{FF2B5EF4-FFF2-40B4-BE49-F238E27FC236}">
                <a16:creationId xmlns:a16="http://schemas.microsoft.com/office/drawing/2014/main" id="{2D708D1B-58DB-16B9-459A-367E67C7F90C}"/>
              </a:ext>
            </a:extLst>
          </p:cNvPr>
          <p:cNvPicPr>
            <a:picLocks noChangeAspect="1"/>
          </p:cNvPicPr>
          <p:nvPr/>
        </p:nvPicPr>
        <p:blipFill>
          <a:blip r:embed="rId6"/>
          <a:stretch>
            <a:fillRect/>
          </a:stretch>
        </p:blipFill>
        <p:spPr>
          <a:xfrm>
            <a:off x="8277734" y="-1"/>
            <a:ext cx="3849271" cy="2834120"/>
          </a:xfrm>
          <a:prstGeom prst="rect">
            <a:avLst/>
          </a:prstGeom>
        </p:spPr>
      </p:pic>
      <p:pic>
        <p:nvPicPr>
          <p:cNvPr id="9" name="Picture 8">
            <a:extLst>
              <a:ext uri="{FF2B5EF4-FFF2-40B4-BE49-F238E27FC236}">
                <a16:creationId xmlns:a16="http://schemas.microsoft.com/office/drawing/2014/main" id="{64D7833C-580F-5F5B-9D2E-020D3EAEC3C1}"/>
              </a:ext>
            </a:extLst>
          </p:cNvPr>
          <p:cNvPicPr>
            <a:picLocks noChangeAspect="1"/>
          </p:cNvPicPr>
          <p:nvPr/>
        </p:nvPicPr>
        <p:blipFill>
          <a:blip r:embed="rId7"/>
          <a:stretch>
            <a:fillRect/>
          </a:stretch>
        </p:blipFill>
        <p:spPr>
          <a:xfrm>
            <a:off x="3963603" y="-7468"/>
            <a:ext cx="4226780" cy="2696879"/>
          </a:xfrm>
          <a:prstGeom prst="rect">
            <a:avLst/>
          </a:prstGeom>
        </p:spPr>
      </p:pic>
      <p:pic>
        <p:nvPicPr>
          <p:cNvPr id="11" name="Picture 10">
            <a:extLst>
              <a:ext uri="{FF2B5EF4-FFF2-40B4-BE49-F238E27FC236}">
                <a16:creationId xmlns:a16="http://schemas.microsoft.com/office/drawing/2014/main" id="{69433F68-7358-B6CA-CF9C-B43CD0066866}"/>
              </a:ext>
            </a:extLst>
          </p:cNvPr>
          <p:cNvPicPr>
            <a:picLocks noChangeAspect="1"/>
          </p:cNvPicPr>
          <p:nvPr/>
        </p:nvPicPr>
        <p:blipFill rotWithShape="1">
          <a:blip r:embed="rId8"/>
          <a:srcRect l="3003"/>
          <a:stretch/>
        </p:blipFill>
        <p:spPr>
          <a:xfrm>
            <a:off x="533039" y="2224711"/>
            <a:ext cx="3849273" cy="2478793"/>
          </a:xfrm>
          <a:prstGeom prst="rect">
            <a:avLst/>
          </a:prstGeom>
        </p:spPr>
      </p:pic>
      <p:pic>
        <p:nvPicPr>
          <p:cNvPr id="13" name="Picture 12">
            <a:extLst>
              <a:ext uri="{FF2B5EF4-FFF2-40B4-BE49-F238E27FC236}">
                <a16:creationId xmlns:a16="http://schemas.microsoft.com/office/drawing/2014/main" id="{A7D93DC0-FF71-89F7-0539-BBEF7C2E030F}"/>
              </a:ext>
            </a:extLst>
          </p:cNvPr>
          <p:cNvPicPr>
            <a:picLocks noChangeAspect="1"/>
          </p:cNvPicPr>
          <p:nvPr/>
        </p:nvPicPr>
        <p:blipFill>
          <a:blip r:embed="rId9"/>
          <a:stretch>
            <a:fillRect/>
          </a:stretch>
        </p:blipFill>
        <p:spPr>
          <a:xfrm>
            <a:off x="7873083" y="2548880"/>
            <a:ext cx="3846083" cy="2553499"/>
          </a:xfrm>
          <a:prstGeom prst="rect">
            <a:avLst/>
          </a:prstGeom>
        </p:spPr>
      </p:pic>
      <p:sp>
        <p:nvSpPr>
          <p:cNvPr id="20" name="Rectangle 19">
            <a:extLst>
              <a:ext uri="{FF2B5EF4-FFF2-40B4-BE49-F238E27FC236}">
                <a16:creationId xmlns:a16="http://schemas.microsoft.com/office/drawing/2014/main" id="{8E361035-BEC6-AA67-D719-BE72FD9E49E0}"/>
              </a:ext>
            </a:extLst>
          </p:cNvPr>
          <p:cNvSpPr/>
          <p:nvPr/>
        </p:nvSpPr>
        <p:spPr>
          <a:xfrm>
            <a:off x="4425987" y="2761765"/>
            <a:ext cx="3378915" cy="1475001"/>
          </a:xfrm>
          <a:prstGeom prst="rect">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4400" b="1" dirty="0">
              <a:solidFill>
                <a:schemeClr val="tx1"/>
              </a:solidFill>
            </a:endParaRPr>
          </a:p>
        </p:txBody>
      </p:sp>
    </p:spTree>
    <p:extLst>
      <p:ext uri="{BB962C8B-B14F-4D97-AF65-F5344CB8AC3E}">
        <p14:creationId xmlns:p14="http://schemas.microsoft.com/office/powerpoint/2010/main" val="55591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CCB56B-0F9D-9F82-68AA-37502F4A91C5}"/>
              </a:ext>
            </a:extLst>
          </p:cNvPr>
          <p:cNvPicPr>
            <a:picLocks noChangeAspect="1"/>
          </p:cNvPicPr>
          <p:nvPr/>
        </p:nvPicPr>
        <p:blipFill>
          <a:blip r:embed="rId2"/>
          <a:stretch>
            <a:fillRect/>
          </a:stretch>
        </p:blipFill>
        <p:spPr>
          <a:xfrm flipH="1">
            <a:off x="143443" y="2519565"/>
            <a:ext cx="1075765" cy="1460365"/>
          </a:xfrm>
          <a:prstGeom prst="rect">
            <a:avLst/>
          </a:prstGeom>
        </p:spPr>
      </p:pic>
      <p:sp>
        <p:nvSpPr>
          <p:cNvPr id="4" name="TextBox 3">
            <a:extLst>
              <a:ext uri="{FF2B5EF4-FFF2-40B4-BE49-F238E27FC236}">
                <a16:creationId xmlns:a16="http://schemas.microsoft.com/office/drawing/2014/main" id="{1072AC88-0FFD-22DE-61EE-DAA16FECADBD}"/>
              </a:ext>
            </a:extLst>
          </p:cNvPr>
          <p:cNvSpPr txBox="1"/>
          <p:nvPr/>
        </p:nvSpPr>
        <p:spPr>
          <a:xfrm>
            <a:off x="-26894" y="134471"/>
            <a:ext cx="12200964" cy="754053"/>
          </a:xfrm>
          <a:prstGeom prst="rect">
            <a:avLst/>
          </a:prstGeom>
          <a:noFill/>
        </p:spPr>
        <p:txBody>
          <a:bodyPr wrap="square" lIns="91440" tIns="45720" rIns="91440" bIns="45720" rtlCol="0" anchor="t">
            <a:spAutoFit/>
          </a:bodyPr>
          <a:lstStyle/>
          <a:p>
            <a:pPr algn="ctr"/>
            <a:r>
              <a:rPr lang="en-GB" sz="4300" u="sng" dirty="0"/>
              <a:t>Who will be chosen to attend the </a:t>
            </a:r>
            <a:r>
              <a:rPr lang="en-GB" sz="4300" u="sng"/>
              <a:t>trips</a:t>
            </a:r>
            <a:r>
              <a:rPr lang="en-GB" sz="4300" u="sng" dirty="0"/>
              <a:t>?</a:t>
            </a:r>
          </a:p>
        </p:txBody>
      </p:sp>
      <p:sp>
        <p:nvSpPr>
          <p:cNvPr id="5" name="TextBox 4">
            <a:extLst>
              <a:ext uri="{FF2B5EF4-FFF2-40B4-BE49-F238E27FC236}">
                <a16:creationId xmlns:a16="http://schemas.microsoft.com/office/drawing/2014/main" id="{46A22163-A681-4511-785A-88799336C081}"/>
              </a:ext>
            </a:extLst>
          </p:cNvPr>
          <p:cNvSpPr txBox="1"/>
          <p:nvPr/>
        </p:nvSpPr>
        <p:spPr>
          <a:xfrm>
            <a:off x="233083" y="1066800"/>
            <a:ext cx="11725835" cy="3400931"/>
          </a:xfrm>
          <a:prstGeom prst="rect">
            <a:avLst/>
          </a:prstGeom>
          <a:noFill/>
          <a:ln w="69850" cmpd="thickThin">
            <a:solidFill>
              <a:schemeClr val="tx1"/>
            </a:solidFill>
          </a:ln>
        </p:spPr>
        <p:txBody>
          <a:bodyPr wrap="square" rtlCol="0">
            <a:spAutoFit/>
          </a:bodyPr>
          <a:lstStyle/>
          <a:p>
            <a:r>
              <a:rPr lang="en-GB" sz="3200" b="1" dirty="0">
                <a:solidFill>
                  <a:srgbClr val="7030A0"/>
                </a:solidFill>
              </a:rPr>
              <a:t>Your behaviour points will be reset this term</a:t>
            </a:r>
          </a:p>
          <a:p>
            <a:endParaRPr lang="en-GB" sz="1100" dirty="0"/>
          </a:p>
          <a:p>
            <a:pPr algn="ctr"/>
            <a:r>
              <a:rPr lang="en-GB" sz="3200" b="1" dirty="0"/>
              <a:t>Behaviour points = </a:t>
            </a:r>
            <a:r>
              <a:rPr lang="en-GB" sz="3200" b="1" dirty="0">
                <a:highlight>
                  <a:srgbClr val="00FF00"/>
                </a:highlight>
              </a:rPr>
              <a:t>Positive points</a:t>
            </a:r>
            <a:r>
              <a:rPr lang="en-GB" sz="3200" b="1" dirty="0"/>
              <a:t> – </a:t>
            </a:r>
            <a:r>
              <a:rPr lang="en-GB" sz="3200" b="1" dirty="0">
                <a:highlight>
                  <a:srgbClr val="00FFFF"/>
                </a:highlight>
              </a:rPr>
              <a:t>Negative points</a:t>
            </a:r>
          </a:p>
          <a:p>
            <a:pPr algn="ctr"/>
            <a:endParaRPr lang="en-GB" sz="3200" dirty="0"/>
          </a:p>
          <a:p>
            <a:pPr algn="ctr"/>
            <a:endParaRPr lang="en-GB" sz="3200" dirty="0"/>
          </a:p>
          <a:p>
            <a:pPr algn="ctr"/>
            <a:endParaRPr lang="en-GB" sz="3200" dirty="0"/>
          </a:p>
          <a:p>
            <a:pPr algn="ctr"/>
            <a:endParaRPr lang="en-GB" sz="3200" dirty="0"/>
          </a:p>
          <a:p>
            <a:pPr algn="ctr"/>
            <a:endParaRPr lang="en-GB" sz="1200" dirty="0">
              <a:highlight>
                <a:srgbClr val="FF0000"/>
              </a:highlight>
            </a:endParaRPr>
          </a:p>
        </p:txBody>
      </p:sp>
      <p:sp>
        <p:nvSpPr>
          <p:cNvPr id="7" name="TextBox 6">
            <a:extLst>
              <a:ext uri="{FF2B5EF4-FFF2-40B4-BE49-F238E27FC236}">
                <a16:creationId xmlns:a16="http://schemas.microsoft.com/office/drawing/2014/main" id="{38A1A40C-48EE-B02C-BE13-75A24F0680EC}"/>
              </a:ext>
            </a:extLst>
          </p:cNvPr>
          <p:cNvSpPr txBox="1"/>
          <p:nvPr/>
        </p:nvSpPr>
        <p:spPr>
          <a:xfrm>
            <a:off x="1644081" y="5790973"/>
            <a:ext cx="9254836" cy="584775"/>
          </a:xfrm>
          <a:prstGeom prst="rect">
            <a:avLst/>
          </a:prstGeom>
          <a:solidFill>
            <a:srgbClr val="7030A0"/>
          </a:solidFill>
          <a:ln w="69850" cmpd="thickThin">
            <a:solidFill>
              <a:schemeClr val="tx1"/>
            </a:solidFill>
          </a:ln>
        </p:spPr>
        <p:txBody>
          <a:bodyPr wrap="square" rtlCol="0">
            <a:spAutoFit/>
          </a:bodyPr>
          <a:lstStyle/>
          <a:p>
            <a:pPr algn="ctr"/>
            <a:r>
              <a:rPr lang="en-GB" sz="3200" dirty="0">
                <a:solidFill>
                  <a:schemeClr val="bg1"/>
                </a:solidFill>
              </a:rPr>
              <a:t>EVERYONE HAS THE SAME STARTING POINT</a:t>
            </a:r>
          </a:p>
        </p:txBody>
      </p:sp>
      <p:sp>
        <p:nvSpPr>
          <p:cNvPr id="8" name="TextBox 7">
            <a:extLst>
              <a:ext uri="{FF2B5EF4-FFF2-40B4-BE49-F238E27FC236}">
                <a16:creationId xmlns:a16="http://schemas.microsoft.com/office/drawing/2014/main" id="{4E370CAA-3645-D43B-5971-92F5FBB30186}"/>
              </a:ext>
            </a:extLst>
          </p:cNvPr>
          <p:cNvSpPr txBox="1"/>
          <p:nvPr/>
        </p:nvSpPr>
        <p:spPr>
          <a:xfrm>
            <a:off x="951352" y="2397948"/>
            <a:ext cx="4821382" cy="2062103"/>
          </a:xfrm>
          <a:prstGeom prst="rect">
            <a:avLst/>
          </a:prstGeom>
          <a:noFill/>
        </p:spPr>
        <p:txBody>
          <a:bodyPr wrap="square" rtlCol="0">
            <a:spAutoFit/>
          </a:bodyPr>
          <a:lstStyle/>
          <a:p>
            <a:r>
              <a:rPr lang="en-GB" sz="3200" b="1" u="sng" dirty="0">
                <a:solidFill>
                  <a:srgbClr val="FF0000"/>
                </a:solidFill>
              </a:rPr>
              <a:t>Tom</a:t>
            </a:r>
            <a:r>
              <a:rPr lang="en-GB" sz="3200" dirty="0">
                <a:solidFill>
                  <a:srgbClr val="FF0000"/>
                </a:solidFill>
              </a:rPr>
              <a:t> </a:t>
            </a:r>
          </a:p>
          <a:p>
            <a:r>
              <a:rPr lang="en-GB" sz="3200" dirty="0">
                <a:solidFill>
                  <a:srgbClr val="FF0000"/>
                </a:solidFill>
                <a:highlight>
                  <a:srgbClr val="00FF00"/>
                </a:highlight>
              </a:rPr>
              <a:t>Positive points = 80</a:t>
            </a:r>
          </a:p>
          <a:p>
            <a:r>
              <a:rPr lang="en-GB" sz="3200" u="sng" dirty="0">
                <a:solidFill>
                  <a:srgbClr val="FF0000"/>
                </a:solidFill>
                <a:highlight>
                  <a:srgbClr val="00FFFF"/>
                </a:highlight>
              </a:rPr>
              <a:t>Negative points = 30</a:t>
            </a:r>
          </a:p>
          <a:p>
            <a:r>
              <a:rPr lang="en-GB" sz="3200" dirty="0">
                <a:solidFill>
                  <a:srgbClr val="FF0000"/>
                </a:solidFill>
              </a:rPr>
              <a:t>Tom’s Behaviour points = 50</a:t>
            </a:r>
          </a:p>
        </p:txBody>
      </p:sp>
      <p:sp>
        <p:nvSpPr>
          <p:cNvPr id="9" name="TextBox 8">
            <a:extLst>
              <a:ext uri="{FF2B5EF4-FFF2-40B4-BE49-F238E27FC236}">
                <a16:creationId xmlns:a16="http://schemas.microsoft.com/office/drawing/2014/main" id="{68588C50-1BB1-4932-BAAF-4ABF3DB0823C}"/>
              </a:ext>
            </a:extLst>
          </p:cNvPr>
          <p:cNvSpPr txBox="1"/>
          <p:nvPr/>
        </p:nvSpPr>
        <p:spPr>
          <a:xfrm>
            <a:off x="6954976" y="2397948"/>
            <a:ext cx="4996872" cy="2062103"/>
          </a:xfrm>
          <a:prstGeom prst="rect">
            <a:avLst/>
          </a:prstGeom>
          <a:noFill/>
        </p:spPr>
        <p:txBody>
          <a:bodyPr wrap="square" rtlCol="0">
            <a:spAutoFit/>
          </a:bodyPr>
          <a:lstStyle/>
          <a:p>
            <a:r>
              <a:rPr lang="en-GB" sz="3200" b="1" u="sng" dirty="0">
                <a:solidFill>
                  <a:srgbClr val="FF0000"/>
                </a:solidFill>
              </a:rPr>
              <a:t>Emily</a:t>
            </a:r>
            <a:r>
              <a:rPr lang="en-GB" sz="3200" dirty="0">
                <a:solidFill>
                  <a:srgbClr val="FF0000"/>
                </a:solidFill>
              </a:rPr>
              <a:t> </a:t>
            </a:r>
          </a:p>
          <a:p>
            <a:r>
              <a:rPr lang="en-GB" sz="3200" dirty="0">
                <a:solidFill>
                  <a:srgbClr val="FF0000"/>
                </a:solidFill>
                <a:highlight>
                  <a:srgbClr val="00FF00"/>
                </a:highlight>
              </a:rPr>
              <a:t>Positive points = 60</a:t>
            </a:r>
          </a:p>
          <a:p>
            <a:r>
              <a:rPr lang="en-GB" sz="3200" u="sng" dirty="0">
                <a:solidFill>
                  <a:srgbClr val="FF0000"/>
                </a:solidFill>
                <a:highlight>
                  <a:srgbClr val="00FFFF"/>
                </a:highlight>
              </a:rPr>
              <a:t>Negative points = 5</a:t>
            </a:r>
          </a:p>
          <a:p>
            <a:r>
              <a:rPr lang="en-GB" sz="3200" dirty="0">
                <a:solidFill>
                  <a:srgbClr val="FF0000"/>
                </a:solidFill>
              </a:rPr>
              <a:t>Emily’s Behaviour points = 55</a:t>
            </a:r>
          </a:p>
        </p:txBody>
      </p:sp>
      <p:pic>
        <p:nvPicPr>
          <p:cNvPr id="11" name="Picture 10">
            <a:extLst>
              <a:ext uri="{FF2B5EF4-FFF2-40B4-BE49-F238E27FC236}">
                <a16:creationId xmlns:a16="http://schemas.microsoft.com/office/drawing/2014/main" id="{D45A6146-B992-2948-21D6-30DBA871F183}"/>
              </a:ext>
            </a:extLst>
          </p:cNvPr>
          <p:cNvPicPr>
            <a:picLocks noChangeAspect="1"/>
          </p:cNvPicPr>
          <p:nvPr/>
        </p:nvPicPr>
        <p:blipFill rotWithShape="1">
          <a:blip r:embed="rId3"/>
          <a:srcRect l="7660"/>
          <a:stretch/>
        </p:blipFill>
        <p:spPr>
          <a:xfrm>
            <a:off x="6096000" y="2554928"/>
            <a:ext cx="880716" cy="1389638"/>
          </a:xfrm>
          <a:prstGeom prst="rect">
            <a:avLst/>
          </a:prstGeom>
        </p:spPr>
      </p:pic>
      <p:sp>
        <p:nvSpPr>
          <p:cNvPr id="12" name="TextBox 11">
            <a:extLst>
              <a:ext uri="{FF2B5EF4-FFF2-40B4-BE49-F238E27FC236}">
                <a16:creationId xmlns:a16="http://schemas.microsoft.com/office/drawing/2014/main" id="{07ABFD0F-4052-6504-D755-614A20A65D75}"/>
              </a:ext>
            </a:extLst>
          </p:cNvPr>
          <p:cNvSpPr txBox="1"/>
          <p:nvPr/>
        </p:nvSpPr>
        <p:spPr>
          <a:xfrm>
            <a:off x="233082" y="4646007"/>
            <a:ext cx="11718765" cy="954107"/>
          </a:xfrm>
          <a:prstGeom prst="rect">
            <a:avLst/>
          </a:prstGeom>
          <a:noFill/>
          <a:ln w="69850" cmpd="thickThin">
            <a:solidFill>
              <a:schemeClr val="tx1"/>
            </a:solidFill>
          </a:ln>
        </p:spPr>
        <p:txBody>
          <a:bodyPr wrap="square" rtlCol="0">
            <a:spAutoFit/>
          </a:bodyPr>
          <a:lstStyle/>
          <a:p>
            <a:endParaRPr lang="en-GB" sz="1200" dirty="0"/>
          </a:p>
          <a:p>
            <a:r>
              <a:rPr lang="en-GB" sz="3200" b="1" dirty="0">
                <a:solidFill>
                  <a:srgbClr val="7030A0"/>
                </a:solidFill>
              </a:rPr>
              <a:t>Your attendance percentage will also reset this term</a:t>
            </a:r>
          </a:p>
          <a:p>
            <a:endParaRPr lang="en-GB" sz="1200" dirty="0"/>
          </a:p>
        </p:txBody>
      </p:sp>
      <p:sp>
        <p:nvSpPr>
          <p:cNvPr id="13" name="Arrow: Left-Right 12">
            <a:extLst>
              <a:ext uri="{FF2B5EF4-FFF2-40B4-BE49-F238E27FC236}">
                <a16:creationId xmlns:a16="http://schemas.microsoft.com/office/drawing/2014/main" id="{11BAD163-C2E5-2546-0863-B37F919659FA}"/>
              </a:ext>
            </a:extLst>
          </p:cNvPr>
          <p:cNvSpPr/>
          <p:nvPr/>
        </p:nvSpPr>
        <p:spPr>
          <a:xfrm>
            <a:off x="5763498" y="3998161"/>
            <a:ext cx="1172990" cy="30859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759C0CEB-8511-894C-2330-DC6469CFC067}"/>
              </a:ext>
            </a:extLst>
          </p:cNvPr>
          <p:cNvPicPr>
            <a:picLocks noChangeAspect="1"/>
          </p:cNvPicPr>
          <p:nvPr/>
        </p:nvPicPr>
        <p:blipFill rotWithShape="1">
          <a:blip r:embed="rId4"/>
          <a:srcRect l="7722" t="16038" r="8884" b="22170"/>
          <a:stretch/>
        </p:blipFill>
        <p:spPr>
          <a:xfrm>
            <a:off x="9703972" y="4696813"/>
            <a:ext cx="1398131" cy="837046"/>
          </a:xfrm>
          <a:prstGeom prst="rect">
            <a:avLst/>
          </a:prstGeom>
        </p:spPr>
      </p:pic>
    </p:spTree>
    <p:extLst>
      <p:ext uri="{BB962C8B-B14F-4D97-AF65-F5344CB8AC3E}">
        <p14:creationId xmlns:p14="http://schemas.microsoft.com/office/powerpoint/2010/main" val="10032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10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 grpId="0" animBg="1"/>
      <p:bldP spid="8" grpId="0" build="p"/>
      <p:bldP spid="9" grpId="0" build="p"/>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2AC88-0FFD-22DE-61EE-DAA16FECADBD}"/>
              </a:ext>
            </a:extLst>
          </p:cNvPr>
          <p:cNvSpPr txBox="1"/>
          <p:nvPr/>
        </p:nvSpPr>
        <p:spPr>
          <a:xfrm>
            <a:off x="-26894" y="134471"/>
            <a:ext cx="12200964" cy="754053"/>
          </a:xfrm>
          <a:prstGeom prst="rect">
            <a:avLst/>
          </a:prstGeom>
          <a:noFill/>
        </p:spPr>
        <p:txBody>
          <a:bodyPr wrap="square" lIns="91440" tIns="45720" rIns="91440" bIns="45720" rtlCol="0" anchor="t">
            <a:spAutoFit/>
          </a:bodyPr>
          <a:lstStyle/>
          <a:p>
            <a:pPr algn="ctr"/>
            <a:r>
              <a:rPr lang="en-GB" sz="4300" u="sng" dirty="0"/>
              <a:t>Who will be chosen to attend the </a:t>
            </a:r>
            <a:r>
              <a:rPr lang="en-GB" sz="4300" u="sng"/>
              <a:t>trips</a:t>
            </a:r>
            <a:r>
              <a:rPr lang="en-GB" sz="4300" u="sng" dirty="0"/>
              <a:t>?</a:t>
            </a:r>
          </a:p>
        </p:txBody>
      </p:sp>
      <p:sp>
        <p:nvSpPr>
          <p:cNvPr id="6" name="TextBox 5">
            <a:extLst>
              <a:ext uri="{FF2B5EF4-FFF2-40B4-BE49-F238E27FC236}">
                <a16:creationId xmlns:a16="http://schemas.microsoft.com/office/drawing/2014/main" id="{496107BE-2BA6-F13C-699D-34D7E2C647B0}"/>
              </a:ext>
            </a:extLst>
          </p:cNvPr>
          <p:cNvSpPr txBox="1"/>
          <p:nvPr/>
        </p:nvSpPr>
        <p:spPr>
          <a:xfrm>
            <a:off x="699223" y="1596169"/>
            <a:ext cx="10931945" cy="3816429"/>
          </a:xfrm>
          <a:prstGeom prst="rect">
            <a:avLst/>
          </a:prstGeom>
          <a:noFill/>
        </p:spPr>
        <p:txBody>
          <a:bodyPr wrap="square" rtlCol="0">
            <a:spAutoFit/>
          </a:bodyPr>
          <a:lstStyle/>
          <a:p>
            <a:r>
              <a:rPr lang="en-GB" sz="3600" b="1" dirty="0">
                <a:solidFill>
                  <a:srgbClr val="7030A0"/>
                </a:solidFill>
              </a:rPr>
              <a:t>There will be 40 to 50 students chosen to attend based on:</a:t>
            </a:r>
          </a:p>
          <a:p>
            <a:endParaRPr lang="en-GB" sz="1400" dirty="0"/>
          </a:p>
          <a:p>
            <a:pPr lvl="3"/>
            <a:r>
              <a:rPr lang="en-GB" sz="4000" dirty="0"/>
              <a:t>Highest behaviour points in the year group</a:t>
            </a:r>
          </a:p>
          <a:p>
            <a:pPr lvl="3"/>
            <a:endParaRPr lang="en-GB" sz="2000" dirty="0"/>
          </a:p>
          <a:p>
            <a:pPr lvl="3"/>
            <a:r>
              <a:rPr lang="en-GB" sz="4000" dirty="0"/>
              <a:t>Top attendance</a:t>
            </a:r>
          </a:p>
          <a:p>
            <a:pPr lvl="3"/>
            <a:endParaRPr lang="en-GB" sz="2000" dirty="0"/>
          </a:p>
          <a:p>
            <a:pPr lvl="3"/>
            <a:r>
              <a:rPr lang="en-GB" sz="4000" dirty="0"/>
              <a:t>*Most improved*</a:t>
            </a:r>
          </a:p>
          <a:p>
            <a:endParaRPr lang="en-GB" sz="3200" dirty="0"/>
          </a:p>
        </p:txBody>
      </p:sp>
      <p:sp>
        <p:nvSpPr>
          <p:cNvPr id="2" name="TextBox 1">
            <a:extLst>
              <a:ext uri="{FF2B5EF4-FFF2-40B4-BE49-F238E27FC236}">
                <a16:creationId xmlns:a16="http://schemas.microsoft.com/office/drawing/2014/main" id="{1E9B90AF-DAE7-72AB-E1FF-89CA2BE7FFEC}"/>
              </a:ext>
            </a:extLst>
          </p:cNvPr>
          <p:cNvSpPr txBox="1"/>
          <p:nvPr/>
        </p:nvSpPr>
        <p:spPr>
          <a:xfrm>
            <a:off x="1644081" y="5790973"/>
            <a:ext cx="9254836" cy="584775"/>
          </a:xfrm>
          <a:prstGeom prst="rect">
            <a:avLst/>
          </a:prstGeom>
          <a:solidFill>
            <a:srgbClr val="7030A0"/>
          </a:solidFill>
          <a:ln w="69850" cmpd="thickThin">
            <a:solidFill>
              <a:schemeClr val="tx1"/>
            </a:solidFill>
          </a:ln>
        </p:spPr>
        <p:txBody>
          <a:bodyPr wrap="square" rtlCol="0">
            <a:spAutoFit/>
          </a:bodyPr>
          <a:lstStyle/>
          <a:p>
            <a:pPr algn="ctr"/>
            <a:r>
              <a:rPr lang="en-GB" sz="3200" dirty="0">
                <a:solidFill>
                  <a:schemeClr val="bg1"/>
                </a:solidFill>
              </a:rPr>
              <a:t>EVERYONE HAS THE SAME STARTING POINT</a:t>
            </a:r>
          </a:p>
        </p:txBody>
      </p:sp>
      <p:sp>
        <p:nvSpPr>
          <p:cNvPr id="3" name="TextBox 2">
            <a:extLst>
              <a:ext uri="{FF2B5EF4-FFF2-40B4-BE49-F238E27FC236}">
                <a16:creationId xmlns:a16="http://schemas.microsoft.com/office/drawing/2014/main" id="{140ABB2A-780F-C2E0-4281-4695B1667010}"/>
              </a:ext>
            </a:extLst>
          </p:cNvPr>
          <p:cNvSpPr txBox="1"/>
          <p:nvPr/>
        </p:nvSpPr>
        <p:spPr>
          <a:xfrm>
            <a:off x="7470858" y="3975619"/>
            <a:ext cx="4264753" cy="1077218"/>
          </a:xfrm>
          <a:prstGeom prst="rect">
            <a:avLst/>
          </a:prstGeom>
          <a:solidFill>
            <a:srgbClr val="92D050"/>
          </a:solidFill>
          <a:ln w="69850" cmpd="thickThin">
            <a:solidFill>
              <a:schemeClr val="tx1"/>
            </a:solidFill>
          </a:ln>
        </p:spPr>
        <p:txBody>
          <a:bodyPr wrap="square" lIns="91440" tIns="45720" rIns="91440" bIns="45720" rtlCol="0" anchor="t">
            <a:spAutoFit/>
          </a:bodyPr>
          <a:lstStyle/>
          <a:p>
            <a:pPr algn="ctr"/>
            <a:r>
              <a:rPr lang="en-GB" sz="3200"/>
              <a:t>Progress Teams/DHT/HT make </a:t>
            </a:r>
            <a:r>
              <a:rPr lang="en-GB" sz="3200" dirty="0"/>
              <a:t>the final decisions</a:t>
            </a:r>
          </a:p>
        </p:txBody>
      </p:sp>
    </p:spTree>
    <p:extLst>
      <p:ext uri="{BB962C8B-B14F-4D97-AF65-F5344CB8AC3E}">
        <p14:creationId xmlns:p14="http://schemas.microsoft.com/office/powerpoint/2010/main" val="26435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85904" y="-265941"/>
            <a:ext cx="1981469" cy="1995846"/>
          </a:xfrm>
          <a:prstGeom prst="rect">
            <a:avLst/>
          </a:prstGeom>
        </p:spPr>
      </p:pic>
      <p:sp>
        <p:nvSpPr>
          <p:cNvPr id="4" name="Title 3"/>
          <p:cNvSpPr>
            <a:spLocks noGrp="1"/>
          </p:cNvSpPr>
          <p:nvPr>
            <p:ph type="ctrTitle"/>
          </p:nvPr>
        </p:nvSpPr>
        <p:spPr>
          <a:xfrm>
            <a:off x="1687286" y="0"/>
            <a:ext cx="9144000" cy="1147308"/>
          </a:xfrm>
        </p:spPr>
        <p:txBody>
          <a:bodyPr>
            <a:normAutofit/>
          </a:bodyPr>
          <a:lstStyle/>
          <a:p>
            <a:r>
              <a:rPr lang="en-GB" sz="7200"/>
              <a:t>Our Partnership</a:t>
            </a:r>
          </a:p>
        </p:txBody>
      </p:sp>
      <p:sp>
        <p:nvSpPr>
          <p:cNvPr id="7" name="Subtitle 6"/>
          <p:cNvSpPr>
            <a:spLocks noGrp="1"/>
          </p:cNvSpPr>
          <p:nvPr>
            <p:ph type="subTitle" idx="1"/>
          </p:nvPr>
        </p:nvSpPr>
        <p:spPr>
          <a:xfrm>
            <a:off x="753989" y="1298231"/>
            <a:ext cx="11898086" cy="4683427"/>
          </a:xfrm>
        </p:spPr>
        <p:txBody>
          <a:bodyPr vert="horz" lIns="91440" tIns="45720" rIns="91440" bIns="45720" rtlCol="0" anchor="t">
            <a:noAutofit/>
          </a:bodyPr>
          <a:lstStyle/>
          <a:p>
            <a:pPr algn="l" fontAlgn="base"/>
            <a:r>
              <a:rPr lang="en-US" sz="3200"/>
              <a:t>We Will:​</a:t>
            </a:r>
          </a:p>
          <a:p>
            <a:pPr algn="l" fontAlgn="base"/>
            <a:r>
              <a:rPr lang="en-US" sz="3200"/>
              <a:t>Work hard to </a:t>
            </a:r>
            <a:r>
              <a:rPr lang="en-US" sz="3200" b="1"/>
              <a:t>know your child </a:t>
            </a:r>
            <a:r>
              <a:rPr lang="en-US" sz="3200"/>
              <a:t>and get the best from them​</a:t>
            </a:r>
          </a:p>
          <a:p>
            <a:pPr algn="l" fontAlgn="base"/>
            <a:r>
              <a:rPr lang="en-US" sz="3200"/>
              <a:t>Encourage positive attitudes and participation in and out of the curriculum​</a:t>
            </a:r>
          </a:p>
          <a:p>
            <a:pPr algn="l" fontAlgn="base"/>
            <a:r>
              <a:rPr lang="en-US" sz="3200"/>
              <a:t>Ensure lessons are planned for progression and challenge​</a:t>
            </a:r>
          </a:p>
          <a:p>
            <a:pPr algn="l" fontAlgn="base"/>
            <a:r>
              <a:rPr lang="en-US" sz="3200"/>
              <a:t>Ensure you have </a:t>
            </a:r>
            <a:r>
              <a:rPr lang="en-US" sz="3200" b="1"/>
              <a:t>communication routes</a:t>
            </a:r>
            <a:r>
              <a:rPr lang="en-US" sz="3200"/>
              <a:t> with school and keep you informed​</a:t>
            </a:r>
          </a:p>
          <a:p>
            <a:pPr algn="l" fontAlgn="base"/>
            <a:r>
              <a:rPr lang="en-US" sz="3200"/>
              <a:t>Set relevant and meaningful home learning</a:t>
            </a:r>
          </a:p>
          <a:p>
            <a:pPr algn="l" fontAlgn="base"/>
            <a:r>
              <a:rPr lang="en-US" sz="3200"/>
              <a:t>Develop independence</a:t>
            </a:r>
          </a:p>
        </p:txBody>
      </p:sp>
    </p:spTree>
    <p:extLst>
      <p:ext uri="{BB962C8B-B14F-4D97-AF65-F5344CB8AC3E}">
        <p14:creationId xmlns:p14="http://schemas.microsoft.com/office/powerpoint/2010/main" val="271134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AB067B0-515A-657E-F26C-744F5392791E}"/>
              </a:ext>
            </a:extLst>
          </p:cNvPr>
          <p:cNvGrpSpPr/>
          <p:nvPr/>
        </p:nvGrpSpPr>
        <p:grpSpPr>
          <a:xfrm>
            <a:off x="6209897" y="1975359"/>
            <a:ext cx="2942981" cy="2464933"/>
            <a:chOff x="9194280" y="2238264"/>
            <a:chExt cx="2857500" cy="2331674"/>
          </a:xfrm>
        </p:grpSpPr>
        <p:pic>
          <p:nvPicPr>
            <p:cNvPr id="2062" name="Picture 14" descr="Big Ben, Big Ban, Roda Gigante, London Eye, Rio Tamisa - Picture of London,  England - Tripadvisor">
              <a:extLst>
                <a:ext uri="{FF2B5EF4-FFF2-40B4-BE49-F238E27FC236}">
                  <a16:creationId xmlns:a16="http://schemas.microsoft.com/office/drawing/2014/main" id="{97347AC2-6101-A716-CE3A-AAEEC83A8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280" y="223826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London text – Stock Editorial Photo © alessandro0770 #24255907">
              <a:extLst>
                <a:ext uri="{FF2B5EF4-FFF2-40B4-BE49-F238E27FC236}">
                  <a16:creationId xmlns:a16="http://schemas.microsoft.com/office/drawing/2014/main" id="{341B55CC-34E9-07FD-52C6-D3C601928C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2" b="26942"/>
            <a:stretch/>
          </p:blipFill>
          <p:spPr bwMode="auto">
            <a:xfrm>
              <a:off x="9209008" y="3838464"/>
              <a:ext cx="2803773" cy="73147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1072AC88-0FFD-22DE-61EE-DAA16FECADBD}"/>
              </a:ext>
            </a:extLst>
          </p:cNvPr>
          <p:cNvSpPr txBox="1"/>
          <p:nvPr/>
        </p:nvSpPr>
        <p:spPr>
          <a:xfrm>
            <a:off x="-26894" y="134471"/>
            <a:ext cx="12200964" cy="754053"/>
          </a:xfrm>
          <a:prstGeom prst="rect">
            <a:avLst/>
          </a:prstGeom>
          <a:noFill/>
        </p:spPr>
        <p:txBody>
          <a:bodyPr wrap="square" rtlCol="0">
            <a:spAutoFit/>
          </a:bodyPr>
          <a:lstStyle/>
          <a:p>
            <a:pPr algn="ctr"/>
            <a:r>
              <a:rPr lang="en-GB" sz="4300" u="sng" dirty="0"/>
              <a:t>Additional Trips and Visits</a:t>
            </a:r>
          </a:p>
        </p:txBody>
      </p:sp>
      <p:sp>
        <p:nvSpPr>
          <p:cNvPr id="6" name="TextBox 5">
            <a:extLst>
              <a:ext uri="{FF2B5EF4-FFF2-40B4-BE49-F238E27FC236}">
                <a16:creationId xmlns:a16="http://schemas.microsoft.com/office/drawing/2014/main" id="{496107BE-2BA6-F13C-699D-34D7E2C647B0}"/>
              </a:ext>
            </a:extLst>
          </p:cNvPr>
          <p:cNvSpPr txBox="1"/>
          <p:nvPr/>
        </p:nvSpPr>
        <p:spPr>
          <a:xfrm>
            <a:off x="17930" y="768855"/>
            <a:ext cx="10931945" cy="2246769"/>
          </a:xfrm>
          <a:prstGeom prst="rect">
            <a:avLst/>
          </a:prstGeom>
          <a:noFill/>
        </p:spPr>
        <p:txBody>
          <a:bodyPr wrap="square" rtlCol="0">
            <a:spAutoFit/>
          </a:bodyPr>
          <a:lstStyle/>
          <a:p>
            <a:r>
              <a:rPr lang="en-GB" sz="3600" b="1" dirty="0">
                <a:solidFill>
                  <a:srgbClr val="7030A0"/>
                </a:solidFill>
              </a:rPr>
              <a:t>There are additional trips and visits organised over the year. The same criteria applies for students to be able to attend these trips.</a:t>
            </a:r>
            <a:endParaRPr lang="en-GB" sz="4000" dirty="0"/>
          </a:p>
          <a:p>
            <a:endParaRPr lang="en-GB" sz="3200" dirty="0"/>
          </a:p>
        </p:txBody>
      </p:sp>
      <p:grpSp>
        <p:nvGrpSpPr>
          <p:cNvPr id="11" name="Group 10">
            <a:extLst>
              <a:ext uri="{FF2B5EF4-FFF2-40B4-BE49-F238E27FC236}">
                <a16:creationId xmlns:a16="http://schemas.microsoft.com/office/drawing/2014/main" id="{2E03D596-F2A7-020C-469D-8F5F8642BA6E}"/>
              </a:ext>
            </a:extLst>
          </p:cNvPr>
          <p:cNvGrpSpPr/>
          <p:nvPr/>
        </p:nvGrpSpPr>
        <p:grpSpPr>
          <a:xfrm>
            <a:off x="-26893" y="4003893"/>
            <a:ext cx="3382294" cy="2854107"/>
            <a:chOff x="17930" y="3092752"/>
            <a:chExt cx="4287607" cy="3125161"/>
          </a:xfrm>
        </p:grpSpPr>
        <p:pic>
          <p:nvPicPr>
            <p:cNvPr id="2050" name="Picture 2" descr="The Lincolnshire Show Press Centre">
              <a:extLst>
                <a:ext uri="{FF2B5EF4-FFF2-40B4-BE49-F238E27FC236}">
                  <a16:creationId xmlns:a16="http://schemas.microsoft.com/office/drawing/2014/main" id="{9CB9522D-720E-EE80-66C2-8324D5CE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162" y="447483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029541-D058-095B-45CD-3F07E96C5A31}"/>
                </a:ext>
              </a:extLst>
            </p:cNvPr>
            <p:cNvPicPr>
              <a:picLocks noChangeAspect="1"/>
            </p:cNvPicPr>
            <p:nvPr/>
          </p:nvPicPr>
          <p:blipFill>
            <a:blip r:embed="rId5"/>
            <a:stretch>
              <a:fillRect/>
            </a:stretch>
          </p:blipFill>
          <p:spPr>
            <a:xfrm>
              <a:off x="17930" y="4474838"/>
              <a:ext cx="2619375" cy="1743075"/>
            </a:xfrm>
            <a:prstGeom prst="rect">
              <a:avLst/>
            </a:prstGeom>
          </p:spPr>
        </p:pic>
        <p:pic>
          <p:nvPicPr>
            <p:cNvPr id="5" name="Picture 4">
              <a:extLst>
                <a:ext uri="{FF2B5EF4-FFF2-40B4-BE49-F238E27FC236}">
                  <a16:creationId xmlns:a16="http://schemas.microsoft.com/office/drawing/2014/main" id="{EB6B88F1-80C2-5C96-D558-E3DDC79FE279}"/>
                </a:ext>
              </a:extLst>
            </p:cNvPr>
            <p:cNvPicPr>
              <a:picLocks noChangeAspect="1"/>
            </p:cNvPicPr>
            <p:nvPr/>
          </p:nvPicPr>
          <p:blipFill rotWithShape="1">
            <a:blip r:embed="rId6"/>
            <a:srcRect l="16476" t="24939" r="15968" b="25593"/>
            <a:stretch/>
          </p:blipFill>
          <p:spPr>
            <a:xfrm>
              <a:off x="2285999" y="3133175"/>
              <a:ext cx="1832202" cy="1341663"/>
            </a:xfrm>
            <a:prstGeom prst="rect">
              <a:avLst/>
            </a:prstGeom>
          </p:spPr>
        </p:pic>
        <p:pic>
          <p:nvPicPr>
            <p:cNvPr id="7" name="Picture 6">
              <a:extLst>
                <a:ext uri="{FF2B5EF4-FFF2-40B4-BE49-F238E27FC236}">
                  <a16:creationId xmlns:a16="http://schemas.microsoft.com/office/drawing/2014/main" id="{014D8E1E-98BB-1E5F-9E21-BB9580C6532C}"/>
                </a:ext>
              </a:extLst>
            </p:cNvPr>
            <p:cNvPicPr>
              <a:picLocks noChangeAspect="1"/>
            </p:cNvPicPr>
            <p:nvPr/>
          </p:nvPicPr>
          <p:blipFill rotWithShape="1">
            <a:blip r:embed="rId7"/>
            <a:srcRect l="26163" t="24085"/>
            <a:stretch/>
          </p:blipFill>
          <p:spPr>
            <a:xfrm>
              <a:off x="17930" y="3092752"/>
              <a:ext cx="2268070" cy="1656911"/>
            </a:xfrm>
            <a:prstGeom prst="rect">
              <a:avLst/>
            </a:prstGeom>
          </p:spPr>
        </p:pic>
      </p:grpSp>
      <p:grpSp>
        <p:nvGrpSpPr>
          <p:cNvPr id="10" name="Group 9">
            <a:extLst>
              <a:ext uri="{FF2B5EF4-FFF2-40B4-BE49-F238E27FC236}">
                <a16:creationId xmlns:a16="http://schemas.microsoft.com/office/drawing/2014/main" id="{9EB8C522-798B-FFE2-FFDA-43AB39358EC5}"/>
              </a:ext>
            </a:extLst>
          </p:cNvPr>
          <p:cNvGrpSpPr/>
          <p:nvPr/>
        </p:nvGrpSpPr>
        <p:grpSpPr>
          <a:xfrm>
            <a:off x="3791094" y="1975360"/>
            <a:ext cx="2286001" cy="2316721"/>
            <a:chOff x="4644837" y="3739243"/>
            <a:chExt cx="2857500" cy="2437039"/>
          </a:xfrm>
        </p:grpSpPr>
        <p:pic>
          <p:nvPicPr>
            <p:cNvPr id="8" name="Picture 7">
              <a:extLst>
                <a:ext uri="{FF2B5EF4-FFF2-40B4-BE49-F238E27FC236}">
                  <a16:creationId xmlns:a16="http://schemas.microsoft.com/office/drawing/2014/main" id="{A53D65F0-6B44-319E-CA27-61CAF685C8D9}"/>
                </a:ext>
              </a:extLst>
            </p:cNvPr>
            <p:cNvPicPr>
              <a:picLocks noChangeAspect="1"/>
            </p:cNvPicPr>
            <p:nvPr/>
          </p:nvPicPr>
          <p:blipFill>
            <a:blip r:embed="rId8"/>
            <a:stretch>
              <a:fillRect/>
            </a:stretch>
          </p:blipFill>
          <p:spPr>
            <a:xfrm>
              <a:off x="4644837" y="4576082"/>
              <a:ext cx="2857500" cy="1600200"/>
            </a:xfrm>
            <a:prstGeom prst="rect">
              <a:avLst/>
            </a:prstGeom>
          </p:spPr>
        </p:pic>
        <p:pic>
          <p:nvPicPr>
            <p:cNvPr id="9" name="Picture 8">
              <a:extLst>
                <a:ext uri="{FF2B5EF4-FFF2-40B4-BE49-F238E27FC236}">
                  <a16:creationId xmlns:a16="http://schemas.microsoft.com/office/drawing/2014/main" id="{D660B3D1-D045-0976-5D97-59567D3C046F}"/>
                </a:ext>
              </a:extLst>
            </p:cNvPr>
            <p:cNvPicPr>
              <a:picLocks noChangeAspect="1"/>
            </p:cNvPicPr>
            <p:nvPr/>
          </p:nvPicPr>
          <p:blipFill rotWithShape="1">
            <a:blip r:embed="rId9"/>
            <a:srcRect l="35313" t="6286" r="2144" b="60953"/>
            <a:stretch/>
          </p:blipFill>
          <p:spPr>
            <a:xfrm>
              <a:off x="4644837" y="3739243"/>
              <a:ext cx="2857499" cy="841963"/>
            </a:xfrm>
            <a:prstGeom prst="rect">
              <a:avLst/>
            </a:prstGeom>
          </p:spPr>
        </p:pic>
      </p:grpSp>
      <p:grpSp>
        <p:nvGrpSpPr>
          <p:cNvPr id="14" name="Group 13">
            <a:extLst>
              <a:ext uri="{FF2B5EF4-FFF2-40B4-BE49-F238E27FC236}">
                <a16:creationId xmlns:a16="http://schemas.microsoft.com/office/drawing/2014/main" id="{7877A7B5-D08B-3B4B-FA27-3B6BD0E0C38D}"/>
              </a:ext>
            </a:extLst>
          </p:cNvPr>
          <p:cNvGrpSpPr/>
          <p:nvPr/>
        </p:nvGrpSpPr>
        <p:grpSpPr>
          <a:xfrm>
            <a:off x="3903431" y="4538668"/>
            <a:ext cx="2857500" cy="2319331"/>
            <a:chOff x="4129970" y="4109013"/>
            <a:chExt cx="2857500" cy="2319331"/>
          </a:xfrm>
        </p:grpSpPr>
        <p:pic>
          <p:nvPicPr>
            <p:cNvPr id="2052" name="Picture 4" descr="Women's World Cup: Who the Lionesses will face in the quarter-finals and  how to watch | ITV News">
              <a:extLst>
                <a:ext uri="{FF2B5EF4-FFF2-40B4-BE49-F238E27FC236}">
                  <a16:creationId xmlns:a16="http://schemas.microsoft.com/office/drawing/2014/main" id="{37216F32-A1E8-25E3-5A81-11A527ADE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9970" y="4109013"/>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DD1CA9-6FC7-05E9-7157-AF11E7768D96}"/>
                </a:ext>
              </a:extLst>
            </p:cNvPr>
            <p:cNvPicPr>
              <a:picLocks noChangeAspect="1"/>
            </p:cNvPicPr>
            <p:nvPr/>
          </p:nvPicPr>
          <p:blipFill rotWithShape="1">
            <a:blip r:embed="rId11"/>
            <a:srcRect l="8497" t="30483" r="6914" b="40448"/>
            <a:stretch/>
          </p:blipFill>
          <p:spPr>
            <a:xfrm>
              <a:off x="4279114" y="5709213"/>
              <a:ext cx="2684487" cy="719131"/>
            </a:xfrm>
            <a:prstGeom prst="rect">
              <a:avLst/>
            </a:prstGeom>
          </p:spPr>
        </p:pic>
      </p:grpSp>
      <p:grpSp>
        <p:nvGrpSpPr>
          <p:cNvPr id="16" name="Group 15">
            <a:extLst>
              <a:ext uri="{FF2B5EF4-FFF2-40B4-BE49-F238E27FC236}">
                <a16:creationId xmlns:a16="http://schemas.microsoft.com/office/drawing/2014/main" id="{E93C6DA0-6878-AE81-3919-5C754B26F84A}"/>
              </a:ext>
            </a:extLst>
          </p:cNvPr>
          <p:cNvGrpSpPr/>
          <p:nvPr/>
        </p:nvGrpSpPr>
        <p:grpSpPr>
          <a:xfrm>
            <a:off x="9281553" y="1974817"/>
            <a:ext cx="2807033" cy="2325040"/>
            <a:chOff x="8130057" y="3429000"/>
            <a:chExt cx="2952750" cy="2277393"/>
          </a:xfrm>
        </p:grpSpPr>
        <p:pic>
          <p:nvPicPr>
            <p:cNvPr id="15" name="Picture 14">
              <a:extLst>
                <a:ext uri="{FF2B5EF4-FFF2-40B4-BE49-F238E27FC236}">
                  <a16:creationId xmlns:a16="http://schemas.microsoft.com/office/drawing/2014/main" id="{2061DC08-A67C-AB5C-A70A-7D91B805949A}"/>
                </a:ext>
              </a:extLst>
            </p:cNvPr>
            <p:cNvPicPr>
              <a:picLocks noChangeAspect="1"/>
            </p:cNvPicPr>
            <p:nvPr/>
          </p:nvPicPr>
          <p:blipFill>
            <a:blip r:embed="rId12"/>
            <a:stretch>
              <a:fillRect/>
            </a:stretch>
          </p:blipFill>
          <p:spPr>
            <a:xfrm>
              <a:off x="8130057" y="4153818"/>
              <a:ext cx="2952750" cy="1552575"/>
            </a:xfrm>
            <a:prstGeom prst="rect">
              <a:avLst/>
            </a:prstGeom>
          </p:spPr>
        </p:pic>
        <p:pic>
          <p:nvPicPr>
            <p:cNvPr id="2054" name="Picture 6" descr="Rugby Text Wall Sticker - TenStickers">
              <a:extLst>
                <a:ext uri="{FF2B5EF4-FFF2-40B4-BE49-F238E27FC236}">
                  <a16:creationId xmlns:a16="http://schemas.microsoft.com/office/drawing/2014/main" id="{D18603EA-54D6-87A2-2FF0-B0C0C84C23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0437" y="3429000"/>
              <a:ext cx="2297306" cy="7248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47C3D2D-8AB7-8BAB-E409-A4831AF98002}"/>
              </a:ext>
            </a:extLst>
          </p:cNvPr>
          <p:cNvGrpSpPr/>
          <p:nvPr/>
        </p:nvGrpSpPr>
        <p:grpSpPr>
          <a:xfrm>
            <a:off x="7699132" y="4411321"/>
            <a:ext cx="2857500" cy="2457730"/>
            <a:chOff x="8243119" y="1871235"/>
            <a:chExt cx="2857500" cy="2457730"/>
          </a:xfrm>
        </p:grpSpPr>
        <p:pic>
          <p:nvPicPr>
            <p:cNvPr id="2056" name="Picture 8" descr="Harry Potter Studio Tour, London - What to do at the Weekend">
              <a:extLst>
                <a:ext uri="{FF2B5EF4-FFF2-40B4-BE49-F238E27FC236}">
                  <a16:creationId xmlns:a16="http://schemas.microsoft.com/office/drawing/2014/main" id="{845286D1-AA7D-C7B1-687A-300180BF51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3119" y="187123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rry potter text effect by terminator286 on DeviantArt">
              <a:extLst>
                <a:ext uri="{FF2B5EF4-FFF2-40B4-BE49-F238E27FC236}">
                  <a16:creationId xmlns:a16="http://schemas.microsoft.com/office/drawing/2014/main" id="{1967BAC1-C61C-CA73-8C72-19E77AE8DCC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8472" b="21962"/>
            <a:stretch/>
          </p:blipFill>
          <p:spPr bwMode="auto">
            <a:xfrm>
              <a:off x="8243119" y="3477916"/>
              <a:ext cx="2857500" cy="85104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CB8F0A86-6FF4-BBC7-1B3B-83583BAD939B}"/>
              </a:ext>
            </a:extLst>
          </p:cNvPr>
          <p:cNvSpPr txBox="1"/>
          <p:nvPr/>
        </p:nvSpPr>
        <p:spPr>
          <a:xfrm>
            <a:off x="10950742" y="62584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a:t>
            </a:r>
            <a:endParaRPr lang="en-GB"/>
          </a:p>
        </p:txBody>
      </p:sp>
    </p:spTree>
    <p:extLst>
      <p:ext uri="{BB962C8B-B14F-4D97-AF65-F5344CB8AC3E}">
        <p14:creationId xmlns:p14="http://schemas.microsoft.com/office/powerpoint/2010/main" val="26230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AD2CE18B-AB73-8571-B640-787222838B70}"/>
              </a:ext>
            </a:extLst>
          </p:cNvPr>
          <p:cNvSpPr>
            <a:spLocks noGrp="1"/>
          </p:cNvSpPr>
          <p:nvPr>
            <p:ph type="ctrTitle"/>
          </p:nvPr>
        </p:nvSpPr>
        <p:spPr>
          <a:xfrm>
            <a:off x="1524000" y="1122363"/>
            <a:ext cx="9144000" cy="2387600"/>
          </a:xfrm>
        </p:spPr>
        <p:txBody>
          <a:bodyPr>
            <a:normAutofit/>
          </a:bodyPr>
          <a:lstStyle/>
          <a:p>
            <a:r>
              <a:rPr lang="en-GB" dirty="0"/>
              <a:t>Mrs Arrowsmith</a:t>
            </a:r>
            <a:br>
              <a:rPr lang="en-GB" dirty="0"/>
            </a:br>
            <a:r>
              <a:rPr lang="en-GB" sz="4000" dirty="0"/>
              <a:t>Deputy SENDCo</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5109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t>FAQ</a:t>
            </a:r>
          </a:p>
        </p:txBody>
      </p:sp>
      <p:sp>
        <p:nvSpPr>
          <p:cNvPr id="8" name="Content Placeholder 2"/>
          <p:cNvSpPr txBox="1">
            <a:spLocks/>
          </p:cNvSpPr>
          <p:nvPr/>
        </p:nvSpPr>
        <p:spPr>
          <a:xfrm>
            <a:off x="1239253" y="226892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My child is on register at primary, will they be on register here?</a:t>
            </a:r>
          </a:p>
          <a:p>
            <a:r>
              <a:rPr lang="en-GB"/>
              <a:t>What support will you offer my child?</a:t>
            </a:r>
          </a:p>
          <a:p>
            <a:r>
              <a:rPr lang="en-GB"/>
              <a:t>What does support look like?</a:t>
            </a:r>
          </a:p>
          <a:p>
            <a:r>
              <a:rPr lang="en-GB"/>
              <a:t>Who will work with my child?</a:t>
            </a:r>
          </a:p>
          <a:p>
            <a:r>
              <a:rPr lang="en-GB"/>
              <a:t>Who can I contact about SEN?</a:t>
            </a:r>
          </a:p>
          <a:p>
            <a:r>
              <a:rPr lang="en-GB"/>
              <a:t>I think my child needs more support than they had at primary, what do I do?</a:t>
            </a:r>
          </a:p>
          <a:p>
            <a:r>
              <a:rPr lang="en-GB"/>
              <a:t>Where can I get help with my child?</a:t>
            </a:r>
          </a:p>
        </p:txBody>
      </p:sp>
      <p:sp>
        <p:nvSpPr>
          <p:cNvPr id="4" name="TextBox 3">
            <a:extLst>
              <a:ext uri="{FF2B5EF4-FFF2-40B4-BE49-F238E27FC236}">
                <a16:creationId xmlns:a16="http://schemas.microsoft.com/office/drawing/2014/main" id="{E0D33AD9-22CF-2ECD-29E1-D756AE2CDC5C}"/>
              </a:ext>
            </a:extLst>
          </p:cNvPr>
          <p:cNvSpPr txBox="1"/>
          <p:nvPr/>
        </p:nvSpPr>
        <p:spPr>
          <a:xfrm>
            <a:off x="10929581" y="6232477"/>
            <a:ext cx="818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RT</a:t>
            </a:r>
            <a:endParaRPr lang="en-US" dirty="0"/>
          </a:p>
        </p:txBody>
      </p:sp>
    </p:spTree>
    <p:extLst>
      <p:ext uri="{BB962C8B-B14F-4D97-AF65-F5344CB8AC3E}">
        <p14:creationId xmlns:p14="http://schemas.microsoft.com/office/powerpoint/2010/main" val="44908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915" y="423080"/>
            <a:ext cx="8432409" cy="3452884"/>
          </a:xfrm>
        </p:spPr>
        <p:txBody>
          <a:bodyPr>
            <a:normAutofit fontScale="90000"/>
          </a:bodyPr>
          <a:lstStyle/>
          <a:p>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r>
              <a:rPr lang="en-GB" b="1" u="sng"/>
              <a:t> </a:t>
            </a:r>
            <a:br>
              <a:rPr lang="en-GB" b="1" u="sng"/>
            </a:br>
            <a:br>
              <a:rPr lang="en-GB"/>
            </a:br>
            <a:br>
              <a:rPr lang="en-GB" b="1" u="sng"/>
            </a:br>
            <a:endParaRPr lang="en-GB" b="1"/>
          </a:p>
        </p:txBody>
      </p:sp>
      <p:sp>
        <p:nvSpPr>
          <p:cNvPr id="3" name="Subtitle 2"/>
          <p:cNvSpPr>
            <a:spLocks noGrp="1"/>
          </p:cNvSpPr>
          <p:nvPr>
            <p:ph type="subTitle" idx="1"/>
          </p:nvPr>
        </p:nvSpPr>
        <p:spPr>
          <a:xfrm>
            <a:off x="820994" y="423080"/>
            <a:ext cx="11093502" cy="5646661"/>
          </a:xfrm>
        </p:spPr>
        <p:txBody>
          <a:bodyPr>
            <a:normAutofit fontScale="92500" lnSpcReduction="10000"/>
          </a:bodyPr>
          <a:lstStyle/>
          <a:p>
            <a:endParaRPr lang="en-GB"/>
          </a:p>
          <a:p>
            <a:r>
              <a:rPr lang="en-GB" sz="4000" b="1" u="sng">
                <a:latin typeface="Tahoma" panose="020B0604030504040204" pitchFamily="34" charset="0"/>
                <a:ea typeface="Tahoma" panose="020B0604030504040204" pitchFamily="34" charset="0"/>
                <a:cs typeface="Tahoma" panose="020B0604030504040204" pitchFamily="34" charset="0"/>
              </a:rPr>
              <a:t>Safeguarding and Prevent </a:t>
            </a:r>
            <a:r>
              <a:rPr lang="en-GB" sz="4000" b="1" u="sng" err="1">
                <a:latin typeface="Tahoma" panose="020B0604030504040204" pitchFamily="34" charset="0"/>
                <a:ea typeface="Tahoma" panose="020B0604030504040204" pitchFamily="34" charset="0"/>
                <a:cs typeface="Tahoma" panose="020B0604030504040204" pitchFamily="34" charset="0"/>
              </a:rPr>
              <a:t>Dept</a:t>
            </a:r>
            <a:r>
              <a:rPr lang="en-GB" sz="4000" b="1" u="sng">
                <a:latin typeface="Tahoma" panose="020B0604030504040204" pitchFamily="34" charset="0"/>
                <a:ea typeface="Tahoma" panose="020B0604030504040204" pitchFamily="34" charset="0"/>
                <a:cs typeface="Tahoma" panose="020B0604030504040204" pitchFamily="34" charset="0"/>
              </a:rPr>
              <a:t> </a:t>
            </a:r>
            <a:br>
              <a:rPr lang="en-GB" sz="4000" b="1" u="sng">
                <a:latin typeface="Tahoma" panose="020B0604030504040204" pitchFamily="34" charset="0"/>
                <a:ea typeface="Tahoma" panose="020B0604030504040204" pitchFamily="34" charset="0"/>
                <a:cs typeface="Tahoma" panose="020B0604030504040204" pitchFamily="34" charset="0"/>
              </a:rPr>
            </a:br>
            <a:r>
              <a:rPr lang="en-GB" sz="4000" b="1" u="sng">
                <a:latin typeface="Tahoma" panose="020B0604030504040204" pitchFamily="34" charset="0"/>
                <a:ea typeface="Tahoma" panose="020B0604030504040204" pitchFamily="34" charset="0"/>
                <a:cs typeface="Tahoma" panose="020B0604030504040204" pitchFamily="34" charset="0"/>
              </a:rPr>
              <a:t>@ JSTC Alford</a:t>
            </a:r>
            <a:r>
              <a:rPr lang="en-GB" sz="4000"/>
              <a:t> </a:t>
            </a:r>
          </a:p>
          <a:p>
            <a:r>
              <a:rPr lang="en-GB" sz="3500">
                <a:solidFill>
                  <a:srgbClr val="FF0000"/>
                </a:solidFill>
              </a:rPr>
              <a:t>Mr Robert </a:t>
            </a:r>
            <a:r>
              <a:rPr lang="en-GB" sz="3500" err="1">
                <a:solidFill>
                  <a:srgbClr val="FF0000"/>
                </a:solidFill>
              </a:rPr>
              <a:t>Thornalley</a:t>
            </a:r>
            <a:r>
              <a:rPr lang="en-GB" sz="3500">
                <a:solidFill>
                  <a:srgbClr val="FF0000"/>
                </a:solidFill>
              </a:rPr>
              <a:t> </a:t>
            </a:r>
            <a:r>
              <a:rPr lang="en-GB" sz="3000">
                <a:solidFill>
                  <a:srgbClr val="FF0000"/>
                </a:solidFill>
              </a:rPr>
              <a:t>Assistant Head teacher &amp;DSL</a:t>
            </a:r>
          </a:p>
          <a:p>
            <a:r>
              <a:rPr lang="en-GB" sz="3500">
                <a:solidFill>
                  <a:srgbClr val="FF0000"/>
                </a:solidFill>
              </a:rPr>
              <a:t>Mrs Karen </a:t>
            </a:r>
            <a:r>
              <a:rPr lang="en-GB" sz="3500" err="1">
                <a:solidFill>
                  <a:srgbClr val="FF0000"/>
                </a:solidFill>
              </a:rPr>
              <a:t>Paice</a:t>
            </a:r>
            <a:r>
              <a:rPr lang="en-GB" sz="3500">
                <a:solidFill>
                  <a:srgbClr val="FF0000"/>
                </a:solidFill>
              </a:rPr>
              <a:t> </a:t>
            </a:r>
            <a:r>
              <a:rPr lang="en-GB" sz="3000">
                <a:solidFill>
                  <a:srgbClr val="FF0000"/>
                </a:solidFill>
              </a:rPr>
              <a:t>Deputy DSL</a:t>
            </a:r>
          </a:p>
          <a:p>
            <a:pPr marL="457200" indent="-457200">
              <a:buFont typeface="Arial" panose="020B0604020202020204" pitchFamily="34" charset="0"/>
              <a:buChar char="•"/>
            </a:pPr>
            <a:r>
              <a:rPr lang="en-GB" sz="2800"/>
              <a:t>Our priority as a team of professionals is to support, care for and keep your child safe.</a:t>
            </a:r>
          </a:p>
          <a:p>
            <a:pPr marL="457200" indent="-457200">
              <a:buFont typeface="Arial" panose="020B0604020202020204" pitchFamily="34" charset="0"/>
              <a:buChar char="•"/>
            </a:pPr>
            <a:r>
              <a:rPr lang="en-GB" sz="2800"/>
              <a:t>Every member of staff is trained to high level in safeguarding.</a:t>
            </a:r>
          </a:p>
          <a:p>
            <a:pPr marL="457200" indent="-457200">
              <a:buFont typeface="Arial" panose="020B0604020202020204" pitchFamily="34" charset="0"/>
              <a:buChar char="•"/>
            </a:pPr>
            <a:r>
              <a:rPr lang="en-GB" sz="2800"/>
              <a:t>We use a new modern MIS reporting system to record and monitor all safeguarding interactions.</a:t>
            </a:r>
          </a:p>
          <a:p>
            <a:pPr marL="457200" indent="-457200">
              <a:buFont typeface="Arial" panose="020B0604020202020204" pitchFamily="34" charset="0"/>
              <a:buChar char="•"/>
            </a:pPr>
            <a:r>
              <a:rPr lang="en-GB" sz="2800"/>
              <a:t>As a team we work closely with families and outside agencies when required to provide the best care and guidance for our students and for you as families.</a:t>
            </a:r>
          </a:p>
        </p:txBody>
      </p:sp>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189160" y="179482"/>
            <a:ext cx="2855652" cy="2680001"/>
          </a:xfrm>
          <a:prstGeom prst="rect">
            <a:avLst/>
          </a:prstGeom>
        </p:spPr>
      </p:pic>
    </p:spTree>
    <p:extLst>
      <p:ext uri="{BB962C8B-B14F-4D97-AF65-F5344CB8AC3E}">
        <p14:creationId xmlns:p14="http://schemas.microsoft.com/office/powerpoint/2010/main" val="58275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915" y="423080"/>
            <a:ext cx="8432409" cy="3452884"/>
          </a:xfrm>
        </p:spPr>
        <p:txBody>
          <a:bodyPr>
            <a:normAutofit fontScale="90000"/>
          </a:bodyPr>
          <a:lstStyle/>
          <a:p>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br>
              <a:rPr lang="en-GB" b="1" u="sng">
                <a:latin typeface="Tahoma" panose="020B0604030504040204" pitchFamily="34" charset="0"/>
                <a:ea typeface="Tahoma" panose="020B0604030504040204" pitchFamily="34" charset="0"/>
                <a:cs typeface="Tahoma" panose="020B0604030504040204" pitchFamily="34" charset="0"/>
              </a:rPr>
            </a:br>
            <a:r>
              <a:rPr lang="en-GB" b="1" u="sng"/>
              <a:t> </a:t>
            </a:r>
            <a:br>
              <a:rPr lang="en-GB" b="1" u="sng"/>
            </a:br>
            <a:br>
              <a:rPr lang="en-GB"/>
            </a:br>
            <a:br>
              <a:rPr lang="en-GB" b="1" u="sng"/>
            </a:br>
            <a:endParaRPr lang="en-GB" b="1"/>
          </a:p>
        </p:txBody>
      </p:sp>
      <p:sp>
        <p:nvSpPr>
          <p:cNvPr id="3" name="Subtitle 2"/>
          <p:cNvSpPr>
            <a:spLocks noGrp="1"/>
          </p:cNvSpPr>
          <p:nvPr>
            <p:ph type="subTitle" idx="1"/>
          </p:nvPr>
        </p:nvSpPr>
        <p:spPr>
          <a:xfrm>
            <a:off x="820994" y="423080"/>
            <a:ext cx="11093502" cy="5646661"/>
          </a:xfrm>
        </p:spPr>
        <p:txBody>
          <a:bodyPr vert="horz" lIns="91440" tIns="45720" rIns="91440" bIns="45720" rtlCol="0" anchor="t">
            <a:normAutofit/>
          </a:bodyPr>
          <a:lstStyle/>
          <a:p>
            <a:r>
              <a:rPr lang="en-GB" sz="4000"/>
              <a:t> </a:t>
            </a:r>
          </a:p>
          <a:p>
            <a:r>
              <a:rPr lang="en-GB" sz="3500">
                <a:solidFill>
                  <a:srgbClr val="FF0000"/>
                </a:solidFill>
              </a:rPr>
              <a:t>Miss Hannah Elias Online -E Safety</a:t>
            </a:r>
            <a:endParaRPr lang="en-GB" sz="3500">
              <a:solidFill>
                <a:srgbClr val="FF0000"/>
              </a:solidFill>
              <a:cs typeface="Calibri"/>
            </a:endParaRPr>
          </a:p>
          <a:p>
            <a:endParaRPr lang="en-GB" sz="3600" b="1"/>
          </a:p>
          <a:p>
            <a:r>
              <a:rPr lang="en-GB" sz="6000" b="1"/>
              <a:t>The Internet is written </a:t>
            </a:r>
          </a:p>
          <a:p>
            <a:r>
              <a:rPr lang="en-GB" sz="6000" b="1"/>
              <a:t>in PEN, not pencil</a:t>
            </a:r>
            <a:endParaRPr lang="en-GB" sz="6000">
              <a:solidFill>
                <a:srgbClr val="FF0000"/>
              </a:solidFill>
            </a:endParaRPr>
          </a:p>
          <a:p>
            <a:endParaRPr lang="en-GB"/>
          </a:p>
        </p:txBody>
      </p:sp>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126100" y="189992"/>
            <a:ext cx="2855652" cy="2680001"/>
          </a:xfrm>
          <a:prstGeom prst="rect">
            <a:avLst/>
          </a:prstGeom>
        </p:spPr>
      </p:pic>
      <p:pic>
        <p:nvPicPr>
          <p:cNvPr id="7" name="Picture 2" descr="Image result for ink pen vec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04"/>
          <a:stretch/>
        </p:blipFill>
        <p:spPr bwMode="auto">
          <a:xfrm>
            <a:off x="9210058" y="3875964"/>
            <a:ext cx="2981941" cy="29820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8">
            <a:extLst>
              <a:ext uri="{FF2B5EF4-FFF2-40B4-BE49-F238E27FC236}">
                <a16:creationId xmlns:a16="http://schemas.microsoft.com/office/drawing/2014/main" id="{740E1D5B-8077-DE89-C0B6-47C4E82E3E01}"/>
              </a:ext>
            </a:extLst>
          </p:cNvPr>
          <p:cNvSpPr>
            <a:spLocks noGrp="1"/>
          </p:cNvSpPr>
          <p:nvPr/>
        </p:nvSpPr>
        <p:spPr>
          <a:xfrm>
            <a:off x="85204" y="4102289"/>
            <a:ext cx="11001967" cy="14773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a:ea typeface="ＭＳ Ｐゴシック" panose="020B0600070205080204" pitchFamily="34" charset="-128"/>
              </a:rPr>
              <a:t>Social Media</a:t>
            </a:r>
            <a:br>
              <a:rPr lang="en-US" altLang="en-US" sz="2800" b="1">
                <a:ea typeface="ＭＳ Ｐゴシック" panose="020B0600070205080204" pitchFamily="34" charset="-128"/>
              </a:rPr>
            </a:br>
            <a:r>
              <a:rPr lang="en-US" altLang="en-US" sz="1800">
                <a:ea typeface="ＭＳ Ｐゴシック" panose="020B0600070205080204" pitchFamily="34" charset="-128"/>
              </a:rPr>
              <a:t>Teenagers tend to have a reckless, impulsive approach to social media. That’s why it’s important to think first before you post what you are thinking or feeling. Even though you can delete something (a post, picture, comment, etc.) you can never permanently erase something that has been published on the internet (even Snapchat posts are stored for 9 months!). Face your problems- don</a:t>
            </a:r>
            <a:r>
              <a:rPr lang="fr-FR" altLang="en-US" sz="1800">
                <a:ea typeface="ＭＳ Ｐゴシック" panose="020B0600070205080204" pitchFamily="34" charset="-128"/>
              </a:rPr>
              <a:t>’</a:t>
            </a:r>
            <a:r>
              <a:rPr lang="en-US" altLang="ja-JP" sz="1800">
                <a:ea typeface="ＭＳ Ｐゴシック" panose="020B0600070205080204" pitchFamily="34" charset="-128"/>
              </a:rPr>
              <a:t>t Facebook them!</a:t>
            </a:r>
            <a:endParaRPr lang="en-US" altLang="en-US" sz="1800">
              <a:ea typeface="ＭＳ Ｐゴシック" panose="020B0600070205080204" pitchFamily="34" charset="-128"/>
            </a:endParaRPr>
          </a:p>
        </p:txBody>
      </p:sp>
    </p:spTree>
    <p:extLst>
      <p:ext uri="{BB962C8B-B14F-4D97-AF65-F5344CB8AC3E}">
        <p14:creationId xmlns:p14="http://schemas.microsoft.com/office/powerpoint/2010/main" val="3849979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type="body" idx="1"/>
          </p:nvPr>
        </p:nvSpPr>
        <p:spPr>
          <a:xfrm>
            <a:off x="839788" y="875621"/>
            <a:ext cx="5157787" cy="823912"/>
          </a:xfrm>
        </p:spPr>
        <p:txBody>
          <a:bodyPr>
            <a:normAutofit/>
          </a:bodyPr>
          <a:lstStyle/>
          <a:p>
            <a:r>
              <a:rPr lang="en-GB"/>
              <a:t>What is E-Safety?</a:t>
            </a:r>
          </a:p>
        </p:txBody>
      </p:sp>
      <p:sp>
        <p:nvSpPr>
          <p:cNvPr id="7" name="Content Placeholder 6"/>
          <p:cNvSpPr>
            <a:spLocks noGrp="1"/>
          </p:cNvSpPr>
          <p:nvPr>
            <p:ph sz="half" idx="2"/>
          </p:nvPr>
        </p:nvSpPr>
        <p:spPr>
          <a:xfrm>
            <a:off x="839788" y="1699534"/>
            <a:ext cx="5157787" cy="4490130"/>
          </a:xfrm>
        </p:spPr>
        <p:txBody>
          <a:bodyPr>
            <a:normAutofit/>
          </a:bodyPr>
          <a:lstStyle/>
          <a:p>
            <a:r>
              <a:rPr lang="en-GB"/>
              <a:t>E-Safety concerns safeguarding children and young people in the digital world, which emphasises </a:t>
            </a:r>
            <a:r>
              <a:rPr lang="en-GB" b="1"/>
              <a:t>learning</a:t>
            </a:r>
            <a:r>
              <a:rPr lang="en-GB"/>
              <a:t> to understand and use new technologies in a positive way.</a:t>
            </a:r>
          </a:p>
          <a:p>
            <a:r>
              <a:rPr lang="en-GB"/>
              <a:t>E-Safety is also about informing young people where to seek </a:t>
            </a:r>
            <a:r>
              <a:rPr lang="en-GB" b="1"/>
              <a:t>help</a:t>
            </a:r>
            <a:r>
              <a:rPr lang="en-GB"/>
              <a:t> and </a:t>
            </a:r>
            <a:r>
              <a:rPr lang="en-GB" b="1"/>
              <a:t>advice</a:t>
            </a:r>
            <a:r>
              <a:rPr lang="en-GB"/>
              <a:t> on e-Safety issues and </a:t>
            </a:r>
            <a:r>
              <a:rPr lang="en-GB" b="1"/>
              <a:t>reporting</a:t>
            </a:r>
            <a:r>
              <a:rPr lang="en-GB"/>
              <a:t>.</a:t>
            </a:r>
          </a:p>
          <a:p>
            <a:endParaRPr lang="en-GB"/>
          </a:p>
        </p:txBody>
      </p:sp>
      <p:sp>
        <p:nvSpPr>
          <p:cNvPr id="8" name="Text Placeholder 7"/>
          <p:cNvSpPr>
            <a:spLocks noGrp="1"/>
          </p:cNvSpPr>
          <p:nvPr>
            <p:ph type="body" sz="quarter" idx="3"/>
          </p:nvPr>
        </p:nvSpPr>
        <p:spPr>
          <a:xfrm>
            <a:off x="6172200" y="866776"/>
            <a:ext cx="5183188" cy="823912"/>
          </a:xfrm>
        </p:spPr>
        <p:txBody>
          <a:bodyPr/>
          <a:lstStyle/>
          <a:p>
            <a:r>
              <a:rPr lang="en-GB"/>
              <a:t>What do we do at JSTC to support this?</a:t>
            </a:r>
          </a:p>
        </p:txBody>
      </p:sp>
      <p:sp>
        <p:nvSpPr>
          <p:cNvPr id="9" name="Content Placeholder 8"/>
          <p:cNvSpPr>
            <a:spLocks noGrp="1"/>
          </p:cNvSpPr>
          <p:nvPr>
            <p:ph sz="quarter" idx="4"/>
          </p:nvPr>
        </p:nvSpPr>
        <p:spPr>
          <a:xfrm>
            <a:off x="6172200" y="1690688"/>
            <a:ext cx="5183188" cy="4498975"/>
          </a:xfrm>
        </p:spPr>
        <p:txBody>
          <a:bodyPr>
            <a:normAutofit/>
          </a:bodyPr>
          <a:lstStyle/>
          <a:p>
            <a:r>
              <a:rPr lang="en-GB"/>
              <a:t>Educate our students through PSCHEE lessons, using the KCSIE framework.</a:t>
            </a:r>
          </a:p>
          <a:p>
            <a:r>
              <a:rPr lang="en-GB"/>
              <a:t>Host assemblies to support and guide them on how to interact online.</a:t>
            </a:r>
          </a:p>
          <a:p>
            <a:r>
              <a:rPr lang="en-GB"/>
              <a:t>Support and visits from external agencies when educating our students on relevant concerns and topics.</a:t>
            </a:r>
          </a:p>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203" y="117536"/>
            <a:ext cx="1765594" cy="17655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97" y="5092406"/>
            <a:ext cx="1765594" cy="1765594"/>
          </a:xfrm>
          <a:prstGeom prst="rect">
            <a:avLst/>
          </a:prstGeom>
        </p:spPr>
      </p:pic>
    </p:spTree>
    <p:extLst>
      <p:ext uri="{BB962C8B-B14F-4D97-AF65-F5344CB8AC3E}">
        <p14:creationId xmlns:p14="http://schemas.microsoft.com/office/powerpoint/2010/main" val="24560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37B4-B133-3645-384F-99ACDD973B48}"/>
              </a:ext>
            </a:extLst>
          </p:cNvPr>
          <p:cNvSpPr>
            <a:spLocks noGrp="1"/>
          </p:cNvSpPr>
          <p:nvPr>
            <p:ph type="title"/>
          </p:nvPr>
        </p:nvSpPr>
        <p:spPr/>
        <p:txBody>
          <a:bodyPr/>
          <a:lstStyle/>
          <a:p>
            <a:r>
              <a:rPr lang="en-US" dirty="0"/>
              <a:t>Screen addiction</a:t>
            </a:r>
          </a:p>
        </p:txBody>
      </p:sp>
      <p:sp>
        <p:nvSpPr>
          <p:cNvPr id="3" name="Content Placeholder 2">
            <a:extLst>
              <a:ext uri="{FF2B5EF4-FFF2-40B4-BE49-F238E27FC236}">
                <a16:creationId xmlns:a16="http://schemas.microsoft.com/office/drawing/2014/main" id="{9C266027-AC07-E963-2767-7460836FD3DA}"/>
              </a:ext>
            </a:extLst>
          </p:cNvPr>
          <p:cNvSpPr>
            <a:spLocks noGrp="1"/>
          </p:cNvSpPr>
          <p:nvPr>
            <p:ph idx="1"/>
          </p:nvPr>
        </p:nvSpPr>
        <p:spPr>
          <a:xfrm>
            <a:off x="521208" y="1853851"/>
            <a:ext cx="11155680" cy="4639024"/>
          </a:xfrm>
        </p:spPr>
        <p:txBody>
          <a:bodyPr>
            <a:normAutofit/>
          </a:bodyPr>
          <a:lstStyle/>
          <a:p>
            <a:pPr marL="0" indent="0">
              <a:buNone/>
            </a:pPr>
            <a:r>
              <a:rPr lang="en-GB" b="1" dirty="0"/>
              <a:t>Kids are gaining access to devices when they are very young</a:t>
            </a:r>
            <a:endParaRPr lang="en-GB" dirty="0"/>
          </a:p>
          <a:p>
            <a:r>
              <a:rPr lang="en-GB" b="1" dirty="0">
                <a:solidFill>
                  <a:srgbClr val="0070C0"/>
                </a:solidFill>
              </a:rPr>
              <a:t>98% </a:t>
            </a:r>
            <a:r>
              <a:rPr lang="en-GB" dirty="0"/>
              <a:t>of children from newborn to age 8 have access to a mobile device at home, compared with </a:t>
            </a:r>
            <a:r>
              <a:rPr lang="en-GB" b="1" dirty="0">
                <a:solidFill>
                  <a:srgbClr val="FF0000"/>
                </a:solidFill>
              </a:rPr>
              <a:t>52%</a:t>
            </a:r>
            <a:r>
              <a:rPr lang="en-GB" dirty="0"/>
              <a:t> in 2011. (Common Sense Media 2017. </a:t>
            </a:r>
            <a:r>
              <a:rPr lang="en-GB" u="sng" dirty="0">
                <a:hlinkClick r:id="rId2"/>
              </a:rPr>
              <a:t>The Common Sense Census: Media Use by Kids Age Zero to Eight</a:t>
            </a:r>
            <a:r>
              <a:rPr lang="en-GB" dirty="0"/>
              <a:t>)</a:t>
            </a:r>
          </a:p>
          <a:p>
            <a:r>
              <a:rPr lang="en-GB" b="1" dirty="0">
                <a:solidFill>
                  <a:srgbClr val="7030A0"/>
                </a:solidFill>
              </a:rPr>
              <a:t>94% </a:t>
            </a:r>
            <a:r>
              <a:rPr lang="en-GB" dirty="0"/>
              <a:t>of teens age 13 to 17 own or have access to a smartphone and use social media (April 2017 study by The Associated Press-NORC </a:t>
            </a:r>
            <a:r>
              <a:rPr lang="en-GB" dirty="0" err="1"/>
              <a:t>Center</a:t>
            </a:r>
            <a:r>
              <a:rPr lang="en-GB" dirty="0"/>
              <a:t> for Public Affairs Research)</a:t>
            </a:r>
          </a:p>
          <a:p>
            <a:pPr marL="0" indent="0">
              <a:buNone/>
            </a:pPr>
            <a:endParaRPr lang="en-GB" dirty="0"/>
          </a:p>
        </p:txBody>
      </p:sp>
      <p:grpSp>
        <p:nvGrpSpPr>
          <p:cNvPr id="10" name="Group 9">
            <a:extLst>
              <a:ext uri="{FF2B5EF4-FFF2-40B4-BE49-F238E27FC236}">
                <a16:creationId xmlns:a16="http://schemas.microsoft.com/office/drawing/2014/main" id="{B9C0D7E4-50A0-F7DE-D76F-7966A13F4B4F}"/>
              </a:ext>
            </a:extLst>
          </p:cNvPr>
          <p:cNvGrpSpPr/>
          <p:nvPr/>
        </p:nvGrpSpPr>
        <p:grpSpPr>
          <a:xfrm>
            <a:off x="7519447" y="6220208"/>
            <a:ext cx="6150278" cy="545333"/>
            <a:chOff x="6096000" y="5916835"/>
            <a:chExt cx="6150278" cy="812482"/>
          </a:xfrm>
        </p:grpSpPr>
        <p:sp>
          <p:nvSpPr>
            <p:cNvPr id="5" name="TextBox 4">
              <a:extLst>
                <a:ext uri="{FF2B5EF4-FFF2-40B4-BE49-F238E27FC236}">
                  <a16:creationId xmlns:a16="http://schemas.microsoft.com/office/drawing/2014/main" id="{4CE61E82-AD9A-2154-FDF5-7DECEE27954B}"/>
                </a:ext>
              </a:extLst>
            </p:cNvPr>
            <p:cNvSpPr txBox="1"/>
            <p:nvPr/>
          </p:nvSpPr>
          <p:spPr>
            <a:xfrm>
              <a:off x="6096000" y="6483096"/>
              <a:ext cx="6100174" cy="246221"/>
            </a:xfrm>
            <a:prstGeom prst="rect">
              <a:avLst/>
            </a:prstGeom>
            <a:noFill/>
          </p:spPr>
          <p:txBody>
            <a:bodyPr wrap="square">
              <a:spAutoFit/>
            </a:bodyPr>
            <a:lstStyle/>
            <a:p>
              <a:r>
                <a:rPr lang="en-US" sz="1000" dirty="0">
                  <a:hlinkClick r:id="rId3"/>
                </a:rPr>
                <a:t>https://pmc.ncbi.nlm.nih.gov/articles/PMC11049253/</a:t>
              </a:r>
              <a:r>
                <a:rPr lang="en-US" sz="1000" dirty="0"/>
                <a:t> </a:t>
              </a:r>
            </a:p>
          </p:txBody>
        </p:sp>
        <p:sp>
          <p:nvSpPr>
            <p:cNvPr id="7" name="TextBox 6">
              <a:extLst>
                <a:ext uri="{FF2B5EF4-FFF2-40B4-BE49-F238E27FC236}">
                  <a16:creationId xmlns:a16="http://schemas.microsoft.com/office/drawing/2014/main" id="{C9004496-441B-9232-AA5B-B43FD7C8AC7F}"/>
                </a:ext>
              </a:extLst>
            </p:cNvPr>
            <p:cNvSpPr txBox="1"/>
            <p:nvPr/>
          </p:nvSpPr>
          <p:spPr>
            <a:xfrm>
              <a:off x="6096000" y="6193834"/>
              <a:ext cx="6150278" cy="246221"/>
            </a:xfrm>
            <a:prstGeom prst="rect">
              <a:avLst/>
            </a:prstGeom>
            <a:noFill/>
          </p:spPr>
          <p:txBody>
            <a:bodyPr wrap="square">
              <a:spAutoFit/>
            </a:bodyPr>
            <a:lstStyle/>
            <a:p>
              <a:r>
                <a:rPr lang="en-US" sz="1000" dirty="0">
                  <a:hlinkClick r:id="rId4"/>
                </a:rPr>
                <a:t>https://publications.parliament.uk/pa/cm5804/cmselect/cmeduc/118/summary.html</a:t>
              </a:r>
              <a:r>
                <a:rPr lang="en-US" sz="1000" dirty="0"/>
                <a:t> </a:t>
              </a:r>
            </a:p>
          </p:txBody>
        </p:sp>
        <p:sp>
          <p:nvSpPr>
            <p:cNvPr id="9" name="TextBox 8">
              <a:extLst>
                <a:ext uri="{FF2B5EF4-FFF2-40B4-BE49-F238E27FC236}">
                  <a16:creationId xmlns:a16="http://schemas.microsoft.com/office/drawing/2014/main" id="{EDD2DFF3-1BB9-FA14-F1B3-02CE02BDE605}"/>
                </a:ext>
              </a:extLst>
            </p:cNvPr>
            <p:cNvSpPr txBox="1"/>
            <p:nvPr/>
          </p:nvSpPr>
          <p:spPr>
            <a:xfrm>
              <a:off x="6096000" y="5916835"/>
              <a:ext cx="6150278" cy="246221"/>
            </a:xfrm>
            <a:prstGeom prst="rect">
              <a:avLst/>
            </a:prstGeom>
            <a:noFill/>
          </p:spPr>
          <p:txBody>
            <a:bodyPr wrap="square">
              <a:spAutoFit/>
            </a:bodyPr>
            <a:lstStyle/>
            <a:p>
              <a:r>
                <a:rPr lang="en-US" sz="1000" dirty="0">
                  <a:hlinkClick r:id="rId5"/>
                </a:rPr>
                <a:t>https://committees.parliament.uk/writtenevidence/89016/html/</a:t>
              </a:r>
              <a:r>
                <a:rPr lang="en-US" sz="1000" dirty="0"/>
                <a:t> </a:t>
              </a:r>
            </a:p>
          </p:txBody>
        </p:sp>
      </p:grpSp>
      <p:pic>
        <p:nvPicPr>
          <p:cNvPr id="4" name="Picture 3">
            <a:extLst>
              <a:ext uri="{FF2B5EF4-FFF2-40B4-BE49-F238E27FC236}">
                <a16:creationId xmlns:a16="http://schemas.microsoft.com/office/drawing/2014/main" id="{FFD31237-65D7-DD02-6C6E-53C6117DD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203" y="117536"/>
            <a:ext cx="1765594" cy="1765594"/>
          </a:xfrm>
          <a:prstGeom prst="rect">
            <a:avLst/>
          </a:prstGeom>
        </p:spPr>
      </p:pic>
      <p:pic>
        <p:nvPicPr>
          <p:cNvPr id="6" name="Picture 5">
            <a:extLst>
              <a:ext uri="{FF2B5EF4-FFF2-40B4-BE49-F238E27FC236}">
                <a16:creationId xmlns:a16="http://schemas.microsoft.com/office/drawing/2014/main" id="{F4A2BBAF-ABCC-753E-B9C7-6DB4EB3B6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97" y="5092406"/>
            <a:ext cx="1765594" cy="1765594"/>
          </a:xfrm>
          <a:prstGeom prst="rect">
            <a:avLst/>
          </a:prstGeom>
        </p:spPr>
      </p:pic>
    </p:spTree>
    <p:extLst>
      <p:ext uri="{BB962C8B-B14F-4D97-AF65-F5344CB8AC3E}">
        <p14:creationId xmlns:p14="http://schemas.microsoft.com/office/powerpoint/2010/main" val="121133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37B4-B133-3645-384F-99ACDD973B48}"/>
              </a:ext>
            </a:extLst>
          </p:cNvPr>
          <p:cNvSpPr>
            <a:spLocks noGrp="1"/>
          </p:cNvSpPr>
          <p:nvPr>
            <p:ph type="title"/>
          </p:nvPr>
        </p:nvSpPr>
        <p:spPr/>
        <p:txBody>
          <a:bodyPr/>
          <a:lstStyle/>
          <a:p>
            <a:r>
              <a:rPr lang="en-US" dirty="0"/>
              <a:t>Screen addiction</a:t>
            </a:r>
          </a:p>
        </p:txBody>
      </p:sp>
      <p:sp>
        <p:nvSpPr>
          <p:cNvPr id="3" name="Content Placeholder 2">
            <a:extLst>
              <a:ext uri="{FF2B5EF4-FFF2-40B4-BE49-F238E27FC236}">
                <a16:creationId xmlns:a16="http://schemas.microsoft.com/office/drawing/2014/main" id="{9C266027-AC07-E963-2767-7460836FD3DA}"/>
              </a:ext>
            </a:extLst>
          </p:cNvPr>
          <p:cNvSpPr>
            <a:spLocks noGrp="1"/>
          </p:cNvSpPr>
          <p:nvPr>
            <p:ph idx="1"/>
          </p:nvPr>
        </p:nvSpPr>
        <p:spPr>
          <a:xfrm>
            <a:off x="521208" y="1853851"/>
            <a:ext cx="11155680" cy="4201095"/>
          </a:xfrm>
        </p:spPr>
        <p:txBody>
          <a:bodyPr>
            <a:normAutofit fontScale="70000" lnSpcReduction="20000"/>
          </a:bodyPr>
          <a:lstStyle/>
          <a:p>
            <a:pPr marL="0" indent="0">
              <a:buNone/>
            </a:pPr>
            <a:r>
              <a:rPr lang="en-GB" b="1" dirty="0"/>
              <a:t>Half of teens feel addicted to technology and social media</a:t>
            </a:r>
            <a:endParaRPr lang="en-GB" dirty="0"/>
          </a:p>
          <a:p>
            <a:r>
              <a:rPr lang="en-GB" b="1" dirty="0">
                <a:solidFill>
                  <a:srgbClr val="FF0000"/>
                </a:solidFill>
              </a:rPr>
              <a:t>1 out of every 2 </a:t>
            </a:r>
            <a:r>
              <a:rPr lang="en-GB" dirty="0"/>
              <a:t>teens feels addicted to their smartphones and the majority of parents (60%) feel their kids are addicted. (Common Sense Media 2016. </a:t>
            </a:r>
            <a:r>
              <a:rPr lang="en-GB" u="sng" dirty="0">
                <a:hlinkClick r:id="rId2"/>
              </a:rPr>
              <a:t>Dealing with Devices: The Parent-Teen Dynamic</a:t>
            </a:r>
            <a:r>
              <a:rPr lang="en-GB" dirty="0"/>
              <a:t>)</a:t>
            </a:r>
          </a:p>
          <a:p>
            <a:r>
              <a:rPr lang="en-GB" b="1" dirty="0">
                <a:solidFill>
                  <a:srgbClr val="FF0000"/>
                </a:solidFill>
              </a:rPr>
              <a:t>78% of teens </a:t>
            </a:r>
            <a:r>
              <a:rPr lang="en-GB" dirty="0"/>
              <a:t>check their devices at least hourly. (2016 Common Sense Research. </a:t>
            </a:r>
            <a:r>
              <a:rPr lang="en-GB" u="sng" dirty="0">
                <a:hlinkClick r:id="rId3"/>
              </a:rPr>
              <a:t>Technology addiction: Concern, controversy, and finding balance</a:t>
            </a:r>
            <a:r>
              <a:rPr lang="en-GB" dirty="0"/>
              <a:t>)</a:t>
            </a:r>
          </a:p>
          <a:p>
            <a:r>
              <a:rPr lang="en-GB" b="1" dirty="0">
                <a:solidFill>
                  <a:srgbClr val="FF0000"/>
                </a:solidFill>
              </a:rPr>
              <a:t>72% of teens  </a:t>
            </a:r>
            <a:r>
              <a:rPr lang="en-GB" dirty="0"/>
              <a:t>feel the need to immediately respond to texts, social networking messages, and other notifications. (2016 Common Sense Research. </a:t>
            </a:r>
            <a:r>
              <a:rPr lang="en-GB" u="sng" dirty="0">
                <a:hlinkClick r:id="rId3"/>
              </a:rPr>
              <a:t>Technology addiction: Concern, controversy, and finding balance</a:t>
            </a:r>
            <a:r>
              <a:rPr lang="en-GB" dirty="0"/>
              <a:t>)</a:t>
            </a:r>
          </a:p>
          <a:p>
            <a:r>
              <a:rPr lang="en-GB" b="1" dirty="0">
                <a:solidFill>
                  <a:srgbClr val="FF0000"/>
                </a:solidFill>
              </a:rPr>
              <a:t>77%</a:t>
            </a:r>
            <a:r>
              <a:rPr lang="en-GB" dirty="0"/>
              <a:t> of parents feel their child gets distracted by his or her devices and doesn’t pay attention when they are together at least a few times per week. (2016 Common Sense Research. </a:t>
            </a:r>
            <a:r>
              <a:rPr lang="en-GB" u="sng" dirty="0">
                <a:hlinkClick r:id="rId3"/>
              </a:rPr>
              <a:t>Technology addiction: Concern, controversy, and finding balance</a:t>
            </a:r>
            <a:r>
              <a:rPr lang="en-GB" dirty="0"/>
              <a:t>)</a:t>
            </a:r>
          </a:p>
          <a:p>
            <a:r>
              <a:rPr lang="en-GB" dirty="0"/>
              <a:t>Half of parents (</a:t>
            </a:r>
            <a:r>
              <a:rPr lang="en-GB" b="1" dirty="0">
                <a:solidFill>
                  <a:srgbClr val="FF0000"/>
                </a:solidFill>
              </a:rPr>
              <a:t>50%</a:t>
            </a:r>
            <a:r>
              <a:rPr lang="en-GB" dirty="0"/>
              <a:t>) say they are at least "somewhat" concerned that their children's mobile device use is negatively affecting their mental health; nearly one in five parents (</a:t>
            </a:r>
            <a:r>
              <a:rPr lang="en-GB" b="1" dirty="0">
                <a:solidFill>
                  <a:srgbClr val="FF0000"/>
                </a:solidFill>
              </a:rPr>
              <a:t>18%</a:t>
            </a:r>
            <a:r>
              <a:rPr lang="en-GB" dirty="0"/>
              <a:t>) say they are "extremely" or "very" concerned (</a:t>
            </a:r>
            <a:r>
              <a:rPr lang="en-GB" u="sng" dirty="0">
                <a:hlinkClick r:id="rId4"/>
              </a:rPr>
              <a:t>Common Sense Media, 2018</a:t>
            </a:r>
            <a:r>
              <a:rPr lang="en-GB" dirty="0"/>
              <a:t>)</a:t>
            </a:r>
          </a:p>
        </p:txBody>
      </p:sp>
      <p:grpSp>
        <p:nvGrpSpPr>
          <p:cNvPr id="10" name="Group 9">
            <a:extLst>
              <a:ext uri="{FF2B5EF4-FFF2-40B4-BE49-F238E27FC236}">
                <a16:creationId xmlns:a16="http://schemas.microsoft.com/office/drawing/2014/main" id="{B9C0D7E4-50A0-F7DE-D76F-7966A13F4B4F}"/>
              </a:ext>
            </a:extLst>
          </p:cNvPr>
          <p:cNvGrpSpPr/>
          <p:nvPr/>
        </p:nvGrpSpPr>
        <p:grpSpPr>
          <a:xfrm>
            <a:off x="7519447" y="6220208"/>
            <a:ext cx="6150278" cy="545333"/>
            <a:chOff x="6096000" y="5916835"/>
            <a:chExt cx="6150278" cy="812482"/>
          </a:xfrm>
        </p:grpSpPr>
        <p:sp>
          <p:nvSpPr>
            <p:cNvPr id="5" name="TextBox 4">
              <a:extLst>
                <a:ext uri="{FF2B5EF4-FFF2-40B4-BE49-F238E27FC236}">
                  <a16:creationId xmlns:a16="http://schemas.microsoft.com/office/drawing/2014/main" id="{4CE61E82-AD9A-2154-FDF5-7DECEE27954B}"/>
                </a:ext>
              </a:extLst>
            </p:cNvPr>
            <p:cNvSpPr txBox="1"/>
            <p:nvPr/>
          </p:nvSpPr>
          <p:spPr>
            <a:xfrm>
              <a:off x="6096000" y="6483096"/>
              <a:ext cx="6100174" cy="246221"/>
            </a:xfrm>
            <a:prstGeom prst="rect">
              <a:avLst/>
            </a:prstGeom>
            <a:noFill/>
          </p:spPr>
          <p:txBody>
            <a:bodyPr wrap="square">
              <a:spAutoFit/>
            </a:bodyPr>
            <a:lstStyle/>
            <a:p>
              <a:r>
                <a:rPr lang="en-US" sz="1000" dirty="0">
                  <a:hlinkClick r:id="rId5"/>
                </a:rPr>
                <a:t>https://pmc.ncbi.nlm.nih.gov/articles/PMC11049253/</a:t>
              </a:r>
              <a:r>
                <a:rPr lang="en-US" sz="1000" dirty="0"/>
                <a:t> </a:t>
              </a:r>
            </a:p>
          </p:txBody>
        </p:sp>
        <p:sp>
          <p:nvSpPr>
            <p:cNvPr id="7" name="TextBox 6">
              <a:extLst>
                <a:ext uri="{FF2B5EF4-FFF2-40B4-BE49-F238E27FC236}">
                  <a16:creationId xmlns:a16="http://schemas.microsoft.com/office/drawing/2014/main" id="{C9004496-441B-9232-AA5B-B43FD7C8AC7F}"/>
                </a:ext>
              </a:extLst>
            </p:cNvPr>
            <p:cNvSpPr txBox="1"/>
            <p:nvPr/>
          </p:nvSpPr>
          <p:spPr>
            <a:xfrm>
              <a:off x="6096000" y="6193834"/>
              <a:ext cx="6150278" cy="246221"/>
            </a:xfrm>
            <a:prstGeom prst="rect">
              <a:avLst/>
            </a:prstGeom>
            <a:noFill/>
          </p:spPr>
          <p:txBody>
            <a:bodyPr wrap="square">
              <a:spAutoFit/>
            </a:bodyPr>
            <a:lstStyle/>
            <a:p>
              <a:r>
                <a:rPr lang="en-US" sz="1000" dirty="0">
                  <a:hlinkClick r:id="rId6"/>
                </a:rPr>
                <a:t>https://publications.parliament.uk/pa/cm5804/cmselect/cmeduc/118/summary.html</a:t>
              </a:r>
              <a:r>
                <a:rPr lang="en-US" sz="1000" dirty="0"/>
                <a:t> </a:t>
              </a:r>
            </a:p>
          </p:txBody>
        </p:sp>
        <p:sp>
          <p:nvSpPr>
            <p:cNvPr id="9" name="TextBox 8">
              <a:extLst>
                <a:ext uri="{FF2B5EF4-FFF2-40B4-BE49-F238E27FC236}">
                  <a16:creationId xmlns:a16="http://schemas.microsoft.com/office/drawing/2014/main" id="{EDD2DFF3-1BB9-FA14-F1B3-02CE02BDE605}"/>
                </a:ext>
              </a:extLst>
            </p:cNvPr>
            <p:cNvSpPr txBox="1"/>
            <p:nvPr/>
          </p:nvSpPr>
          <p:spPr>
            <a:xfrm>
              <a:off x="6096000" y="5916835"/>
              <a:ext cx="6150278" cy="246221"/>
            </a:xfrm>
            <a:prstGeom prst="rect">
              <a:avLst/>
            </a:prstGeom>
            <a:noFill/>
          </p:spPr>
          <p:txBody>
            <a:bodyPr wrap="square">
              <a:spAutoFit/>
            </a:bodyPr>
            <a:lstStyle/>
            <a:p>
              <a:r>
                <a:rPr lang="en-US" sz="1000" dirty="0">
                  <a:hlinkClick r:id="rId7"/>
                </a:rPr>
                <a:t>https://committees.parliament.uk/writtenevidence/89016/html/</a:t>
              </a:r>
              <a:r>
                <a:rPr lang="en-US" sz="1000" dirty="0"/>
                <a:t> </a:t>
              </a:r>
            </a:p>
          </p:txBody>
        </p:sp>
      </p:grpSp>
      <p:pic>
        <p:nvPicPr>
          <p:cNvPr id="4" name="Picture 3">
            <a:extLst>
              <a:ext uri="{FF2B5EF4-FFF2-40B4-BE49-F238E27FC236}">
                <a16:creationId xmlns:a16="http://schemas.microsoft.com/office/drawing/2014/main" id="{FFD31237-65D7-DD02-6C6E-53C6117DD8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9203" y="117536"/>
            <a:ext cx="1765594" cy="1765594"/>
          </a:xfrm>
          <a:prstGeom prst="rect">
            <a:avLst/>
          </a:prstGeom>
        </p:spPr>
      </p:pic>
      <p:pic>
        <p:nvPicPr>
          <p:cNvPr id="6" name="Picture 5">
            <a:extLst>
              <a:ext uri="{FF2B5EF4-FFF2-40B4-BE49-F238E27FC236}">
                <a16:creationId xmlns:a16="http://schemas.microsoft.com/office/drawing/2014/main" id="{F4A2BBAF-ABCC-753E-B9C7-6DB4EB3B6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97" y="5092406"/>
            <a:ext cx="1765594" cy="1765594"/>
          </a:xfrm>
          <a:prstGeom prst="rect">
            <a:avLst/>
          </a:prstGeom>
        </p:spPr>
      </p:pic>
    </p:spTree>
    <p:extLst>
      <p:ext uri="{BB962C8B-B14F-4D97-AF65-F5344CB8AC3E}">
        <p14:creationId xmlns:p14="http://schemas.microsoft.com/office/powerpoint/2010/main" val="116363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37B4-B133-3645-384F-99ACDD973B48}"/>
              </a:ext>
            </a:extLst>
          </p:cNvPr>
          <p:cNvSpPr>
            <a:spLocks noGrp="1"/>
          </p:cNvSpPr>
          <p:nvPr>
            <p:ph type="title"/>
          </p:nvPr>
        </p:nvSpPr>
        <p:spPr/>
        <p:txBody>
          <a:bodyPr/>
          <a:lstStyle/>
          <a:p>
            <a:r>
              <a:rPr lang="en-US" dirty="0"/>
              <a:t>So how does this work at JSTC?</a:t>
            </a:r>
          </a:p>
        </p:txBody>
      </p:sp>
      <p:sp>
        <p:nvSpPr>
          <p:cNvPr id="3" name="Content Placeholder 2">
            <a:extLst>
              <a:ext uri="{FF2B5EF4-FFF2-40B4-BE49-F238E27FC236}">
                <a16:creationId xmlns:a16="http://schemas.microsoft.com/office/drawing/2014/main" id="{9C266027-AC07-E963-2767-7460836FD3DA}"/>
              </a:ext>
            </a:extLst>
          </p:cNvPr>
          <p:cNvSpPr>
            <a:spLocks noGrp="1"/>
          </p:cNvSpPr>
          <p:nvPr>
            <p:ph idx="1"/>
          </p:nvPr>
        </p:nvSpPr>
        <p:spPr>
          <a:xfrm>
            <a:off x="521208" y="1853851"/>
            <a:ext cx="11155680" cy="4639024"/>
          </a:xfrm>
        </p:spPr>
        <p:txBody>
          <a:bodyPr>
            <a:normAutofit/>
          </a:bodyPr>
          <a:lstStyle/>
          <a:p>
            <a:r>
              <a:rPr lang="en-GB" b="1" dirty="0"/>
              <a:t>“off and away!”</a:t>
            </a:r>
          </a:p>
          <a:p>
            <a:r>
              <a:rPr lang="en-GB" b="1" dirty="0"/>
              <a:t>Food and Phone Zone</a:t>
            </a:r>
          </a:p>
          <a:p>
            <a:r>
              <a:rPr lang="en-GB" b="1" dirty="0"/>
              <a:t>BROMCOM – our </a:t>
            </a:r>
            <a:r>
              <a:rPr lang="en-GB" b="1"/>
              <a:t>MCAS system</a:t>
            </a:r>
            <a:endParaRPr lang="en-GB" b="1" dirty="0"/>
          </a:p>
          <a:p>
            <a:r>
              <a:rPr lang="en-GB" b="1" dirty="0"/>
              <a:t>Please use our main office</a:t>
            </a:r>
            <a:endParaRPr lang="en-GB" dirty="0"/>
          </a:p>
        </p:txBody>
      </p:sp>
      <p:pic>
        <p:nvPicPr>
          <p:cNvPr id="4" name="Picture 3">
            <a:extLst>
              <a:ext uri="{FF2B5EF4-FFF2-40B4-BE49-F238E27FC236}">
                <a16:creationId xmlns:a16="http://schemas.microsoft.com/office/drawing/2014/main" id="{FFD31237-65D7-DD02-6C6E-53C6117DD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9203" y="117536"/>
            <a:ext cx="1765594" cy="1765594"/>
          </a:xfrm>
          <a:prstGeom prst="rect">
            <a:avLst/>
          </a:prstGeom>
        </p:spPr>
      </p:pic>
      <p:pic>
        <p:nvPicPr>
          <p:cNvPr id="6" name="Picture 5">
            <a:extLst>
              <a:ext uri="{FF2B5EF4-FFF2-40B4-BE49-F238E27FC236}">
                <a16:creationId xmlns:a16="http://schemas.microsoft.com/office/drawing/2014/main" id="{F4A2BBAF-ABCC-753E-B9C7-6DB4EB3B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797" y="5092406"/>
            <a:ext cx="1765594" cy="1765594"/>
          </a:xfrm>
          <a:prstGeom prst="rect">
            <a:avLst/>
          </a:prstGeom>
        </p:spPr>
      </p:pic>
    </p:spTree>
    <p:extLst>
      <p:ext uri="{BB962C8B-B14F-4D97-AF65-F5344CB8AC3E}">
        <p14:creationId xmlns:p14="http://schemas.microsoft.com/office/powerpoint/2010/main" val="308052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8894" y="5466879"/>
            <a:ext cx="1767993" cy="1767993"/>
          </a:xfrm>
          <a:prstGeom prst="rect">
            <a:avLst/>
          </a:prstGeom>
        </p:spPr>
      </p:pic>
      <p:pic>
        <p:nvPicPr>
          <p:cNvPr id="3" name="Picture 2"/>
          <p:cNvPicPr>
            <a:picLocks noChangeAspect="1"/>
          </p:cNvPicPr>
          <p:nvPr/>
        </p:nvPicPr>
        <p:blipFill>
          <a:blip r:embed="rId3"/>
          <a:stretch>
            <a:fillRect/>
          </a:stretch>
        </p:blipFill>
        <p:spPr>
          <a:xfrm>
            <a:off x="11117951" y="-230470"/>
            <a:ext cx="1767993" cy="1767993"/>
          </a:xfrm>
          <a:prstGeom prst="rect">
            <a:avLst/>
          </a:prstGeom>
        </p:spPr>
      </p:pic>
      <p:pic>
        <p:nvPicPr>
          <p:cNvPr id="4" name="Picture 3" descr="Social Media Age Restrictions - Fairfield High School">
            <a:extLst>
              <a:ext uri="{FF2B5EF4-FFF2-40B4-BE49-F238E27FC236}">
                <a16:creationId xmlns:a16="http://schemas.microsoft.com/office/drawing/2014/main" id="{E3708960-DA83-28A4-E84D-BE48E2909E26}"/>
              </a:ext>
            </a:extLst>
          </p:cNvPr>
          <p:cNvPicPr>
            <a:picLocks noChangeAspect="1"/>
          </p:cNvPicPr>
          <p:nvPr/>
        </p:nvPicPr>
        <p:blipFill>
          <a:blip r:embed="rId4"/>
          <a:stretch>
            <a:fillRect/>
          </a:stretch>
        </p:blipFill>
        <p:spPr>
          <a:xfrm>
            <a:off x="152400" y="-3838"/>
            <a:ext cx="11887199" cy="6683706"/>
          </a:xfrm>
          <a:prstGeom prst="rect">
            <a:avLst/>
          </a:prstGeom>
        </p:spPr>
      </p:pic>
      <p:sp>
        <p:nvSpPr>
          <p:cNvPr id="6" name="Title 5">
            <a:extLst>
              <a:ext uri="{FF2B5EF4-FFF2-40B4-BE49-F238E27FC236}">
                <a16:creationId xmlns:a16="http://schemas.microsoft.com/office/drawing/2014/main" id="{27EA7340-F796-C0B6-64E4-0099C381A987}"/>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56A642B9-D37C-34F5-4ADB-096F04AC16E1}"/>
              </a:ext>
            </a:extLst>
          </p:cNvPr>
          <p:cNvSpPr txBox="1"/>
          <p:nvPr/>
        </p:nvSpPr>
        <p:spPr>
          <a:xfrm>
            <a:off x="10929581" y="6232477"/>
            <a:ext cx="818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SDC</a:t>
            </a:r>
            <a:endParaRPr lang="en-US"/>
          </a:p>
        </p:txBody>
      </p:sp>
    </p:spTree>
    <p:extLst>
      <p:ext uri="{BB962C8B-B14F-4D97-AF65-F5344CB8AC3E}">
        <p14:creationId xmlns:p14="http://schemas.microsoft.com/office/powerpoint/2010/main" val="100092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472168" y="-495979"/>
            <a:ext cx="2713888" cy="2713888"/>
          </a:xfrm>
          <a:prstGeom prst="rect">
            <a:avLst/>
          </a:prstGeom>
        </p:spPr>
      </p:pic>
      <p:sp>
        <p:nvSpPr>
          <p:cNvPr id="8" name="Content Placeholder 2"/>
          <p:cNvSpPr>
            <a:spLocks noGrp="1"/>
          </p:cNvSpPr>
          <p:nvPr>
            <p:ph type="subTitle" idx="1"/>
          </p:nvPr>
        </p:nvSpPr>
        <p:spPr>
          <a:xfrm>
            <a:off x="642256" y="1812471"/>
            <a:ext cx="10840497" cy="2061200"/>
          </a:xfrm>
        </p:spPr>
        <p:txBody>
          <a:bodyPr vert="horz" lIns="91440" tIns="45720" rIns="91440" bIns="45720" rtlCol="0" anchor="t">
            <a:noAutofit/>
          </a:bodyPr>
          <a:lstStyle/>
          <a:p>
            <a:pPr algn="l" fontAlgn="base"/>
            <a:r>
              <a:rPr lang="en-US" sz="2800" b="1" dirty="0"/>
              <a:t>We ask our families to:​</a:t>
            </a:r>
          </a:p>
          <a:p>
            <a:pPr algn="l"/>
            <a:r>
              <a:rPr lang="en-US" sz="2800" dirty="0">
                <a:cs typeface="Calibri"/>
              </a:rPr>
              <a:t>Support the school policies and processes</a:t>
            </a:r>
            <a:endParaRPr lang="en-US" sz="2800" dirty="0"/>
          </a:p>
          <a:p>
            <a:pPr algn="l" fontAlgn="base"/>
            <a:r>
              <a:rPr lang="en-US" sz="2800" dirty="0"/>
              <a:t>Set up </a:t>
            </a:r>
            <a:r>
              <a:rPr lang="en-US" sz="2800" b="1" dirty="0"/>
              <a:t>routines for preparation, uniform standards and home learning</a:t>
            </a:r>
            <a:r>
              <a:rPr lang="en-US" sz="2800" dirty="0"/>
              <a:t>​</a:t>
            </a:r>
            <a:endParaRPr lang="en-US" sz="2800" dirty="0">
              <a:cs typeface="Calibri"/>
            </a:endParaRPr>
          </a:p>
          <a:p>
            <a:pPr algn="l" fontAlgn="base"/>
            <a:r>
              <a:rPr lang="en-US" sz="2800" dirty="0"/>
              <a:t>Read information from school and respond as appropriate​</a:t>
            </a:r>
            <a:endParaRPr lang="en-US" sz="2800" dirty="0">
              <a:cs typeface="Calibri"/>
            </a:endParaRPr>
          </a:p>
          <a:p>
            <a:pPr algn="l" fontAlgn="base"/>
            <a:r>
              <a:rPr lang="en-US" sz="2800" b="1" dirty="0"/>
              <a:t>Understand the secondary school working day</a:t>
            </a:r>
            <a:r>
              <a:rPr lang="en-US" sz="2800" dirty="0"/>
              <a:t>​</a:t>
            </a:r>
            <a:endParaRPr lang="en-US" sz="2800" dirty="0">
              <a:cs typeface="Calibri"/>
            </a:endParaRPr>
          </a:p>
          <a:p>
            <a:pPr algn="l" fontAlgn="base"/>
            <a:r>
              <a:rPr lang="en-US" sz="2800" dirty="0"/>
              <a:t>Encourage positive attitudes and participation in and out of the curriculum​</a:t>
            </a:r>
            <a:endParaRPr lang="en-US" sz="2800" dirty="0">
              <a:cs typeface="Calibri"/>
            </a:endParaRPr>
          </a:p>
          <a:p>
            <a:pPr algn="l" fontAlgn="base"/>
            <a:r>
              <a:rPr lang="en-US" sz="2800" b="1" dirty="0"/>
              <a:t>Maintain the adult perspective </a:t>
            </a:r>
            <a:r>
              <a:rPr lang="en-US" sz="2800" dirty="0"/>
              <a:t>– even when dealing with teenagers ​</a:t>
            </a:r>
            <a:endParaRPr lang="en-US" sz="2800" dirty="0">
              <a:cs typeface="Calibri"/>
            </a:endParaRPr>
          </a:p>
          <a:p>
            <a:pPr algn="l" fontAlgn="base"/>
            <a:r>
              <a:rPr lang="en-US" sz="2800" dirty="0"/>
              <a:t>Develop independence</a:t>
            </a:r>
            <a:endParaRPr lang="en-US" sz="2800" dirty="0">
              <a:cs typeface="Calibri"/>
            </a:endParaRPr>
          </a:p>
        </p:txBody>
      </p:sp>
      <p:sp>
        <p:nvSpPr>
          <p:cNvPr id="9" name="Title 1"/>
          <p:cNvSpPr>
            <a:spLocks noGrp="1"/>
          </p:cNvSpPr>
          <p:nvPr>
            <p:ph type="ctrTitle"/>
          </p:nvPr>
        </p:nvSpPr>
        <p:spPr>
          <a:xfrm>
            <a:off x="2030185" y="427833"/>
            <a:ext cx="9144000" cy="1016680"/>
          </a:xfrm>
        </p:spPr>
        <p:txBody>
          <a:bodyPr>
            <a:normAutofit/>
          </a:bodyPr>
          <a:lstStyle/>
          <a:p>
            <a:r>
              <a:rPr lang="en-GB">
                <a:latin typeface="+mn-lt"/>
              </a:rPr>
              <a:t>Our Partnership</a:t>
            </a:r>
          </a:p>
        </p:txBody>
      </p:sp>
    </p:spTree>
    <p:extLst>
      <p:ext uri="{BB962C8B-B14F-4D97-AF65-F5344CB8AC3E}">
        <p14:creationId xmlns:p14="http://schemas.microsoft.com/office/powerpoint/2010/main" val="3432658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161274" y="148444"/>
            <a:ext cx="1660221" cy="1649924"/>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D0BEBBB1-9971-7032-667E-88DDCF619B8F}"/>
              </a:ext>
            </a:extLst>
          </p:cNvPr>
          <p:cNvSpPr txBox="1">
            <a:spLocks/>
          </p:cNvSpPr>
          <p:nvPr/>
        </p:nvSpPr>
        <p:spPr>
          <a:xfrm>
            <a:off x="-190101" y="-259030"/>
            <a:ext cx="11993217"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t>          </a:t>
            </a:r>
            <a:r>
              <a:rPr lang="en-GB" b="1"/>
              <a:t>Expectations of Learning Behaviour</a:t>
            </a:r>
          </a:p>
        </p:txBody>
      </p:sp>
      <p:sp>
        <p:nvSpPr>
          <p:cNvPr id="8" name="Content Placeholder 2">
            <a:extLst>
              <a:ext uri="{FF2B5EF4-FFF2-40B4-BE49-F238E27FC236}">
                <a16:creationId xmlns:a16="http://schemas.microsoft.com/office/drawing/2014/main" id="{C516CA2A-297C-2A00-44EC-0A04D25B2FD3}"/>
              </a:ext>
            </a:extLst>
          </p:cNvPr>
          <p:cNvSpPr txBox="1">
            <a:spLocks/>
          </p:cNvSpPr>
          <p:nvPr/>
        </p:nvSpPr>
        <p:spPr>
          <a:xfrm>
            <a:off x="75215" y="1241403"/>
            <a:ext cx="12116785" cy="56153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300" b="1"/>
              <a:t>Come equipped to learn</a:t>
            </a:r>
          </a:p>
          <a:p>
            <a:pPr algn="l"/>
            <a:r>
              <a:rPr lang="en-GB" sz="1400"/>
              <a:t>Bring your bag with your own equipment to every lesson: pen, highlighter, ruler, pencil, rubber, and pencil sharpener in a pencil case. </a:t>
            </a:r>
            <a:endParaRPr lang="en-GB" sz="1400">
              <a:ea typeface="Calibri"/>
              <a:cs typeface="Calibri"/>
            </a:endParaRPr>
          </a:p>
          <a:p>
            <a:pPr algn="l"/>
            <a:r>
              <a:rPr lang="en-GB" sz="1400"/>
              <a:t>Bring a reading book every day. Some lessons begin with silent reading.</a:t>
            </a:r>
            <a:endParaRPr lang="en-GB" sz="1400" b="1">
              <a:ea typeface="Calibri"/>
              <a:cs typeface="Calibri"/>
            </a:endParaRPr>
          </a:p>
          <a:p>
            <a:pPr algn="l"/>
            <a:r>
              <a:rPr lang="en-GB" sz="1400" b="1"/>
              <a:t>High standards of work, presentation of uniform </a:t>
            </a:r>
            <a:r>
              <a:rPr lang="en-GB" sz="1400" b="1" u="sng"/>
              <a:t>and learning behaviour</a:t>
            </a:r>
            <a:endParaRPr lang="en-GB" sz="1400" b="1">
              <a:ea typeface="Calibri"/>
              <a:cs typeface="Calibri"/>
            </a:endParaRPr>
          </a:p>
          <a:p>
            <a:pPr algn="l"/>
            <a:r>
              <a:rPr lang="en-GB" sz="1400"/>
              <a:t>There should be no doodling or graffiti on your exercise books or folders or paper. You may be asked to pay if school property is lost or damaged.  If you need to doodle to help with your concentration, scrap paper is available.</a:t>
            </a:r>
            <a:endParaRPr lang="en-GB" sz="1400">
              <a:ea typeface="Calibri"/>
              <a:cs typeface="Calibri"/>
            </a:endParaRPr>
          </a:p>
          <a:p>
            <a:pPr algn="l"/>
            <a:r>
              <a:rPr lang="en-GB" sz="1400"/>
              <a:t>Write in black / blue pen.  You cannot use other colours in final examinations. </a:t>
            </a:r>
            <a:r>
              <a:rPr lang="en-GB" sz="1400" i="1"/>
              <a:t>Your teachers will explain the standards of work presentation at the start of term.</a:t>
            </a:r>
            <a:endParaRPr lang="en-GB" sz="1400" i="1">
              <a:ea typeface="Calibri"/>
              <a:cs typeface="Calibri"/>
            </a:endParaRPr>
          </a:p>
          <a:p>
            <a:pPr algn="l"/>
            <a:r>
              <a:rPr lang="en-GB" sz="1400"/>
              <a:t>Homework or independent learning will be set by your teachers and will need to be completed by the deadline set. We don’t want ‘my dog ate my homework’ excuses! Online platforms are used by many departments; the benefit of this is that you receive instant feedback...and so do we!</a:t>
            </a:r>
            <a:endParaRPr lang="en-GB" sz="1400">
              <a:ea typeface="Calibri"/>
              <a:cs typeface="Calibri"/>
            </a:endParaRPr>
          </a:p>
          <a:p>
            <a:pPr algn="l"/>
            <a:r>
              <a:rPr lang="en-GB" sz="1400"/>
              <a:t>There are lots of staff who can give you help with your homework (they will help you but they won’t do it for you!). We have a lunchtime homework club or you can ask your teacher or learning support assistant for support – before the deadline though.</a:t>
            </a:r>
            <a:endParaRPr lang="en-GB" sz="1400">
              <a:ea typeface="Calibri"/>
              <a:cs typeface="Calibri"/>
            </a:endParaRPr>
          </a:p>
          <a:p>
            <a:pPr algn="l"/>
            <a:r>
              <a:rPr lang="en-GB" sz="1400" b="1"/>
              <a:t>Show respect to everyone at all times </a:t>
            </a:r>
            <a:endParaRPr lang="en-GB" sz="1400" b="1">
              <a:ea typeface="Calibri"/>
              <a:cs typeface="Calibri"/>
            </a:endParaRPr>
          </a:p>
          <a:p>
            <a:pPr algn="l"/>
            <a:r>
              <a:rPr lang="en-GB" sz="1400"/>
              <a:t>Be kind, polite and follow instructions straightaway</a:t>
            </a:r>
            <a:endParaRPr lang="en-GB" sz="1400">
              <a:ea typeface="Calibri"/>
              <a:cs typeface="Calibri"/>
            </a:endParaRPr>
          </a:p>
          <a:p>
            <a:pPr algn="l"/>
            <a:r>
              <a:rPr lang="en-GB" sz="1400"/>
              <a:t>Make every second of every lesson count – your time here will go quickly ... you will be Year 11 in no time at all!</a:t>
            </a:r>
            <a:endParaRPr lang="en-GB" sz="1400">
              <a:ea typeface="Calibri"/>
              <a:cs typeface="Calibri"/>
            </a:endParaRPr>
          </a:p>
          <a:p>
            <a:endParaRPr lang="en-GB"/>
          </a:p>
          <a:p>
            <a:endParaRPr lang="en-GB"/>
          </a:p>
          <a:p>
            <a:endParaRPr lang="en-GB"/>
          </a:p>
        </p:txBody>
      </p:sp>
    </p:spTree>
    <p:extLst>
      <p:ext uri="{BB962C8B-B14F-4D97-AF65-F5344CB8AC3E}">
        <p14:creationId xmlns:p14="http://schemas.microsoft.com/office/powerpoint/2010/main" val="403347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84344" y="145429"/>
            <a:ext cx="1474313" cy="1484611"/>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6F21FBEF-F50E-1B2F-7690-38EFDCE3B494}"/>
              </a:ext>
            </a:extLst>
          </p:cNvPr>
          <p:cNvSpPr txBox="1">
            <a:spLocks/>
          </p:cNvSpPr>
          <p:nvPr/>
        </p:nvSpPr>
        <p:spPr>
          <a:xfrm>
            <a:off x="421105" y="-28116"/>
            <a:ext cx="113538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t>               </a:t>
            </a:r>
            <a:r>
              <a:rPr lang="en-GB" b="1"/>
              <a:t>Mental Health and Wellbeing</a:t>
            </a:r>
          </a:p>
        </p:txBody>
      </p:sp>
      <p:sp>
        <p:nvSpPr>
          <p:cNvPr id="8" name="Content Placeholder 2">
            <a:extLst>
              <a:ext uri="{FF2B5EF4-FFF2-40B4-BE49-F238E27FC236}">
                <a16:creationId xmlns:a16="http://schemas.microsoft.com/office/drawing/2014/main" id="{6A4C6079-FE23-9E6B-4C23-CA6D8147DD9A}"/>
              </a:ext>
            </a:extLst>
          </p:cNvPr>
          <p:cNvSpPr txBox="1">
            <a:spLocks/>
          </p:cNvSpPr>
          <p:nvPr/>
        </p:nvSpPr>
        <p:spPr>
          <a:xfrm>
            <a:off x="735724" y="1296646"/>
            <a:ext cx="11215429" cy="4838875"/>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srgbClr val="000000"/>
              </a:solidFill>
              <a:latin typeface="Arial" panose="020B0604020202020204" pitchFamily="34" charset="0"/>
            </a:endParaRPr>
          </a:p>
          <a:p>
            <a:r>
              <a:rPr lang="en-GB" sz="2100" b="1">
                <a:solidFill>
                  <a:srgbClr val="000000"/>
                </a:solidFill>
                <a:cs typeface="Calibri"/>
              </a:rPr>
              <a:t>John </a:t>
            </a:r>
            <a:r>
              <a:rPr lang="en-GB" sz="2100" b="1" err="1">
                <a:solidFill>
                  <a:srgbClr val="000000"/>
                </a:solidFill>
                <a:cs typeface="Calibri"/>
              </a:rPr>
              <a:t>Spendluffe</a:t>
            </a:r>
            <a:r>
              <a:rPr lang="en-GB" sz="2100" b="1">
                <a:solidFill>
                  <a:srgbClr val="000000"/>
                </a:solidFill>
                <a:cs typeface="Calibri"/>
              </a:rPr>
              <a:t> Technology College places a high value on the mental health and emotional wellbeing of all students in our care. </a:t>
            </a:r>
            <a:endParaRPr lang="en-GB" sz="2100" b="1">
              <a:solidFill>
                <a:srgbClr val="000000"/>
              </a:solidFill>
              <a:ea typeface="Calibri"/>
              <a:cs typeface="Calibri"/>
            </a:endParaRPr>
          </a:p>
          <a:p>
            <a:r>
              <a:rPr lang="en-GB" sz="2100" b="1">
                <a:solidFill>
                  <a:srgbClr val="000000"/>
                </a:solidFill>
                <a:cs typeface="Calibri" panose="020F0502020204030204" pitchFamily="34" charset="0"/>
              </a:rPr>
              <a:t>What is meant by ‘Mental Health’? </a:t>
            </a:r>
            <a:endParaRPr lang="en-GB" sz="2100">
              <a:solidFill>
                <a:srgbClr val="000000"/>
              </a:solidFill>
              <a:cs typeface="Calibri" panose="020F0502020204030204" pitchFamily="34" charset="0"/>
            </a:endParaRPr>
          </a:p>
          <a:p>
            <a:r>
              <a:rPr lang="en-GB" sz="2100">
                <a:solidFill>
                  <a:srgbClr val="000000"/>
                </a:solidFill>
                <a:cs typeface="Calibri" panose="020F0502020204030204" pitchFamily="34" charset="0"/>
              </a:rPr>
              <a:t>We all have mental health – whether it is good, bad or in the middle. Put simply, your mental health is the way you feel on any particular day. </a:t>
            </a:r>
          </a:p>
          <a:p>
            <a:endParaRPr lang="en-GB" sz="2100">
              <a:solidFill>
                <a:srgbClr val="000000"/>
              </a:solidFill>
              <a:cs typeface="Calibri" panose="020F0502020204030204" pitchFamily="34" charset="0"/>
            </a:endParaRPr>
          </a:p>
          <a:p>
            <a:r>
              <a:rPr lang="en-GB" sz="2100">
                <a:solidFill>
                  <a:srgbClr val="000000"/>
                </a:solidFill>
                <a:cs typeface="Calibri"/>
              </a:rPr>
              <a:t>According to the World Health Organization (WHO), mental health is ‘a state of well-being in which the individual realizes his or her own abilities, can cope with the normal stresses of life, can work productively and fruitfully, and is able to make a contribution to his or her community.’ </a:t>
            </a:r>
            <a:endParaRPr lang="en-GB" sz="2100">
              <a:solidFill>
                <a:srgbClr val="000000"/>
              </a:solidFill>
              <a:ea typeface="Calibri"/>
              <a:cs typeface="Calibri" panose="020F0502020204030204" pitchFamily="34" charset="0"/>
            </a:endParaRPr>
          </a:p>
          <a:p>
            <a:pPr algn="l"/>
            <a:endParaRPr lang="en-GB" sz="2100">
              <a:solidFill>
                <a:srgbClr val="000000"/>
              </a:solidFill>
            </a:endParaRPr>
          </a:p>
          <a:p>
            <a:r>
              <a:rPr lang="en-GB" sz="2100">
                <a:solidFill>
                  <a:srgbClr val="000000"/>
                </a:solidFill>
                <a:cs typeface="Calibri" panose="020F0502020204030204"/>
              </a:rPr>
              <a:t> Tutors, progress teams and all staff are here to support you and your wellbeing. </a:t>
            </a:r>
            <a:endParaRPr lang="en-GB" sz="2100">
              <a:solidFill>
                <a:srgbClr val="000000"/>
              </a:solidFill>
              <a:ea typeface="Calibri"/>
              <a:cs typeface="Calibri" panose="020F0502020204030204"/>
            </a:endParaRPr>
          </a:p>
          <a:p>
            <a:r>
              <a:rPr lang="en-GB" sz="2100">
                <a:solidFill>
                  <a:srgbClr val="000000"/>
                </a:solidFill>
                <a:cs typeface="Calibri" panose="020F0502020204030204"/>
              </a:rPr>
              <a:t>We work in partnership with the Mental Health Support Team, Lincolnshire NHS Trust, Skegness branch.  We can refer students to this service. We also have in-school counsellors and in school mental health first-aiders.</a:t>
            </a:r>
            <a:endParaRPr lang="en-GB" sz="2100">
              <a:solidFill>
                <a:srgbClr val="000000"/>
              </a:solidFill>
              <a:ea typeface="Calibri"/>
              <a:cs typeface="Calibri"/>
            </a:endParaRPr>
          </a:p>
          <a:p>
            <a:endParaRPr lang="en-GB" sz="18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0924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2222" y="-277446"/>
            <a:ext cx="1901445" cy="1901445"/>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pic>
        <p:nvPicPr>
          <p:cNvPr id="3" name="Picture 2"/>
          <p:cNvPicPr>
            <a:picLocks noChangeAspect="1"/>
          </p:cNvPicPr>
          <p:nvPr/>
        </p:nvPicPr>
        <p:blipFill>
          <a:blip r:embed="rId3"/>
          <a:stretch>
            <a:fillRect/>
          </a:stretch>
        </p:blipFill>
        <p:spPr>
          <a:xfrm>
            <a:off x="1755228" y="153996"/>
            <a:ext cx="9400640" cy="6601471"/>
          </a:xfrm>
          <a:prstGeom prst="rect">
            <a:avLst/>
          </a:prstGeom>
        </p:spPr>
      </p:pic>
      <p:sp>
        <p:nvSpPr>
          <p:cNvPr id="5" name="Footer Placeholder 4"/>
          <p:cNvSpPr>
            <a:spLocks noGrp="1"/>
          </p:cNvSpPr>
          <p:nvPr>
            <p:ph type="ftr" sz="quarter" idx="11"/>
          </p:nvPr>
        </p:nvSpPr>
        <p:spPr>
          <a:xfrm rot="5400000">
            <a:off x="-5418511" y="3787316"/>
            <a:ext cx="12192000" cy="326571"/>
          </a:xfrm>
        </p:spPr>
        <p:txBody>
          <a:bodyPr/>
          <a:lstStyle/>
          <a:p>
            <a:r>
              <a:rPr lang="en-GB" sz="2800">
                <a:ln w="0"/>
                <a:solidFill>
                  <a:schemeClr val="tx1"/>
                </a:solidFill>
                <a:effectLst>
                  <a:outerShdw blurRad="38100" dist="19050" dir="2700000" algn="tl" rotWithShape="0">
                    <a:schemeClr val="dk1">
                      <a:alpha val="40000"/>
                    </a:schemeClr>
                  </a:outerShdw>
                </a:effectLst>
              </a:rPr>
              <a:t>Respect </a:t>
            </a:r>
            <a:r>
              <a:rPr lang="en-GB" sz="2800">
                <a:ln w="0"/>
                <a:solidFill>
                  <a:srgbClr val="FFC000"/>
                </a:solidFill>
                <a:effectLst>
                  <a:outerShdw blurRad="38100" dist="19050" dir="2700000" algn="tl" rotWithShape="0">
                    <a:schemeClr val="dk1">
                      <a:alpha val="40000"/>
                    </a:schemeClr>
                  </a:outerShdw>
                </a:effectLst>
              </a:rPr>
              <a:t>- Responsibility </a:t>
            </a:r>
            <a:r>
              <a:rPr lang="en-GB" sz="2800">
                <a:ln w="0"/>
                <a:solidFill>
                  <a:schemeClr val="bg1">
                    <a:lumMod val="50000"/>
                  </a:schemeClr>
                </a:solidFill>
                <a:effectLst>
                  <a:outerShdw blurRad="38100" dist="19050" dir="2700000" algn="tl" rotWithShape="0">
                    <a:schemeClr val="dk1">
                      <a:alpha val="40000"/>
                    </a:schemeClr>
                  </a:outerShdw>
                </a:effectLst>
              </a:rPr>
              <a:t>-</a:t>
            </a:r>
            <a:r>
              <a:rPr lang="en-GB" sz="2800">
                <a:ln w="0"/>
                <a:solidFill>
                  <a:schemeClr val="tx1"/>
                </a:solidFill>
                <a:effectLst>
                  <a:outerShdw blurRad="38100" dist="19050" dir="2700000" algn="tl" rotWithShape="0">
                    <a:schemeClr val="dk1">
                      <a:alpha val="40000"/>
                    </a:schemeClr>
                  </a:outerShdw>
                </a:effectLst>
              </a:rPr>
              <a:t> </a:t>
            </a:r>
            <a:r>
              <a:rPr lang="en-GB" sz="2800">
                <a:ln w="0"/>
                <a:solidFill>
                  <a:schemeClr val="bg1">
                    <a:lumMod val="50000"/>
                  </a:schemeClr>
                </a:solidFill>
                <a:effectLst>
                  <a:outerShdw blurRad="38100" dist="19050" dir="2700000" algn="tl" rotWithShape="0">
                    <a:schemeClr val="dk1">
                      <a:alpha val="40000"/>
                    </a:schemeClr>
                  </a:outerShdw>
                </a:effectLst>
              </a:rPr>
              <a:t>Resilience</a:t>
            </a:r>
          </a:p>
        </p:txBody>
      </p:sp>
    </p:spTree>
    <p:extLst>
      <p:ext uri="{BB962C8B-B14F-4D97-AF65-F5344CB8AC3E}">
        <p14:creationId xmlns:p14="http://schemas.microsoft.com/office/powerpoint/2010/main" val="127960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2222" y="-277446"/>
            <a:ext cx="1901445" cy="1901445"/>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pic>
        <p:nvPicPr>
          <p:cNvPr id="3" name="Picture 2"/>
          <p:cNvPicPr>
            <a:picLocks noChangeAspect="1"/>
          </p:cNvPicPr>
          <p:nvPr/>
        </p:nvPicPr>
        <p:blipFill>
          <a:blip r:embed="rId3"/>
          <a:stretch>
            <a:fillRect/>
          </a:stretch>
        </p:blipFill>
        <p:spPr>
          <a:xfrm>
            <a:off x="1755228" y="153996"/>
            <a:ext cx="9400640" cy="6601471"/>
          </a:xfrm>
          <a:prstGeom prst="rect">
            <a:avLst/>
          </a:prstGeom>
        </p:spPr>
      </p:pic>
      <p:sp>
        <p:nvSpPr>
          <p:cNvPr id="5" name="Footer Placeholder 4"/>
          <p:cNvSpPr>
            <a:spLocks noGrp="1"/>
          </p:cNvSpPr>
          <p:nvPr>
            <p:ph type="ftr" sz="quarter" idx="11"/>
          </p:nvPr>
        </p:nvSpPr>
        <p:spPr>
          <a:xfrm rot="5400000">
            <a:off x="-5418511" y="3787316"/>
            <a:ext cx="12192000" cy="326571"/>
          </a:xfrm>
        </p:spPr>
        <p:txBody>
          <a:bodyPr/>
          <a:lstStyle/>
          <a:p>
            <a:r>
              <a:rPr lang="en-GB" sz="2800">
                <a:ln w="0"/>
                <a:solidFill>
                  <a:schemeClr val="tx1"/>
                </a:solidFill>
                <a:effectLst>
                  <a:outerShdw blurRad="38100" dist="19050" dir="2700000" algn="tl" rotWithShape="0">
                    <a:schemeClr val="dk1">
                      <a:alpha val="40000"/>
                    </a:schemeClr>
                  </a:outerShdw>
                </a:effectLst>
              </a:rPr>
              <a:t>Respect </a:t>
            </a:r>
            <a:r>
              <a:rPr lang="en-GB" sz="2800">
                <a:ln w="0"/>
                <a:solidFill>
                  <a:srgbClr val="FFC000"/>
                </a:solidFill>
                <a:effectLst>
                  <a:outerShdw blurRad="38100" dist="19050" dir="2700000" algn="tl" rotWithShape="0">
                    <a:schemeClr val="dk1">
                      <a:alpha val="40000"/>
                    </a:schemeClr>
                  </a:outerShdw>
                </a:effectLst>
              </a:rPr>
              <a:t>- Responsibility </a:t>
            </a:r>
            <a:r>
              <a:rPr lang="en-GB" sz="2800">
                <a:ln w="0"/>
                <a:solidFill>
                  <a:schemeClr val="bg1">
                    <a:lumMod val="50000"/>
                  </a:schemeClr>
                </a:solidFill>
                <a:effectLst>
                  <a:outerShdw blurRad="38100" dist="19050" dir="2700000" algn="tl" rotWithShape="0">
                    <a:schemeClr val="dk1">
                      <a:alpha val="40000"/>
                    </a:schemeClr>
                  </a:outerShdw>
                </a:effectLst>
              </a:rPr>
              <a:t>-</a:t>
            </a:r>
            <a:r>
              <a:rPr lang="en-GB" sz="2800">
                <a:ln w="0"/>
                <a:solidFill>
                  <a:schemeClr val="tx1"/>
                </a:solidFill>
                <a:effectLst>
                  <a:outerShdw blurRad="38100" dist="19050" dir="2700000" algn="tl" rotWithShape="0">
                    <a:schemeClr val="dk1">
                      <a:alpha val="40000"/>
                    </a:schemeClr>
                  </a:outerShdw>
                </a:effectLst>
              </a:rPr>
              <a:t> </a:t>
            </a:r>
            <a:r>
              <a:rPr lang="en-GB" sz="2800">
                <a:ln w="0"/>
                <a:solidFill>
                  <a:schemeClr val="bg1">
                    <a:lumMod val="50000"/>
                  </a:schemeClr>
                </a:solidFill>
                <a:effectLst>
                  <a:outerShdw blurRad="38100" dist="19050" dir="2700000" algn="tl" rotWithShape="0">
                    <a:schemeClr val="dk1">
                      <a:alpha val="40000"/>
                    </a:schemeClr>
                  </a:outerShdw>
                </a:effectLst>
              </a:rPr>
              <a:t>Resilience</a:t>
            </a:r>
          </a:p>
        </p:txBody>
      </p:sp>
    </p:spTree>
    <p:extLst>
      <p:ext uri="{BB962C8B-B14F-4D97-AF65-F5344CB8AC3E}">
        <p14:creationId xmlns:p14="http://schemas.microsoft.com/office/powerpoint/2010/main" val="87221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9E3A3-B187-ADD5-1956-4EE8A827A3EE}"/>
              </a:ext>
            </a:extLst>
          </p:cNvPr>
          <p:cNvSpPr>
            <a:spLocks noGrp="1"/>
          </p:cNvSpPr>
          <p:nvPr>
            <p:ph type="title"/>
          </p:nvPr>
        </p:nvSpPr>
        <p:spPr>
          <a:xfrm>
            <a:off x="793662" y="386930"/>
            <a:ext cx="10066122" cy="1298448"/>
          </a:xfrm>
        </p:spPr>
        <p:txBody>
          <a:bodyPr anchor="b">
            <a:normAutofit/>
          </a:bodyPr>
          <a:lstStyle/>
          <a:p>
            <a:r>
              <a:rPr lang="en-GB" b="1" dirty="0"/>
              <a:t>Your School needs you!</a:t>
            </a:r>
            <a:br>
              <a:rPr lang="en-GB" b="1" dirty="0"/>
            </a:br>
            <a:r>
              <a:rPr lang="en-GB" b="1" dirty="0"/>
              <a:t>Parent Governor recruitment</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B0B3D5-3F6A-BBA8-D0EC-3E7D1ED0CCE6}"/>
              </a:ext>
            </a:extLst>
          </p:cNvPr>
          <p:cNvSpPr>
            <a:spLocks noGrp="1"/>
          </p:cNvSpPr>
          <p:nvPr>
            <p:ph idx="1"/>
          </p:nvPr>
        </p:nvSpPr>
        <p:spPr>
          <a:xfrm>
            <a:off x="793661" y="2599509"/>
            <a:ext cx="4530898" cy="3639450"/>
          </a:xfrm>
        </p:spPr>
        <p:txBody>
          <a:bodyPr anchor="ctr">
            <a:normAutofit/>
          </a:bodyPr>
          <a:lstStyle/>
          <a:p>
            <a:r>
              <a:rPr lang="en-GB" sz="2000" dirty="0"/>
              <a:t>Support the development of the school</a:t>
            </a:r>
          </a:p>
          <a:p>
            <a:r>
              <a:rPr lang="en-GB" sz="2000" dirty="0"/>
              <a:t>Be a critical friend</a:t>
            </a:r>
          </a:p>
          <a:p>
            <a:r>
              <a:rPr lang="en-GB" sz="2000" dirty="0"/>
              <a:t>Attend 6 meetings over the year (cake is provided)</a:t>
            </a:r>
          </a:p>
          <a:p>
            <a:r>
              <a:rPr lang="en-GB" sz="2000" dirty="0"/>
              <a:t>Support and training provided</a:t>
            </a:r>
          </a:p>
          <a:p>
            <a:pPr marL="0" indent="0">
              <a:buNone/>
            </a:pPr>
            <a:endParaRPr lang="en-GB" sz="2000" dirty="0"/>
          </a:p>
          <a:p>
            <a:pPr marL="0" indent="0">
              <a:buNone/>
            </a:pPr>
            <a:endParaRPr lang="en-GB" sz="2000" dirty="0"/>
          </a:p>
          <a:p>
            <a:pPr marL="0" indent="0">
              <a:buNone/>
            </a:pPr>
            <a:r>
              <a:rPr lang="en-GB" sz="2000" dirty="0"/>
              <a:t>If you are interested or wish to know more please come and speak with me.</a:t>
            </a:r>
          </a:p>
        </p:txBody>
      </p:sp>
      <p:pic>
        <p:nvPicPr>
          <p:cNvPr id="4" name="Picture 3">
            <a:extLst>
              <a:ext uri="{FF2B5EF4-FFF2-40B4-BE49-F238E27FC236}">
                <a16:creationId xmlns:a16="http://schemas.microsoft.com/office/drawing/2014/main" id="{FC021BE7-8A98-77E6-EFF1-317B38EA9269}"/>
              </a:ext>
            </a:extLst>
          </p:cNvPr>
          <p:cNvPicPr>
            <a:picLocks noChangeAspect="1"/>
          </p:cNvPicPr>
          <p:nvPr/>
        </p:nvPicPr>
        <p:blipFill>
          <a:blip r:embed="rId2"/>
          <a:stretch>
            <a:fillRect/>
          </a:stretch>
        </p:blipFill>
        <p:spPr>
          <a:xfrm>
            <a:off x="5911532" y="2495051"/>
            <a:ext cx="5150277" cy="3692651"/>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877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142360" y="325218"/>
            <a:ext cx="10253133" cy="923330"/>
          </a:xfrm>
          <a:prstGeom prst="rect">
            <a:avLst/>
          </a:prstGeom>
          <a:noFill/>
        </p:spPr>
        <p:txBody>
          <a:bodyPr wrap="square" rtlCol="0">
            <a:spAutoFit/>
          </a:bodyPr>
          <a:lstStyle/>
          <a:p>
            <a:pPr algn="ctr"/>
            <a:r>
              <a:rPr lang="en-GB"/>
              <a:t>	</a:t>
            </a:r>
            <a:r>
              <a:rPr lang="en-GB" sz="5400"/>
              <a:t>Key Dates</a:t>
            </a:r>
          </a:p>
        </p:txBody>
      </p:sp>
      <p:sp>
        <p:nvSpPr>
          <p:cNvPr id="7" name="TextBox 6"/>
          <p:cNvSpPr txBox="1"/>
          <p:nvPr/>
        </p:nvSpPr>
        <p:spPr>
          <a:xfrm>
            <a:off x="2992815" y="1255711"/>
            <a:ext cx="4718607" cy="3908762"/>
          </a:xfrm>
          <a:prstGeom prst="rect">
            <a:avLst/>
          </a:prstGeom>
          <a:noFill/>
        </p:spPr>
        <p:txBody>
          <a:bodyPr wrap="square" lIns="91440" tIns="45720" rIns="91440" bIns="45720" rtlCol="0" anchor="t">
            <a:spAutoFit/>
          </a:bodyPr>
          <a:lstStyle/>
          <a:p>
            <a:r>
              <a:rPr lang="en-GB" sz="2000" dirty="0"/>
              <a:t>4th September- Year 7 First Day</a:t>
            </a:r>
            <a:endParaRPr lang="en-GB" sz="2000" dirty="0">
              <a:ea typeface="Calibri"/>
              <a:cs typeface="Calibri"/>
            </a:endParaRPr>
          </a:p>
          <a:p>
            <a:endParaRPr lang="en-GB" sz="2000" dirty="0"/>
          </a:p>
          <a:p>
            <a:r>
              <a:rPr lang="en-GB" sz="2000" dirty="0"/>
              <a:t>9th October- Year 7 Settling in evening</a:t>
            </a:r>
            <a:endParaRPr lang="en-GB" sz="2000" dirty="0">
              <a:ea typeface="Calibri"/>
              <a:cs typeface="Calibri"/>
            </a:endParaRPr>
          </a:p>
          <a:p>
            <a:endParaRPr lang="en-GB" sz="2000" dirty="0"/>
          </a:p>
          <a:p>
            <a:r>
              <a:rPr lang="en-GB" sz="2000" dirty="0"/>
              <a:t>December- Year 7 Progress Update</a:t>
            </a:r>
            <a:endParaRPr lang="en-GB" sz="2000" dirty="0">
              <a:ea typeface="Calibri"/>
              <a:cs typeface="Calibri"/>
            </a:endParaRPr>
          </a:p>
          <a:p>
            <a:endParaRPr lang="en-GB" sz="2000" dirty="0"/>
          </a:p>
          <a:p>
            <a:r>
              <a:rPr lang="en-GB" sz="2000" dirty="0"/>
              <a:t>March- Year 7 Progress Update</a:t>
            </a:r>
            <a:endParaRPr lang="en-GB" sz="2000" dirty="0">
              <a:ea typeface="Calibri"/>
              <a:cs typeface="Calibri"/>
            </a:endParaRPr>
          </a:p>
          <a:p>
            <a:endParaRPr lang="en-GB" sz="2000" dirty="0"/>
          </a:p>
          <a:p>
            <a:r>
              <a:rPr lang="en-GB" sz="2000" dirty="0"/>
              <a:t>30</a:t>
            </a:r>
            <a:r>
              <a:rPr lang="en-GB" sz="2000" baseline="30000" dirty="0"/>
              <a:t>th</a:t>
            </a:r>
            <a:r>
              <a:rPr lang="en-GB" sz="2000" dirty="0"/>
              <a:t> April- Year 7 Parents evening</a:t>
            </a:r>
            <a:endParaRPr lang="en-GB" sz="2000" dirty="0">
              <a:ea typeface="Calibri"/>
              <a:cs typeface="Calibri"/>
            </a:endParaRPr>
          </a:p>
          <a:p>
            <a:endParaRPr lang="en-GB" sz="2000" dirty="0"/>
          </a:p>
          <a:p>
            <a:r>
              <a:rPr lang="en-GB" sz="2000" dirty="0"/>
              <a:t>July- Year 7 Progress Update</a:t>
            </a:r>
            <a:endParaRPr lang="en-GB" sz="2000" dirty="0">
              <a:ea typeface="Calibri"/>
              <a:cs typeface="Calibri"/>
            </a:endParaRPr>
          </a:p>
          <a:p>
            <a:endParaRPr lang="en-GB" sz="2800" dirty="0"/>
          </a:p>
        </p:txBody>
      </p:sp>
      <p:sp>
        <p:nvSpPr>
          <p:cNvPr id="3" name="TextBox 2">
            <a:extLst>
              <a:ext uri="{FF2B5EF4-FFF2-40B4-BE49-F238E27FC236}">
                <a16:creationId xmlns:a16="http://schemas.microsoft.com/office/drawing/2014/main" id="{DBBD1A9B-13DA-DA9C-CC0A-3315E0938AE9}"/>
              </a:ext>
            </a:extLst>
          </p:cNvPr>
          <p:cNvSpPr txBox="1"/>
          <p:nvPr/>
        </p:nvSpPr>
        <p:spPr>
          <a:xfrm>
            <a:off x="7712243" y="3902243"/>
            <a:ext cx="4237121" cy="2031325"/>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42424"/>
                </a:solidFill>
                <a:latin typeface="Segoe UI"/>
                <a:cs typeface="Segoe UI"/>
              </a:rPr>
              <a:t>Admin staff are available  to help with admission forms.</a:t>
            </a:r>
          </a:p>
          <a:p>
            <a:endParaRPr lang="en-US" b="1" dirty="0">
              <a:solidFill>
                <a:srgbClr val="242424"/>
              </a:solidFill>
              <a:latin typeface="Segoe UI"/>
              <a:cs typeface="Segoe UI"/>
            </a:endParaRPr>
          </a:p>
          <a:p>
            <a:r>
              <a:rPr lang="en-US" b="1" dirty="0">
                <a:solidFill>
                  <a:srgbClr val="242424"/>
                </a:solidFill>
                <a:latin typeface="Segoe UI"/>
                <a:cs typeface="Segoe UI"/>
              </a:rPr>
              <a:t>ICT team are available to sign up for the </a:t>
            </a:r>
            <a:r>
              <a:rPr lang="en-US" b="1" err="1">
                <a:solidFill>
                  <a:srgbClr val="242424"/>
                </a:solidFill>
                <a:latin typeface="Segoe UI"/>
                <a:cs typeface="Segoe UI"/>
              </a:rPr>
              <a:t>Ipay</a:t>
            </a:r>
            <a:r>
              <a:rPr lang="en-US" b="1" dirty="0">
                <a:solidFill>
                  <a:srgbClr val="242424"/>
                </a:solidFill>
                <a:latin typeface="Segoe UI"/>
                <a:cs typeface="Segoe UI"/>
              </a:rPr>
              <a:t> system</a:t>
            </a:r>
          </a:p>
          <a:p>
            <a:endParaRPr lang="en-US" b="1" dirty="0">
              <a:solidFill>
                <a:srgbClr val="242424"/>
              </a:solidFill>
              <a:latin typeface="Segoe UI"/>
              <a:cs typeface="Segoe UI"/>
            </a:endParaRPr>
          </a:p>
          <a:p>
            <a:r>
              <a:rPr lang="en-US" b="1" dirty="0">
                <a:solidFill>
                  <a:srgbClr val="242424"/>
                </a:solidFill>
                <a:latin typeface="Segoe UI"/>
                <a:cs typeface="Segoe UI"/>
              </a:rPr>
              <a:t>This will take place in the Sports Hall.</a:t>
            </a:r>
          </a:p>
        </p:txBody>
      </p:sp>
    </p:spTree>
    <p:extLst>
      <p:ext uri="{BB962C8B-B14F-4D97-AF65-F5344CB8AC3E}">
        <p14:creationId xmlns:p14="http://schemas.microsoft.com/office/powerpoint/2010/main" val="3112982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sp>
        <p:nvSpPr>
          <p:cNvPr id="9" name="Title 1"/>
          <p:cNvSpPr>
            <a:spLocks noGrp="1"/>
          </p:cNvSpPr>
          <p:nvPr>
            <p:ph type="ctrTitle"/>
          </p:nvPr>
        </p:nvSpPr>
        <p:spPr>
          <a:xfrm>
            <a:off x="2030185" y="427833"/>
            <a:ext cx="9144000" cy="1016680"/>
          </a:xfrm>
        </p:spPr>
        <p:txBody>
          <a:bodyPr>
            <a:normAutofit/>
          </a:bodyPr>
          <a:lstStyle/>
          <a:p>
            <a:r>
              <a:rPr lang="en-GB" dirty="0">
                <a:latin typeface="+mn-lt"/>
              </a:rPr>
              <a:t>Our Partnership</a:t>
            </a:r>
          </a:p>
        </p:txBody>
      </p:sp>
      <p:sp>
        <p:nvSpPr>
          <p:cNvPr id="3" name="Subtitle 2">
            <a:extLst>
              <a:ext uri="{FF2B5EF4-FFF2-40B4-BE49-F238E27FC236}">
                <a16:creationId xmlns:a16="http://schemas.microsoft.com/office/drawing/2014/main" id="{AC26AA32-6C70-A368-DB67-C9E81535A44A}"/>
              </a:ext>
            </a:extLst>
          </p:cNvPr>
          <p:cNvSpPr>
            <a:spLocks noGrp="1"/>
          </p:cNvSpPr>
          <p:nvPr>
            <p:ph type="subTitle" idx="1"/>
          </p:nvPr>
        </p:nvSpPr>
        <p:spPr/>
        <p:txBody>
          <a:bodyPr/>
          <a:lstStyle/>
          <a:p>
            <a:endParaRPr lang="en-US"/>
          </a:p>
        </p:txBody>
      </p:sp>
      <p:pic>
        <p:nvPicPr>
          <p:cNvPr id="7" name="Picture 6" descr="St Fergus Families Together | St Fergus' Primary School">
            <a:extLst>
              <a:ext uri="{FF2B5EF4-FFF2-40B4-BE49-F238E27FC236}">
                <a16:creationId xmlns:a16="http://schemas.microsoft.com/office/drawing/2014/main" id="{13DED494-8AFB-F36C-0B83-9988F4EDB6E8}"/>
              </a:ext>
            </a:extLst>
          </p:cNvPr>
          <p:cNvPicPr>
            <a:picLocks noChangeAspect="1"/>
          </p:cNvPicPr>
          <p:nvPr/>
        </p:nvPicPr>
        <p:blipFill>
          <a:blip r:embed="rId2"/>
          <a:stretch>
            <a:fillRect/>
          </a:stretch>
        </p:blipFill>
        <p:spPr>
          <a:xfrm>
            <a:off x="2020214" y="-118626"/>
            <a:ext cx="8650203" cy="6419037"/>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7" t="6908" r="13357" b="13333"/>
          <a:stretch/>
        </p:blipFill>
        <p:spPr>
          <a:xfrm>
            <a:off x="7744271" y="101263"/>
            <a:ext cx="1919252" cy="2122075"/>
          </a:xfrm>
          <a:prstGeom prst="rect">
            <a:avLst/>
          </a:prstGeom>
        </p:spPr>
      </p:pic>
    </p:spTree>
    <p:extLst>
      <p:ext uri="{BB962C8B-B14F-4D97-AF65-F5344CB8AC3E}">
        <p14:creationId xmlns:p14="http://schemas.microsoft.com/office/powerpoint/2010/main" val="283673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AD2CE18B-AB73-8571-B640-787222838B70}"/>
              </a:ext>
            </a:extLst>
          </p:cNvPr>
          <p:cNvSpPr>
            <a:spLocks noGrp="1"/>
          </p:cNvSpPr>
          <p:nvPr>
            <p:ph type="ctrTitle"/>
          </p:nvPr>
        </p:nvSpPr>
        <p:spPr>
          <a:xfrm>
            <a:off x="2394423" y="-943034"/>
            <a:ext cx="9144000" cy="2387600"/>
          </a:xfrm>
        </p:spPr>
        <p:txBody>
          <a:bodyPr>
            <a:normAutofit/>
          </a:bodyPr>
          <a:lstStyle/>
          <a:p>
            <a:r>
              <a:rPr lang="en-GB" sz="4800"/>
              <a:t>Year 7 Progress and Pastoral Team</a:t>
            </a:r>
            <a:br>
              <a:rPr lang="en-GB"/>
            </a:br>
            <a:endParaRPr lang="en-GB" sz="4000"/>
          </a:p>
        </p:txBody>
      </p:sp>
      <p:sp>
        <p:nvSpPr>
          <p:cNvPr id="3" name="Subtitle 2"/>
          <p:cNvSpPr>
            <a:spLocks noGrp="1"/>
          </p:cNvSpPr>
          <p:nvPr>
            <p:ph type="subTitle" idx="1"/>
          </p:nvPr>
        </p:nvSpPr>
        <p:spPr/>
        <p:txBody>
          <a:bodyPr/>
          <a:lstStyle/>
          <a:p>
            <a:endParaRPr lang="en-GB"/>
          </a:p>
        </p:txBody>
      </p:sp>
      <p:sp>
        <p:nvSpPr>
          <p:cNvPr id="8" name="TextBox 7">
            <a:extLst>
              <a:ext uri="{FF2B5EF4-FFF2-40B4-BE49-F238E27FC236}">
                <a16:creationId xmlns:a16="http://schemas.microsoft.com/office/drawing/2014/main" id="{DA444C18-C40A-4323-E19C-CF9E81DDFA5D}"/>
              </a:ext>
            </a:extLst>
          </p:cNvPr>
          <p:cNvSpPr txBox="1"/>
          <p:nvPr/>
        </p:nvSpPr>
        <p:spPr>
          <a:xfrm>
            <a:off x="10929581" y="6232477"/>
            <a:ext cx="818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AA</a:t>
            </a:r>
            <a:endParaRPr lang="en-US"/>
          </a:p>
        </p:txBody>
      </p:sp>
      <p:pic>
        <p:nvPicPr>
          <p:cNvPr id="4" name="Picture 3" descr="A group of women standing in front of a mural&#10;&#10;AI-generated content may be incorrect.">
            <a:extLst>
              <a:ext uri="{FF2B5EF4-FFF2-40B4-BE49-F238E27FC236}">
                <a16:creationId xmlns:a16="http://schemas.microsoft.com/office/drawing/2014/main" id="{3B34916A-480A-E1BD-79AE-95CE4F74FAB2}"/>
              </a:ext>
            </a:extLst>
          </p:cNvPr>
          <p:cNvPicPr>
            <a:picLocks noChangeAspect="1"/>
          </p:cNvPicPr>
          <p:nvPr/>
        </p:nvPicPr>
        <p:blipFill>
          <a:blip r:embed="rId3"/>
          <a:srcRect t="28551" r="100" b="-146"/>
          <a:stretch>
            <a:fillRect/>
          </a:stretch>
        </p:blipFill>
        <p:spPr>
          <a:xfrm>
            <a:off x="3045369" y="1714500"/>
            <a:ext cx="7926060" cy="3827212"/>
          </a:xfrm>
          <a:prstGeom prst="rect">
            <a:avLst/>
          </a:prstGeom>
        </p:spPr>
      </p:pic>
    </p:spTree>
    <p:extLst>
      <p:ext uri="{BB962C8B-B14F-4D97-AF65-F5344CB8AC3E}">
        <p14:creationId xmlns:p14="http://schemas.microsoft.com/office/powerpoint/2010/main" val="206454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0F1B7-9243-0EE5-08CC-B8E4A06A7855}"/>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1C3EC772-BFE5-3826-AC4D-CA13C616FB8B}"/>
              </a:ext>
            </a:extLst>
          </p:cNvPr>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a:extLst>
              <a:ext uri="{FF2B5EF4-FFF2-40B4-BE49-F238E27FC236}">
                <a16:creationId xmlns:a16="http://schemas.microsoft.com/office/drawing/2014/main" id="{6C7EE63E-B1BE-68AB-18C5-1E0F60C0DED8}"/>
              </a:ext>
            </a:extLst>
          </p:cNvPr>
          <p:cNvPicPr>
            <a:picLocks noChangeAspect="1"/>
          </p:cNvPicPr>
          <p:nvPr/>
        </p:nvPicPr>
        <p:blipFill>
          <a:blip r:embed="rId2"/>
          <a:stretch>
            <a:fillRect/>
          </a:stretch>
        </p:blipFill>
        <p:spPr>
          <a:xfrm>
            <a:off x="-379035" y="-462112"/>
            <a:ext cx="3371850" cy="3371850"/>
          </a:xfrm>
          <a:prstGeom prst="rect">
            <a:avLst/>
          </a:prstGeom>
        </p:spPr>
      </p:pic>
      <p:sp>
        <p:nvSpPr>
          <p:cNvPr id="2" name="TextBox 1">
            <a:extLst>
              <a:ext uri="{FF2B5EF4-FFF2-40B4-BE49-F238E27FC236}">
                <a16:creationId xmlns:a16="http://schemas.microsoft.com/office/drawing/2014/main" id="{8FADBB62-6025-AD6C-1720-D27CA7CA2B3B}"/>
              </a:ext>
            </a:extLst>
          </p:cNvPr>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23E15B84-3C06-B1C7-594F-5CB3F8A32BDD}"/>
              </a:ext>
            </a:extLst>
          </p:cNvPr>
          <p:cNvSpPr>
            <a:spLocks noGrp="1"/>
          </p:cNvSpPr>
          <p:nvPr>
            <p:ph type="ctrTitle"/>
          </p:nvPr>
        </p:nvSpPr>
        <p:spPr>
          <a:xfrm>
            <a:off x="1948725" y="-943034"/>
            <a:ext cx="9144000" cy="2387600"/>
          </a:xfrm>
        </p:spPr>
        <p:txBody>
          <a:bodyPr>
            <a:normAutofit/>
          </a:bodyPr>
          <a:lstStyle/>
          <a:p>
            <a:r>
              <a:rPr lang="en-GB" sz="4800" dirty="0"/>
              <a:t>Year 7 Student Voice</a:t>
            </a:r>
            <a:endParaRPr lang="en-GB" sz="4000" dirty="0"/>
          </a:p>
        </p:txBody>
      </p:sp>
      <p:sp>
        <p:nvSpPr>
          <p:cNvPr id="3" name="Subtitle 2">
            <a:extLst>
              <a:ext uri="{FF2B5EF4-FFF2-40B4-BE49-F238E27FC236}">
                <a16:creationId xmlns:a16="http://schemas.microsoft.com/office/drawing/2014/main" id="{A9E2C0C3-8EB7-B783-A223-5FFE1F829530}"/>
              </a:ext>
            </a:extLst>
          </p:cNvPr>
          <p:cNvSpPr>
            <a:spLocks noGrp="1"/>
          </p:cNvSpPr>
          <p:nvPr>
            <p:ph type="subTitle" idx="1"/>
          </p:nvPr>
        </p:nvSpPr>
        <p:spPr>
          <a:xfrm>
            <a:off x="1955321" y="1819246"/>
            <a:ext cx="9144000" cy="1655762"/>
          </a:xfrm>
        </p:spPr>
        <p:txBody>
          <a:bodyPr vert="horz" lIns="91440" tIns="45720" rIns="91440" bIns="45720" rtlCol="0" anchor="t">
            <a:normAutofit/>
          </a:bodyPr>
          <a:lstStyle/>
          <a:p>
            <a:r>
              <a:rPr lang="en-GB" dirty="0">
                <a:ea typeface="Calibri"/>
                <a:cs typeface="Calibri"/>
              </a:rPr>
              <a:t>Bella, Leo, Isiah, and Poppy.</a:t>
            </a:r>
            <a:endParaRPr lang="en-GB" dirty="0"/>
          </a:p>
        </p:txBody>
      </p:sp>
      <p:sp>
        <p:nvSpPr>
          <p:cNvPr id="8" name="TextBox 7">
            <a:extLst>
              <a:ext uri="{FF2B5EF4-FFF2-40B4-BE49-F238E27FC236}">
                <a16:creationId xmlns:a16="http://schemas.microsoft.com/office/drawing/2014/main" id="{DD7EF21A-C295-165F-1BE1-42AACE654967}"/>
              </a:ext>
            </a:extLst>
          </p:cNvPr>
          <p:cNvSpPr txBox="1"/>
          <p:nvPr/>
        </p:nvSpPr>
        <p:spPr>
          <a:xfrm>
            <a:off x="10929581" y="6232477"/>
            <a:ext cx="818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AA</a:t>
            </a:r>
            <a:endParaRPr lang="en-US"/>
          </a:p>
        </p:txBody>
      </p:sp>
    </p:spTree>
    <p:extLst>
      <p:ext uri="{BB962C8B-B14F-4D97-AF65-F5344CB8AC3E}">
        <p14:creationId xmlns:p14="http://schemas.microsoft.com/office/powerpoint/2010/main" val="134685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3371850" cy="3371850"/>
          </a:xfrm>
          <a:prstGeom prst="rect">
            <a:avLst/>
          </a:prstGeom>
        </p:spPr>
      </p:pic>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7" name="Title 1">
            <a:extLst>
              <a:ext uri="{FF2B5EF4-FFF2-40B4-BE49-F238E27FC236}">
                <a16:creationId xmlns:a16="http://schemas.microsoft.com/office/drawing/2014/main" id="{AD2CE18B-AB73-8571-B640-787222838B70}"/>
              </a:ext>
            </a:extLst>
          </p:cNvPr>
          <p:cNvSpPr>
            <a:spLocks noGrp="1"/>
          </p:cNvSpPr>
          <p:nvPr>
            <p:ph type="ctrTitle"/>
          </p:nvPr>
        </p:nvSpPr>
        <p:spPr>
          <a:xfrm>
            <a:off x="1524000" y="1122363"/>
            <a:ext cx="9144000" cy="3546257"/>
          </a:xfrm>
        </p:spPr>
        <p:txBody>
          <a:bodyPr>
            <a:normAutofit/>
          </a:bodyPr>
          <a:lstStyle/>
          <a:p>
            <a:r>
              <a:rPr lang="en-GB"/>
              <a:t>Mrs Appleyard</a:t>
            </a:r>
            <a:br>
              <a:rPr lang="en-GB"/>
            </a:br>
            <a:r>
              <a:rPr lang="en-GB" sz="4000"/>
              <a:t>Assistant Headteacher </a:t>
            </a:r>
            <a:br>
              <a:rPr lang="en-GB" sz="4000">
                <a:ea typeface="Calibri Light"/>
                <a:cs typeface="Calibri Light"/>
              </a:rPr>
            </a:br>
            <a:r>
              <a:rPr lang="en-GB" sz="4000"/>
              <a:t> Curriculum; Supporting Disadvantage and Intervention</a:t>
            </a:r>
          </a:p>
        </p:txBody>
      </p:sp>
    </p:spTree>
    <p:extLst>
      <p:ext uri="{BB962C8B-B14F-4D97-AF65-F5344CB8AC3E}">
        <p14:creationId xmlns:p14="http://schemas.microsoft.com/office/powerpoint/2010/main" val="272510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472168" y="-495979"/>
            <a:ext cx="3371850" cy="3371850"/>
          </a:xfrm>
          <a:prstGeom prst="rect">
            <a:avLst/>
          </a:prstGeom>
        </p:spPr>
      </p:pic>
      <p:sp>
        <p:nvSpPr>
          <p:cNvPr id="9" name="TextBox 8">
            <a:extLst>
              <a:ext uri="{FF2B5EF4-FFF2-40B4-BE49-F238E27FC236}">
                <a16:creationId xmlns:a16="http://schemas.microsoft.com/office/drawing/2014/main" id="{332E3ED4-F207-3841-862B-88EDBEC15510}"/>
              </a:ext>
            </a:extLst>
          </p:cNvPr>
          <p:cNvSpPr txBox="1"/>
          <p:nvPr/>
        </p:nvSpPr>
        <p:spPr>
          <a:xfrm>
            <a:off x="2893234" y="650454"/>
            <a:ext cx="7874000" cy="5078313"/>
          </a:xfrm>
          <a:prstGeom prst="rect">
            <a:avLst/>
          </a:prstGeom>
          <a:noFill/>
        </p:spPr>
        <p:txBody>
          <a:bodyPr wrap="square" lIns="91440" tIns="45720" rIns="91440" bIns="45720" anchor="t">
            <a:spAutoFit/>
          </a:bodyPr>
          <a:lstStyle/>
          <a:p>
            <a:pPr algn="ctr"/>
            <a:r>
              <a:rPr lang="en-GB" sz="3600" b="0" i="0" u="none" strike="noStrike">
                <a:solidFill>
                  <a:srgbClr val="000000"/>
                </a:solidFill>
                <a:effectLst/>
                <a:latin typeface="Calibri"/>
                <a:cs typeface="Calibri"/>
              </a:rPr>
              <a:t>Our curriculum is designed to challenge students to </a:t>
            </a:r>
            <a:r>
              <a:rPr lang="en-GB" sz="3600" b="1" i="0" u="none" strike="noStrike">
                <a:solidFill>
                  <a:srgbClr val="FFC000"/>
                </a:solidFill>
                <a:effectLst/>
                <a:latin typeface="Calibri"/>
                <a:cs typeface="Calibri"/>
              </a:rPr>
              <a:t>achieve</a:t>
            </a:r>
            <a:r>
              <a:rPr lang="en-GB" sz="3600" b="0" i="0" u="none" strike="noStrike">
                <a:solidFill>
                  <a:srgbClr val="000000"/>
                </a:solidFill>
                <a:effectLst/>
                <a:latin typeface="Calibri"/>
                <a:cs typeface="Calibri"/>
              </a:rPr>
              <a:t>, </a:t>
            </a:r>
            <a:r>
              <a:rPr lang="en-GB" sz="3600" b="1" i="0" u="none" strike="noStrike">
                <a:solidFill>
                  <a:srgbClr val="FFC000"/>
                </a:solidFill>
                <a:effectLst/>
                <a:latin typeface="Calibri"/>
                <a:cs typeface="Calibri"/>
              </a:rPr>
              <a:t>individual excellence</a:t>
            </a:r>
            <a:r>
              <a:rPr lang="en-GB" sz="3600" b="0" i="0" u="none" strike="noStrike">
                <a:solidFill>
                  <a:srgbClr val="000000"/>
                </a:solidFill>
                <a:effectLst/>
                <a:latin typeface="Calibri"/>
                <a:cs typeface="Calibri"/>
              </a:rPr>
              <a:t> and to be the vehicle for delivering </a:t>
            </a:r>
            <a:r>
              <a:rPr lang="en-GB" sz="3600" b="1" i="0" u="none" strike="noStrike">
                <a:solidFill>
                  <a:srgbClr val="FFC000"/>
                </a:solidFill>
                <a:effectLst/>
                <a:latin typeface="Calibri"/>
                <a:cs typeface="Calibri"/>
              </a:rPr>
              <a:t>deep social justice</a:t>
            </a:r>
            <a:r>
              <a:rPr lang="en-GB" sz="3600" b="0" i="0" u="none" strike="noStrike">
                <a:solidFill>
                  <a:srgbClr val="000000"/>
                </a:solidFill>
                <a:effectLst/>
                <a:latin typeface="Calibri"/>
                <a:cs typeface="Calibri"/>
              </a:rPr>
              <a:t>.  We are fiercely ambitious, and our curriculum reflects this </a:t>
            </a:r>
            <a:r>
              <a:rPr lang="en-GB" sz="3600" b="1" i="0" u="none" strike="noStrike">
                <a:solidFill>
                  <a:srgbClr val="FFC000"/>
                </a:solidFill>
                <a:effectLst/>
                <a:latin typeface="Calibri"/>
                <a:cs typeface="Calibri"/>
              </a:rPr>
              <a:t>passion</a:t>
            </a:r>
            <a:r>
              <a:rPr lang="en-GB" sz="3600" b="0" i="0" u="none" strike="noStrike">
                <a:solidFill>
                  <a:srgbClr val="000000"/>
                </a:solidFill>
                <a:effectLst/>
                <a:latin typeface="Calibri"/>
                <a:cs typeface="Calibri"/>
              </a:rPr>
              <a:t> and to embed the school ethos of </a:t>
            </a:r>
            <a:r>
              <a:rPr lang="en-GB" sz="3600" b="1" i="0" u="none" strike="noStrike">
                <a:solidFill>
                  <a:srgbClr val="FFC000"/>
                </a:solidFill>
                <a:effectLst/>
                <a:latin typeface="Calibri"/>
                <a:cs typeface="Calibri"/>
              </a:rPr>
              <a:t>respect</a:t>
            </a:r>
            <a:r>
              <a:rPr lang="en-GB" sz="3600" b="1" i="0" u="none" strike="noStrike">
                <a:solidFill>
                  <a:srgbClr val="000000"/>
                </a:solidFill>
                <a:effectLst/>
                <a:latin typeface="Calibri"/>
                <a:cs typeface="Calibri"/>
              </a:rPr>
              <a:t>, </a:t>
            </a:r>
            <a:r>
              <a:rPr lang="en-GB" sz="3600" b="1" i="0" u="none" strike="noStrike">
                <a:solidFill>
                  <a:srgbClr val="FFC000"/>
                </a:solidFill>
                <a:effectLst/>
                <a:latin typeface="Calibri"/>
                <a:cs typeface="Calibri"/>
              </a:rPr>
              <a:t>responsibility</a:t>
            </a:r>
            <a:r>
              <a:rPr lang="en-GB" sz="3600" b="0" i="0" u="none" strike="noStrike">
                <a:solidFill>
                  <a:srgbClr val="000000"/>
                </a:solidFill>
                <a:effectLst/>
                <a:latin typeface="Calibri"/>
                <a:cs typeface="Calibri"/>
              </a:rPr>
              <a:t> and </a:t>
            </a:r>
            <a:r>
              <a:rPr lang="en-GB" sz="3600" b="1" i="0" u="none" strike="noStrike">
                <a:solidFill>
                  <a:srgbClr val="FFC000"/>
                </a:solidFill>
                <a:effectLst/>
                <a:latin typeface="Calibri"/>
                <a:cs typeface="Calibri"/>
              </a:rPr>
              <a:t>resilience</a:t>
            </a:r>
            <a:r>
              <a:rPr lang="en-GB" sz="3600" b="0" i="0" u="none" strike="noStrike">
                <a:solidFill>
                  <a:srgbClr val="000000"/>
                </a:solidFill>
                <a:effectLst/>
                <a:latin typeface="Calibri"/>
                <a:cs typeface="Calibri"/>
              </a:rPr>
              <a:t> in the character of our students.</a:t>
            </a:r>
            <a:r>
              <a:rPr lang="en-GB" sz="3600" b="0" i="0" u="none" strike="noStrike">
                <a:solidFill>
                  <a:srgbClr val="000000"/>
                </a:solidFill>
                <a:effectLst/>
                <a:latin typeface="Century Gothic"/>
              </a:rPr>
              <a:t>​</a:t>
            </a:r>
            <a:endParaRPr lang="en-US" sz="3600">
              <a:latin typeface="Century Gothic"/>
            </a:endParaRPr>
          </a:p>
        </p:txBody>
      </p:sp>
    </p:spTree>
    <p:extLst>
      <p:ext uri="{BB962C8B-B14F-4D97-AF65-F5344CB8AC3E}">
        <p14:creationId xmlns:p14="http://schemas.microsoft.com/office/powerpoint/2010/main" val="134168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302829"/>
            <a:ext cx="12192000" cy="326571"/>
          </a:xfrm>
        </p:spPr>
        <p:txBody>
          <a:bodyPr/>
          <a:lstStyle/>
          <a:p>
            <a:r>
              <a:rPr lang="en-GB" sz="4400">
                <a:ln w="0"/>
                <a:solidFill>
                  <a:schemeClr val="tx1"/>
                </a:solidFill>
                <a:effectLst>
                  <a:outerShdw blurRad="38100" dist="19050" dir="2700000" algn="tl" rotWithShape="0">
                    <a:schemeClr val="dk1">
                      <a:alpha val="40000"/>
                    </a:schemeClr>
                  </a:outerShdw>
                </a:effectLst>
              </a:rPr>
              <a:t>Respect </a:t>
            </a:r>
            <a:r>
              <a:rPr lang="en-GB" sz="4400">
                <a:ln w="0"/>
                <a:solidFill>
                  <a:srgbClr val="FFC000"/>
                </a:solidFill>
                <a:effectLst>
                  <a:outerShdw blurRad="38100" dist="19050" dir="2700000" algn="tl" rotWithShape="0">
                    <a:schemeClr val="dk1">
                      <a:alpha val="40000"/>
                    </a:schemeClr>
                  </a:outerShdw>
                </a:effectLst>
              </a:rPr>
              <a:t>- Responsibility </a:t>
            </a:r>
            <a:r>
              <a:rPr lang="en-GB" sz="4400">
                <a:ln w="0"/>
                <a:solidFill>
                  <a:schemeClr val="bg1">
                    <a:lumMod val="50000"/>
                  </a:schemeClr>
                </a:solidFill>
                <a:effectLst>
                  <a:outerShdw blurRad="38100" dist="19050" dir="2700000" algn="tl" rotWithShape="0">
                    <a:schemeClr val="dk1">
                      <a:alpha val="40000"/>
                    </a:schemeClr>
                  </a:outerShdw>
                </a:effectLst>
              </a:rPr>
              <a:t>-</a:t>
            </a:r>
            <a:r>
              <a:rPr lang="en-GB" sz="4400">
                <a:ln w="0"/>
                <a:solidFill>
                  <a:schemeClr val="tx1"/>
                </a:solidFill>
                <a:effectLst>
                  <a:outerShdw blurRad="38100" dist="19050" dir="2700000" algn="tl" rotWithShape="0">
                    <a:schemeClr val="dk1">
                      <a:alpha val="40000"/>
                    </a:schemeClr>
                  </a:outerShdw>
                </a:effectLst>
              </a:rPr>
              <a:t> </a:t>
            </a:r>
            <a:r>
              <a:rPr lang="en-GB" sz="440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379035" y="-462112"/>
            <a:ext cx="2900614" cy="2860508"/>
          </a:xfrm>
          <a:prstGeom prst="rect">
            <a:avLst/>
          </a:prstGeom>
        </p:spPr>
      </p:pic>
      <p:sp>
        <p:nvSpPr>
          <p:cNvPr id="9" name="TextBox 8">
            <a:extLst>
              <a:ext uri="{FF2B5EF4-FFF2-40B4-BE49-F238E27FC236}">
                <a16:creationId xmlns:a16="http://schemas.microsoft.com/office/drawing/2014/main" id="{332E3ED4-F207-3841-862B-88EDBEC15510}"/>
              </a:ext>
            </a:extLst>
          </p:cNvPr>
          <p:cNvSpPr txBox="1"/>
          <p:nvPr/>
        </p:nvSpPr>
        <p:spPr>
          <a:xfrm>
            <a:off x="2311708" y="449928"/>
            <a:ext cx="7874000" cy="1938992"/>
          </a:xfrm>
          <a:prstGeom prst="rect">
            <a:avLst/>
          </a:prstGeom>
          <a:noFill/>
        </p:spPr>
        <p:txBody>
          <a:bodyPr wrap="square">
            <a:spAutoFit/>
          </a:bodyPr>
          <a:lstStyle/>
          <a:p>
            <a:pPr algn="ctr"/>
            <a:r>
              <a:rPr lang="en-US" sz="3600" b="1"/>
              <a:t>Year 7 Curriculum</a:t>
            </a:r>
          </a:p>
          <a:p>
            <a:pPr algn="ctr"/>
            <a:endParaRPr lang="en-US" sz="2800" b="1"/>
          </a:p>
          <a:p>
            <a:pPr algn="ctr"/>
            <a:r>
              <a:rPr lang="en-US" sz="2800" b="1"/>
              <a:t>Five one hour lessons per day</a:t>
            </a:r>
          </a:p>
          <a:p>
            <a:pPr algn="ctr"/>
            <a:r>
              <a:rPr lang="en-US" sz="2800" b="1"/>
              <a:t>A two week timetable </a:t>
            </a:r>
          </a:p>
        </p:txBody>
      </p:sp>
      <p:sp>
        <p:nvSpPr>
          <p:cNvPr id="2" name="TextBox 1"/>
          <p:cNvSpPr txBox="1"/>
          <p:nvPr/>
        </p:nvSpPr>
        <p:spPr>
          <a:xfrm>
            <a:off x="1397000" y="1439333"/>
            <a:ext cx="10253133" cy="369332"/>
          </a:xfrm>
          <a:prstGeom prst="rect">
            <a:avLst/>
          </a:prstGeom>
          <a:noFill/>
        </p:spPr>
        <p:txBody>
          <a:bodyPr wrap="square" rtlCol="0">
            <a:spAutoFit/>
          </a:bodyPr>
          <a:lstStyle/>
          <a:p>
            <a:pPr algn="ctr"/>
            <a:r>
              <a:rPr lang="en-GB"/>
              <a:t>	</a:t>
            </a:r>
          </a:p>
        </p:txBody>
      </p:sp>
      <p:sp>
        <p:nvSpPr>
          <p:cNvPr id="3" name="TextBox 2"/>
          <p:cNvSpPr txBox="1"/>
          <p:nvPr/>
        </p:nvSpPr>
        <p:spPr>
          <a:xfrm>
            <a:off x="1126067" y="2388920"/>
            <a:ext cx="10778066" cy="3108543"/>
          </a:xfrm>
          <a:prstGeom prst="rect">
            <a:avLst/>
          </a:prstGeom>
          <a:noFill/>
        </p:spPr>
        <p:txBody>
          <a:bodyPr wrap="square" rtlCol="0">
            <a:spAutoFit/>
          </a:bodyPr>
          <a:lstStyle/>
          <a:p>
            <a:r>
              <a:rPr lang="en-GB" sz="2800"/>
              <a:t>English – 7 lessons				Maths – 7 lessons</a:t>
            </a:r>
          </a:p>
          <a:p>
            <a:r>
              <a:rPr lang="en-GB" sz="2800"/>
              <a:t>Science – 6 lessons				Art – 2 lessons</a:t>
            </a:r>
          </a:p>
          <a:p>
            <a:r>
              <a:rPr lang="en-GB" sz="2800"/>
              <a:t>Drama – 2 lessons				Music – 2 lessons</a:t>
            </a:r>
          </a:p>
          <a:p>
            <a:r>
              <a:rPr lang="en-GB" sz="2800"/>
              <a:t>Spanish – 4 lessons			History – 3 lessons</a:t>
            </a:r>
          </a:p>
          <a:p>
            <a:r>
              <a:rPr lang="en-GB" sz="2800"/>
              <a:t>Geography – 3 lessons			Computing – 2 lessons</a:t>
            </a:r>
          </a:p>
          <a:p>
            <a:r>
              <a:rPr lang="en-GB" sz="2800"/>
              <a:t>Physical Education – 4 lessons 		Design Technology – 4 lessons</a:t>
            </a:r>
          </a:p>
          <a:p>
            <a:r>
              <a:rPr lang="en-GB" sz="2800"/>
              <a:t>Religious Studies – 2 lessons		PSHE – 2 lessons</a:t>
            </a:r>
          </a:p>
        </p:txBody>
      </p:sp>
      <p:sp>
        <p:nvSpPr>
          <p:cNvPr id="4" name="TextBox 3">
            <a:extLst>
              <a:ext uri="{FF2B5EF4-FFF2-40B4-BE49-F238E27FC236}">
                <a16:creationId xmlns:a16="http://schemas.microsoft.com/office/drawing/2014/main" id="{6EAC18FB-9B89-E3A1-36CE-1AA54619D152}"/>
              </a:ext>
            </a:extLst>
          </p:cNvPr>
          <p:cNvSpPr txBox="1"/>
          <p:nvPr/>
        </p:nvSpPr>
        <p:spPr>
          <a:xfrm>
            <a:off x="1238249" y="5535083"/>
            <a:ext cx="9440333" cy="646331"/>
          </a:xfrm>
          <a:prstGeom prst="rect">
            <a:avLst/>
          </a:prstGeom>
          <a:solidFill>
            <a:srgbClr val="EBC74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Plus a broad range of cultural enrichment opportunities, including Enrichment Week, Camp, trips, external speakers and Reward visits</a:t>
            </a:r>
            <a:endParaRPr lang="en-US" b="1"/>
          </a:p>
        </p:txBody>
      </p:sp>
    </p:spTree>
    <p:extLst>
      <p:ext uri="{BB962C8B-B14F-4D97-AF65-F5344CB8AC3E}">
        <p14:creationId xmlns:p14="http://schemas.microsoft.com/office/powerpoint/2010/main" val="738113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4e25d23-e80a-4c09-ae17-0d049057256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6A96AED206464E9B776550B545B626" ma:contentTypeVersion="18" ma:contentTypeDescription="Create a new document." ma:contentTypeScope="" ma:versionID="586763bb3d3f997af0ed5803cbd538ac">
  <xsd:schema xmlns:xsd="http://www.w3.org/2001/XMLSchema" xmlns:xs="http://www.w3.org/2001/XMLSchema" xmlns:p="http://schemas.microsoft.com/office/2006/metadata/properties" xmlns:ns3="14e25d23-e80a-4c09-ae17-0d0490572563" xmlns:ns4="1135e2f9-a3cd-4d20-8cde-318678056f08" targetNamespace="http://schemas.microsoft.com/office/2006/metadata/properties" ma:root="true" ma:fieldsID="8b404efd3a7e061f744e35b99ece873b" ns3:_="" ns4:_="">
    <xsd:import namespace="14e25d23-e80a-4c09-ae17-0d0490572563"/>
    <xsd:import namespace="1135e2f9-a3cd-4d20-8cde-318678056f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25d23-e80a-4c09-ae17-0d04905725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5e2f9-a3cd-4d20-8cde-318678056f0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39EB07-79B4-4184-9397-05E135AEA627}">
  <ds:schemaRefs>
    <ds:schemaRef ds:uri="http://schemas.microsoft.com/sharepoint/v3/contenttype/forms"/>
  </ds:schemaRefs>
</ds:datastoreItem>
</file>

<file path=customXml/itemProps2.xml><?xml version="1.0" encoding="utf-8"?>
<ds:datastoreItem xmlns:ds="http://schemas.openxmlformats.org/officeDocument/2006/customXml" ds:itemID="{D828631C-CA3B-490D-91E9-BD1B5D707231}">
  <ds:schemaRefs>
    <ds:schemaRef ds:uri="http://purl.org/dc/elements/1.1/"/>
    <ds:schemaRef ds:uri="http://www.w3.org/XML/1998/namespace"/>
    <ds:schemaRef ds:uri="14e25d23-e80a-4c09-ae17-0d0490572563"/>
    <ds:schemaRef ds:uri="http://purl.org/dc/terms/"/>
    <ds:schemaRef ds:uri="http://schemas.microsoft.com/office/2006/documentManagement/types"/>
    <ds:schemaRef ds:uri="1135e2f9-a3cd-4d20-8cde-318678056f08"/>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66A58B8-2658-4ABC-A995-D50F766C0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e25d23-e80a-4c09-ae17-0d0490572563"/>
    <ds:schemaRef ds:uri="1135e2f9-a3cd-4d20-8cde-318678056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2166</Words>
  <Application>Microsoft Office PowerPoint</Application>
  <PresentationFormat>Widescreen</PresentationFormat>
  <Paragraphs>261</Paragraphs>
  <Slides>35</Slides>
  <Notes>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Welcome to our new Year 7 students and families Mr S Curtis - Headteacher</vt:lpstr>
      <vt:lpstr>Our Partnership</vt:lpstr>
      <vt:lpstr>Our Partnership</vt:lpstr>
      <vt:lpstr>Our Partnership</vt:lpstr>
      <vt:lpstr>Year 7 Progress and Pastoral Team </vt:lpstr>
      <vt:lpstr>Year 7 Student Voice</vt:lpstr>
      <vt:lpstr>Mrs Appleyard Assistant Headteacher   Curriculum; Supporting Disadvantage and Intervention</vt:lpstr>
      <vt:lpstr>PowerPoint Presentation</vt:lpstr>
      <vt:lpstr>PowerPoint Presentation</vt:lpstr>
      <vt:lpstr>Intervention &amp; Supporting Disadvantage</vt:lpstr>
      <vt:lpstr>Extra-curricular opportunities</vt:lpstr>
      <vt:lpstr>Miss Norton Deputy Headteacher- Behaviour and Rewards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Mrs Arrowsmith Deputy SENDCo</vt:lpstr>
      <vt:lpstr>PowerPoint Presentation</vt:lpstr>
      <vt:lpstr>          </vt:lpstr>
      <vt:lpstr>          </vt:lpstr>
      <vt:lpstr>PowerPoint Presentation</vt:lpstr>
      <vt:lpstr>Screen addiction</vt:lpstr>
      <vt:lpstr>Screen addiction</vt:lpstr>
      <vt:lpstr>So how does this work at JSTC?</vt:lpstr>
      <vt:lpstr>PowerPoint Presentation</vt:lpstr>
      <vt:lpstr>PowerPoint Presentation</vt:lpstr>
      <vt:lpstr>PowerPoint Presentation</vt:lpstr>
      <vt:lpstr>PowerPoint Presentation</vt:lpstr>
      <vt:lpstr>PowerPoint Presentation</vt:lpstr>
      <vt:lpstr>Your School needs you! Parent Governor recruitment</vt:lpstr>
      <vt:lpstr>PowerPoint Presentation</vt:lpstr>
    </vt:vector>
  </TitlesOfParts>
  <Company>John Spendluffe Technology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Whitaker</dc:creator>
  <cp:lastModifiedBy>S Curtis</cp:lastModifiedBy>
  <cp:revision>125</cp:revision>
  <dcterms:created xsi:type="dcterms:W3CDTF">2022-07-11T16:03:11Z</dcterms:created>
  <dcterms:modified xsi:type="dcterms:W3CDTF">2025-07-03T17:09:12Z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0x010100456A96AED206464E9B776550B545B626</vt:lpwstr>
  </property>
  <property fmtid="{D5CDD505-2E9C-101B-9397-08002B2CF9AE}" pid="3" name="MediaServiceImageTags">
    <vt:lpwstr/>
  </property>
</Properties>
</file>