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68" r:id="rId2"/>
    <p:sldId id="272" r:id="rId3"/>
    <p:sldId id="301" r:id="rId4"/>
    <p:sldId id="299" r:id="rId5"/>
    <p:sldId id="300" r:id="rId6"/>
    <p:sldId id="271" r:id="rId7"/>
    <p:sldId id="296" r:id="rId8"/>
    <p:sldId id="303" r:id="rId9"/>
    <p:sldId id="304" r:id="rId10"/>
    <p:sldId id="267" r:id="rId11"/>
    <p:sldId id="261" r:id="rId12"/>
    <p:sldId id="279" r:id="rId13"/>
    <p:sldId id="302" r:id="rId14"/>
    <p:sldId id="269" r:id="rId15"/>
    <p:sldId id="280" r:id="rId16"/>
    <p:sldId id="284" r:id="rId17"/>
    <p:sldId id="282" r:id="rId18"/>
    <p:sldId id="285" r:id="rId19"/>
    <p:sldId id="286" r:id="rId20"/>
    <p:sldId id="298" r:id="rId21"/>
    <p:sldId id="274" r:id="rId22"/>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726" autoAdjust="0"/>
  </p:normalViewPr>
  <p:slideViewPr>
    <p:cSldViewPr snapToGrid="0">
      <p:cViewPr>
        <p:scale>
          <a:sx n="74" d="100"/>
          <a:sy n="74" d="100"/>
        </p:scale>
        <p:origin x="44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sz="quarter" idx="1"/>
          </p:nvPr>
        </p:nvSpPr>
        <p:spPr>
          <a:xfrm>
            <a:off x="3902597" y="0"/>
            <a:ext cx="2985558" cy="502835"/>
          </a:xfrm>
          <a:prstGeom prst="rect">
            <a:avLst/>
          </a:prstGeom>
        </p:spPr>
        <p:txBody>
          <a:bodyPr vert="horz" lIns="96634" tIns="48317" rIns="96634" bIns="48317" rtlCol="0"/>
          <a:lstStyle>
            <a:lvl1pPr algn="r">
              <a:defRPr sz="1300"/>
            </a:lvl1pPr>
          </a:lstStyle>
          <a:p>
            <a:fld id="{0FD0E213-6280-4508-98E4-C50CB468DBF9}" type="datetimeFigureOut">
              <a:rPr lang="en-GB" smtClean="0"/>
              <a:t>28/09/2023</a:t>
            </a:fld>
            <a:endParaRPr lang="en-GB"/>
          </a:p>
        </p:txBody>
      </p:sp>
      <p:sp>
        <p:nvSpPr>
          <p:cNvPr id="4" name="Footer Placeholder 3"/>
          <p:cNvSpPr>
            <a:spLocks noGrp="1"/>
          </p:cNvSpPr>
          <p:nvPr>
            <p:ph type="ftr" sz="quarter" idx="2"/>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5" name="Slide Number Placeholder 4"/>
          <p:cNvSpPr>
            <a:spLocks noGrp="1"/>
          </p:cNvSpPr>
          <p:nvPr>
            <p:ph type="sldNum" sz="quarter" idx="3"/>
          </p:nvPr>
        </p:nvSpPr>
        <p:spPr>
          <a:xfrm>
            <a:off x="3902597" y="9519055"/>
            <a:ext cx="2985558" cy="502834"/>
          </a:xfrm>
          <a:prstGeom prst="rect">
            <a:avLst/>
          </a:prstGeom>
        </p:spPr>
        <p:txBody>
          <a:bodyPr vert="horz" lIns="96634" tIns="48317" rIns="96634" bIns="48317" rtlCol="0" anchor="b"/>
          <a:lstStyle>
            <a:lvl1pPr algn="r">
              <a:defRPr sz="1300"/>
            </a:lvl1pPr>
          </a:lstStyle>
          <a:p>
            <a:fld id="{6AD37730-96CA-4622-855D-E4D49163C2BE}" type="slidenum">
              <a:rPr lang="en-GB" smtClean="0"/>
              <a:t>‹#›</a:t>
            </a:fld>
            <a:endParaRPr lang="en-GB"/>
          </a:p>
        </p:txBody>
      </p:sp>
    </p:spTree>
    <p:extLst>
      <p:ext uri="{BB962C8B-B14F-4D97-AF65-F5344CB8AC3E}">
        <p14:creationId xmlns:p14="http://schemas.microsoft.com/office/powerpoint/2010/main" val="2594035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6088" cy="5016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02075" y="0"/>
            <a:ext cx="2986088" cy="501650"/>
          </a:xfrm>
          <a:prstGeom prst="rect">
            <a:avLst/>
          </a:prstGeom>
        </p:spPr>
        <p:txBody>
          <a:bodyPr vert="horz" lIns="91440" tIns="45720" rIns="91440" bIns="45720" rtlCol="0"/>
          <a:lstStyle>
            <a:lvl1pPr algn="r">
              <a:defRPr sz="1200"/>
            </a:lvl1pPr>
          </a:lstStyle>
          <a:p>
            <a:fld id="{DCAAC632-4E43-47A1-A3F5-DCBC804B4FFC}" type="datetimeFigureOut">
              <a:rPr lang="en-GB" smtClean="0"/>
              <a:t>28/09/2023</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8975" y="4822825"/>
            <a:ext cx="5511800" cy="3946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20238"/>
            <a:ext cx="2986088" cy="50165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02075" y="9520238"/>
            <a:ext cx="2986088" cy="501650"/>
          </a:xfrm>
          <a:prstGeom prst="rect">
            <a:avLst/>
          </a:prstGeom>
        </p:spPr>
        <p:txBody>
          <a:bodyPr vert="horz" lIns="91440" tIns="45720" rIns="91440" bIns="45720" rtlCol="0" anchor="b"/>
          <a:lstStyle>
            <a:lvl1pPr algn="r">
              <a:defRPr sz="1200"/>
            </a:lvl1pPr>
          </a:lstStyle>
          <a:p>
            <a:fld id="{F853D2B2-D1F6-464B-BE7D-7EA0B67DB17F}" type="slidenum">
              <a:rPr lang="en-GB" smtClean="0"/>
              <a:t>‹#›</a:t>
            </a:fld>
            <a:endParaRPr lang="en-GB"/>
          </a:p>
        </p:txBody>
      </p:sp>
    </p:spTree>
    <p:extLst>
      <p:ext uri="{BB962C8B-B14F-4D97-AF65-F5344CB8AC3E}">
        <p14:creationId xmlns:p14="http://schemas.microsoft.com/office/powerpoint/2010/main" val="603305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attendance team procedures</a:t>
            </a:r>
          </a:p>
          <a:p>
            <a:r>
              <a:rPr lang="en-GB" dirty="0"/>
              <a:t>Also if they write little/nothing on their papers</a:t>
            </a:r>
          </a:p>
        </p:txBody>
      </p:sp>
      <p:sp>
        <p:nvSpPr>
          <p:cNvPr id="4" name="Slide Number Placeholder 3"/>
          <p:cNvSpPr>
            <a:spLocks noGrp="1"/>
          </p:cNvSpPr>
          <p:nvPr>
            <p:ph type="sldNum" sz="quarter" idx="5"/>
          </p:nvPr>
        </p:nvSpPr>
        <p:spPr/>
        <p:txBody>
          <a:bodyPr/>
          <a:lstStyle/>
          <a:p>
            <a:fld id="{F853D2B2-D1F6-464B-BE7D-7EA0B67DB17F}" type="slidenum">
              <a:rPr lang="en-GB" smtClean="0"/>
              <a:t>7</a:t>
            </a:fld>
            <a:endParaRPr lang="en-GB"/>
          </a:p>
        </p:txBody>
      </p:sp>
    </p:spTree>
    <p:extLst>
      <p:ext uri="{BB962C8B-B14F-4D97-AF65-F5344CB8AC3E}">
        <p14:creationId xmlns:p14="http://schemas.microsoft.com/office/powerpoint/2010/main" val="2840561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C670F82-A1C7-44EC-AC53-BEAA46BD4087}"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C1D88A-C6FD-4973-8395-2421CA14944F}" type="slidenum">
              <a:rPr lang="en-GB" smtClean="0"/>
              <a:t>‹#›</a:t>
            </a:fld>
            <a:endParaRPr lang="en-GB"/>
          </a:p>
        </p:txBody>
      </p:sp>
    </p:spTree>
    <p:extLst>
      <p:ext uri="{BB962C8B-B14F-4D97-AF65-F5344CB8AC3E}">
        <p14:creationId xmlns:p14="http://schemas.microsoft.com/office/powerpoint/2010/main" val="188012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670F82-A1C7-44EC-AC53-BEAA46BD4087}"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C1D88A-C6FD-4973-8395-2421CA14944F}" type="slidenum">
              <a:rPr lang="en-GB" smtClean="0"/>
              <a:t>‹#›</a:t>
            </a:fld>
            <a:endParaRPr lang="en-GB"/>
          </a:p>
        </p:txBody>
      </p:sp>
    </p:spTree>
    <p:extLst>
      <p:ext uri="{BB962C8B-B14F-4D97-AF65-F5344CB8AC3E}">
        <p14:creationId xmlns:p14="http://schemas.microsoft.com/office/powerpoint/2010/main" val="3077615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670F82-A1C7-44EC-AC53-BEAA46BD4087}"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C1D88A-C6FD-4973-8395-2421CA14944F}" type="slidenum">
              <a:rPr lang="en-GB" smtClean="0"/>
              <a:t>‹#›</a:t>
            </a:fld>
            <a:endParaRPr lang="en-GB"/>
          </a:p>
        </p:txBody>
      </p:sp>
    </p:spTree>
    <p:extLst>
      <p:ext uri="{BB962C8B-B14F-4D97-AF65-F5344CB8AC3E}">
        <p14:creationId xmlns:p14="http://schemas.microsoft.com/office/powerpoint/2010/main" val="1372447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2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6" name="Google Shape;16;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80653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C670F82-A1C7-44EC-AC53-BEAA46BD4087}"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C1D88A-C6FD-4973-8395-2421CA14944F}" type="slidenum">
              <a:rPr lang="en-GB" smtClean="0"/>
              <a:t>‹#›</a:t>
            </a:fld>
            <a:endParaRPr lang="en-GB"/>
          </a:p>
        </p:txBody>
      </p:sp>
    </p:spTree>
    <p:extLst>
      <p:ext uri="{BB962C8B-B14F-4D97-AF65-F5344CB8AC3E}">
        <p14:creationId xmlns:p14="http://schemas.microsoft.com/office/powerpoint/2010/main" val="47784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670F82-A1C7-44EC-AC53-BEAA46BD4087}"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C1D88A-C6FD-4973-8395-2421CA14944F}" type="slidenum">
              <a:rPr lang="en-GB" smtClean="0"/>
              <a:t>‹#›</a:t>
            </a:fld>
            <a:endParaRPr lang="en-GB"/>
          </a:p>
        </p:txBody>
      </p:sp>
    </p:spTree>
    <p:extLst>
      <p:ext uri="{BB962C8B-B14F-4D97-AF65-F5344CB8AC3E}">
        <p14:creationId xmlns:p14="http://schemas.microsoft.com/office/powerpoint/2010/main" val="3592376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C670F82-A1C7-44EC-AC53-BEAA46BD4087}"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C1D88A-C6FD-4973-8395-2421CA14944F}" type="slidenum">
              <a:rPr lang="en-GB" smtClean="0"/>
              <a:t>‹#›</a:t>
            </a:fld>
            <a:endParaRPr lang="en-GB"/>
          </a:p>
        </p:txBody>
      </p:sp>
    </p:spTree>
    <p:extLst>
      <p:ext uri="{BB962C8B-B14F-4D97-AF65-F5344CB8AC3E}">
        <p14:creationId xmlns:p14="http://schemas.microsoft.com/office/powerpoint/2010/main" val="1656092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C670F82-A1C7-44EC-AC53-BEAA46BD4087}" type="datetimeFigureOut">
              <a:rPr lang="en-GB" smtClean="0"/>
              <a:t>28/09/2023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3C1D88A-C6FD-4973-8395-2421CA14944F}" type="slidenum">
              <a:rPr lang="en-GB" smtClean="0"/>
              <a:t>‹#›</a:t>
            </a:fld>
            <a:endParaRPr lang="en-GB"/>
          </a:p>
        </p:txBody>
      </p:sp>
    </p:spTree>
    <p:extLst>
      <p:ext uri="{BB962C8B-B14F-4D97-AF65-F5344CB8AC3E}">
        <p14:creationId xmlns:p14="http://schemas.microsoft.com/office/powerpoint/2010/main" val="2337219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C670F82-A1C7-44EC-AC53-BEAA46BD4087}" type="datetimeFigureOut">
              <a:rPr lang="en-GB" smtClean="0"/>
              <a:t>28/09/2023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3C1D88A-C6FD-4973-8395-2421CA14944F}" type="slidenum">
              <a:rPr lang="en-GB" smtClean="0"/>
              <a:t>‹#›</a:t>
            </a:fld>
            <a:endParaRPr lang="en-GB"/>
          </a:p>
        </p:txBody>
      </p:sp>
    </p:spTree>
    <p:extLst>
      <p:ext uri="{BB962C8B-B14F-4D97-AF65-F5344CB8AC3E}">
        <p14:creationId xmlns:p14="http://schemas.microsoft.com/office/powerpoint/2010/main" val="1077889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670F82-A1C7-44EC-AC53-BEAA46BD4087}" type="datetimeFigureOut">
              <a:rPr lang="en-GB" smtClean="0"/>
              <a:t>28/09/2023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3C1D88A-C6FD-4973-8395-2421CA14944F}" type="slidenum">
              <a:rPr lang="en-GB" smtClean="0"/>
              <a:t>‹#›</a:t>
            </a:fld>
            <a:endParaRPr lang="en-GB"/>
          </a:p>
        </p:txBody>
      </p:sp>
    </p:spTree>
    <p:extLst>
      <p:ext uri="{BB962C8B-B14F-4D97-AF65-F5344CB8AC3E}">
        <p14:creationId xmlns:p14="http://schemas.microsoft.com/office/powerpoint/2010/main" val="311824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670F82-A1C7-44EC-AC53-BEAA46BD4087}"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C1D88A-C6FD-4973-8395-2421CA14944F}" type="slidenum">
              <a:rPr lang="en-GB" smtClean="0"/>
              <a:t>‹#›</a:t>
            </a:fld>
            <a:endParaRPr lang="en-GB"/>
          </a:p>
        </p:txBody>
      </p:sp>
    </p:spTree>
    <p:extLst>
      <p:ext uri="{BB962C8B-B14F-4D97-AF65-F5344CB8AC3E}">
        <p14:creationId xmlns:p14="http://schemas.microsoft.com/office/powerpoint/2010/main" val="2862518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670F82-A1C7-44EC-AC53-BEAA46BD4087}"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C1D88A-C6FD-4973-8395-2421CA14944F}" type="slidenum">
              <a:rPr lang="en-GB" smtClean="0"/>
              <a:t>‹#›</a:t>
            </a:fld>
            <a:endParaRPr lang="en-GB"/>
          </a:p>
        </p:txBody>
      </p:sp>
    </p:spTree>
    <p:extLst>
      <p:ext uri="{BB962C8B-B14F-4D97-AF65-F5344CB8AC3E}">
        <p14:creationId xmlns:p14="http://schemas.microsoft.com/office/powerpoint/2010/main" val="2031514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670F82-A1C7-44EC-AC53-BEAA46BD4087}" type="datetimeFigureOut">
              <a:rPr lang="en-GB" smtClean="0"/>
              <a:t>28/09/2023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C1D88A-C6FD-4973-8395-2421CA14944F}" type="slidenum">
              <a:rPr lang="en-GB" smtClean="0"/>
              <a:t>‹#›</a:t>
            </a:fld>
            <a:endParaRPr lang="en-GB"/>
          </a:p>
        </p:txBody>
      </p:sp>
    </p:spTree>
    <p:extLst>
      <p:ext uri="{BB962C8B-B14F-4D97-AF65-F5344CB8AC3E}">
        <p14:creationId xmlns:p14="http://schemas.microsoft.com/office/powerpoint/2010/main" val="2637291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png"/><Relationship Id="rId7"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645" y="1901960"/>
            <a:ext cx="11804073" cy="3553268"/>
          </a:xfrm>
        </p:spPr>
        <p:txBody>
          <a:bodyPr>
            <a:normAutofit/>
          </a:bodyPr>
          <a:lstStyle/>
          <a:p>
            <a:endParaRPr lang="en-GB" dirty="0"/>
          </a:p>
          <a:p>
            <a:r>
              <a:rPr lang="en-GB" sz="6000" dirty="0"/>
              <a:t>Year 11 GCSE Mock Examinations </a:t>
            </a:r>
          </a:p>
          <a:p>
            <a:r>
              <a:rPr lang="en-GB" sz="6000" dirty="0">
                <a:solidFill>
                  <a:srgbClr val="0070C0"/>
                </a:solidFill>
              </a:rPr>
              <a:t>31</a:t>
            </a:r>
            <a:r>
              <a:rPr lang="en-GB" sz="6000" baseline="30000" dirty="0">
                <a:solidFill>
                  <a:srgbClr val="0070C0"/>
                </a:solidFill>
              </a:rPr>
              <a:t>st</a:t>
            </a:r>
            <a:r>
              <a:rPr lang="en-GB" sz="6000" dirty="0">
                <a:solidFill>
                  <a:srgbClr val="0070C0"/>
                </a:solidFill>
              </a:rPr>
              <a:t> October – 10</a:t>
            </a:r>
            <a:r>
              <a:rPr lang="en-GB" sz="6000" baseline="30000" dirty="0">
                <a:solidFill>
                  <a:srgbClr val="0070C0"/>
                </a:solidFill>
              </a:rPr>
              <a:t>th</a:t>
            </a:r>
            <a:r>
              <a:rPr lang="en-GB" sz="6000" dirty="0">
                <a:solidFill>
                  <a:srgbClr val="0070C0"/>
                </a:solidFill>
              </a:rPr>
              <a:t> November</a:t>
            </a:r>
          </a:p>
        </p:txBody>
      </p:sp>
      <p:sp>
        <p:nvSpPr>
          <p:cNvPr id="5" name="Footer Placeholder 4"/>
          <p:cNvSpPr>
            <a:spLocks noGrp="1"/>
          </p:cNvSpPr>
          <p:nvPr>
            <p:ph type="ftr" sz="quarter" idx="11"/>
          </p:nvPr>
        </p:nvSpPr>
        <p:spPr>
          <a:xfrm>
            <a:off x="0" y="6302829"/>
            <a:ext cx="12192000" cy="326571"/>
          </a:xfrm>
        </p:spPr>
        <p:txBody>
          <a:bodyPr/>
          <a:lstStyle/>
          <a:p>
            <a:r>
              <a:rPr lang="en-GB" sz="4400" dirty="0">
                <a:ln w="0"/>
                <a:solidFill>
                  <a:schemeClr val="tx1"/>
                </a:solidFill>
                <a:effectLst>
                  <a:outerShdw blurRad="38100" dist="19050" dir="2700000" algn="tl" rotWithShape="0">
                    <a:schemeClr val="dk1">
                      <a:alpha val="40000"/>
                    </a:schemeClr>
                  </a:outerShdw>
                </a:effectLst>
              </a:rPr>
              <a:t>Respect </a:t>
            </a:r>
            <a:r>
              <a:rPr lang="en-GB" sz="4400" dirty="0">
                <a:ln w="0"/>
                <a:solidFill>
                  <a:srgbClr val="FFC000"/>
                </a:solidFill>
                <a:effectLst>
                  <a:outerShdw blurRad="38100" dist="19050" dir="2700000" algn="tl" rotWithShape="0">
                    <a:schemeClr val="dk1">
                      <a:alpha val="40000"/>
                    </a:schemeClr>
                  </a:outerShdw>
                </a:effectLst>
              </a:rPr>
              <a:t>- Responsibility </a:t>
            </a:r>
            <a:r>
              <a:rPr lang="en-GB" sz="4400" dirty="0">
                <a:ln w="0"/>
                <a:solidFill>
                  <a:schemeClr val="bg1">
                    <a:lumMod val="50000"/>
                  </a:schemeClr>
                </a:solidFill>
                <a:effectLst>
                  <a:outerShdw blurRad="38100" dist="19050" dir="2700000" algn="tl" rotWithShape="0">
                    <a:schemeClr val="dk1">
                      <a:alpha val="40000"/>
                    </a:schemeClr>
                  </a:outerShdw>
                </a:effectLst>
              </a:rPr>
              <a:t>-</a:t>
            </a:r>
            <a:r>
              <a:rPr lang="en-GB" sz="4400" dirty="0">
                <a:ln w="0"/>
                <a:solidFill>
                  <a:schemeClr val="tx1"/>
                </a:solidFill>
                <a:effectLst>
                  <a:outerShdw blurRad="38100" dist="19050" dir="2700000" algn="tl" rotWithShape="0">
                    <a:schemeClr val="dk1">
                      <a:alpha val="40000"/>
                    </a:schemeClr>
                  </a:outerShdw>
                </a:effectLst>
              </a:rPr>
              <a:t> </a:t>
            </a:r>
            <a:r>
              <a:rPr lang="en-GB" sz="4400" dirty="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6" name="Picture 5"/>
          <p:cNvPicPr>
            <a:picLocks noChangeAspect="1"/>
          </p:cNvPicPr>
          <p:nvPr/>
        </p:nvPicPr>
        <p:blipFill>
          <a:blip r:embed="rId2"/>
          <a:stretch>
            <a:fillRect/>
          </a:stretch>
        </p:blipFill>
        <p:spPr>
          <a:xfrm>
            <a:off x="-459810" y="-285511"/>
            <a:ext cx="2399822" cy="2399822"/>
          </a:xfrm>
          <a:prstGeom prst="rect">
            <a:avLst/>
          </a:prstGeom>
        </p:spPr>
      </p:pic>
    </p:spTree>
    <p:extLst>
      <p:ext uri="{BB962C8B-B14F-4D97-AF65-F5344CB8AC3E}">
        <p14:creationId xmlns:p14="http://schemas.microsoft.com/office/powerpoint/2010/main" val="2655880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2"/>
          <p:cNvSpPr txBox="1">
            <a:spLocks noGrp="1"/>
          </p:cNvSpPr>
          <p:nvPr>
            <p:ph type="title"/>
          </p:nvPr>
        </p:nvSpPr>
        <p:spPr>
          <a:xfrm>
            <a:off x="1735281" y="98236"/>
            <a:ext cx="9964883" cy="1122219"/>
          </a:xfrm>
          <a:prstGeom prst="rect">
            <a:avLst/>
          </a:prstGeom>
          <a:noFill/>
          <a:ln>
            <a:noFill/>
          </a:ln>
        </p:spPr>
        <p:txBody>
          <a:bodyPr spcFirstLastPara="1" vert="horz" wrap="square" lIns="121900" tIns="121900" rIns="121900" bIns="121900" rtlCol="0" anchor="t" anchorCtr="0">
            <a:noAutofit/>
          </a:bodyPr>
          <a:lstStyle/>
          <a:p>
            <a:r>
              <a:rPr lang="en-GB" sz="6000" b="1" dirty="0">
                <a:latin typeface="+mn-lt"/>
                <a:sym typeface="Calibri"/>
              </a:rPr>
              <a:t>Consequences of Malpractice</a:t>
            </a:r>
            <a:endParaRPr sz="6000" b="1" dirty="0">
              <a:latin typeface="+mn-lt"/>
              <a:sym typeface="Calibri"/>
            </a:endParaRPr>
          </a:p>
        </p:txBody>
      </p:sp>
      <p:sp>
        <p:nvSpPr>
          <p:cNvPr id="127" name="Google Shape;127;p12"/>
          <p:cNvSpPr txBox="1">
            <a:spLocks noGrp="1"/>
          </p:cNvSpPr>
          <p:nvPr>
            <p:ph type="body" idx="1"/>
          </p:nvPr>
        </p:nvSpPr>
        <p:spPr>
          <a:xfrm>
            <a:off x="415600" y="1119601"/>
            <a:ext cx="11360800" cy="4555200"/>
          </a:xfrm>
          <a:prstGeom prst="rect">
            <a:avLst/>
          </a:prstGeom>
          <a:noFill/>
          <a:ln>
            <a:noFill/>
          </a:ln>
        </p:spPr>
        <p:txBody>
          <a:bodyPr spcFirstLastPara="1" vert="horz" wrap="square" lIns="121900" tIns="121900" rIns="121900" bIns="121900" rtlCol="0" anchor="t" anchorCtr="0">
            <a:noAutofit/>
          </a:bodyPr>
          <a:lstStyle/>
          <a:p>
            <a:pPr marL="152396" indent="0">
              <a:buClr>
                <a:srgbClr val="000000"/>
              </a:buClr>
              <a:buNone/>
            </a:pPr>
            <a:r>
              <a:rPr lang="en-GB" dirty="0">
                <a:solidFill>
                  <a:srgbClr val="000000"/>
                </a:solidFill>
                <a:latin typeface="Calibri"/>
                <a:ea typeface="Calibri"/>
                <a:cs typeface="Calibri"/>
                <a:sym typeface="Calibri"/>
              </a:rPr>
              <a:t>If you are caught or suspected of committing malpractice, then an investigation will take place, we are obliged to report it to the Exam Boards and they will make the decision on sanction.</a:t>
            </a:r>
          </a:p>
          <a:p>
            <a:pPr marL="152396" indent="0">
              <a:buClr>
                <a:srgbClr val="000000"/>
              </a:buClr>
              <a:buNone/>
            </a:pPr>
            <a:endParaRPr lang="en-GB" dirty="0">
              <a:solidFill>
                <a:srgbClr val="000000"/>
              </a:solidFill>
              <a:latin typeface="Calibri"/>
              <a:ea typeface="Calibri"/>
              <a:cs typeface="Calibri"/>
              <a:sym typeface="Calibri"/>
            </a:endParaRPr>
          </a:p>
          <a:p>
            <a:pPr>
              <a:buClr>
                <a:srgbClr val="000000"/>
              </a:buClr>
              <a:buFont typeface="Calibri"/>
              <a:buChar char="●"/>
            </a:pPr>
            <a:r>
              <a:rPr lang="en-GB" dirty="0">
                <a:solidFill>
                  <a:srgbClr val="000000"/>
                </a:solidFill>
                <a:latin typeface="Calibri"/>
                <a:ea typeface="Calibri"/>
                <a:cs typeface="Calibri"/>
                <a:sym typeface="Calibri"/>
              </a:rPr>
              <a:t>Written warning</a:t>
            </a:r>
            <a:endParaRPr dirty="0">
              <a:solidFill>
                <a:srgbClr val="000000"/>
              </a:solidFill>
              <a:latin typeface="Calibri"/>
              <a:ea typeface="Calibri"/>
              <a:cs typeface="Calibri"/>
              <a:sym typeface="Calibri"/>
            </a:endParaRPr>
          </a:p>
          <a:p>
            <a:pPr>
              <a:buClr>
                <a:srgbClr val="000000"/>
              </a:buClr>
              <a:buFont typeface="Calibri"/>
              <a:buChar char="●"/>
            </a:pPr>
            <a:r>
              <a:rPr lang="en-GB" dirty="0">
                <a:solidFill>
                  <a:srgbClr val="000000"/>
                </a:solidFill>
                <a:latin typeface="Calibri"/>
                <a:ea typeface="Calibri"/>
                <a:cs typeface="Calibri"/>
                <a:sym typeface="Calibri"/>
              </a:rPr>
              <a:t>Loss of marks for that paper</a:t>
            </a:r>
            <a:endParaRPr dirty="0">
              <a:solidFill>
                <a:srgbClr val="000000"/>
              </a:solidFill>
              <a:latin typeface="Calibri"/>
              <a:ea typeface="Calibri"/>
              <a:cs typeface="Calibri"/>
              <a:sym typeface="Calibri"/>
            </a:endParaRPr>
          </a:p>
          <a:p>
            <a:pPr>
              <a:buClr>
                <a:srgbClr val="000000"/>
              </a:buClr>
              <a:buFont typeface="Calibri"/>
              <a:buChar char="●"/>
            </a:pPr>
            <a:r>
              <a:rPr lang="en-GB" dirty="0">
                <a:solidFill>
                  <a:srgbClr val="000000"/>
                </a:solidFill>
                <a:latin typeface="Calibri"/>
                <a:ea typeface="Calibri"/>
                <a:cs typeface="Calibri"/>
                <a:sym typeface="Calibri"/>
              </a:rPr>
              <a:t>Loss of marks for that subject</a:t>
            </a:r>
            <a:endParaRPr dirty="0">
              <a:solidFill>
                <a:srgbClr val="000000"/>
              </a:solidFill>
              <a:latin typeface="Calibri"/>
              <a:ea typeface="Calibri"/>
              <a:cs typeface="Calibri"/>
              <a:sym typeface="Calibri"/>
            </a:endParaRPr>
          </a:p>
          <a:p>
            <a:pPr>
              <a:buClr>
                <a:srgbClr val="000000"/>
              </a:buClr>
              <a:buFont typeface="Calibri"/>
              <a:buChar char="●"/>
            </a:pPr>
            <a:r>
              <a:rPr lang="en-GB" dirty="0">
                <a:solidFill>
                  <a:srgbClr val="000000"/>
                </a:solidFill>
                <a:latin typeface="Calibri"/>
                <a:ea typeface="Calibri"/>
                <a:cs typeface="Calibri"/>
                <a:sym typeface="Calibri"/>
              </a:rPr>
              <a:t>Loss of marks for all exams with the that exam board</a:t>
            </a:r>
            <a:endParaRPr dirty="0">
              <a:solidFill>
                <a:srgbClr val="000000"/>
              </a:solidFill>
              <a:latin typeface="Calibri"/>
              <a:ea typeface="Calibri"/>
              <a:cs typeface="Calibri"/>
              <a:sym typeface="Calibri"/>
            </a:endParaRPr>
          </a:p>
          <a:p>
            <a:pPr>
              <a:buClr>
                <a:srgbClr val="000000"/>
              </a:buClr>
              <a:buFont typeface="Calibri"/>
              <a:buChar char="●"/>
            </a:pPr>
            <a:r>
              <a:rPr lang="en-GB" dirty="0">
                <a:solidFill>
                  <a:srgbClr val="000000"/>
                </a:solidFill>
                <a:latin typeface="Calibri"/>
                <a:ea typeface="Calibri"/>
                <a:cs typeface="Calibri"/>
                <a:sym typeface="Calibri"/>
              </a:rPr>
              <a:t>All exams cancelled for all exam boards</a:t>
            </a:r>
            <a:endParaRPr dirty="0">
              <a:solidFill>
                <a:srgbClr val="000000"/>
              </a:solidFill>
              <a:latin typeface="Calibri"/>
              <a:ea typeface="Calibri"/>
              <a:cs typeface="Calibri"/>
              <a:sym typeface="Calibri"/>
            </a:endParaRPr>
          </a:p>
          <a:p>
            <a:pPr>
              <a:buClr>
                <a:srgbClr val="000000"/>
              </a:buClr>
              <a:buFont typeface="Calibri"/>
              <a:buChar char="●"/>
            </a:pPr>
            <a:r>
              <a:rPr lang="en-GB" dirty="0">
                <a:solidFill>
                  <a:srgbClr val="000000"/>
                </a:solidFill>
                <a:latin typeface="Calibri"/>
                <a:ea typeface="Calibri"/>
                <a:cs typeface="Calibri"/>
                <a:sym typeface="Calibri"/>
              </a:rPr>
              <a:t>Banned from taking exams for 1-5 years</a:t>
            </a:r>
            <a:endParaRPr dirty="0">
              <a:solidFill>
                <a:srgbClr val="000000"/>
              </a:solidFill>
              <a:latin typeface="Calibri"/>
              <a:ea typeface="Calibri"/>
              <a:cs typeface="Calibri"/>
              <a:sym typeface="Calibri"/>
            </a:endParaRPr>
          </a:p>
        </p:txBody>
      </p:sp>
      <p:sp>
        <p:nvSpPr>
          <p:cNvPr id="128" name="Google Shape;128;p12"/>
          <p:cNvSpPr txBox="1"/>
          <p:nvPr/>
        </p:nvSpPr>
        <p:spPr>
          <a:xfrm>
            <a:off x="8317176" y="2427565"/>
            <a:ext cx="3667043" cy="2215566"/>
          </a:xfrm>
          <a:prstGeom prst="rect">
            <a:avLst/>
          </a:prstGeom>
          <a:noFill/>
          <a:ln>
            <a:noFill/>
          </a:ln>
        </p:spPr>
        <p:txBody>
          <a:bodyPr spcFirstLastPara="1" wrap="square" lIns="121900" tIns="121900" rIns="121900" bIns="121900" anchor="t" anchorCtr="0">
            <a:spAutoFit/>
          </a:bodyPr>
          <a:lstStyle/>
          <a:p>
            <a:pPr algn="ctr">
              <a:buClr>
                <a:srgbClr val="000000"/>
              </a:buClr>
              <a:buSzPts val="1600"/>
            </a:pPr>
            <a:r>
              <a:rPr lang="en-GB" sz="2133" b="1" dirty="0">
                <a:solidFill>
                  <a:srgbClr val="FF0000"/>
                </a:solidFill>
                <a:latin typeface="Arial"/>
                <a:ea typeface="Arial"/>
                <a:cs typeface="Arial"/>
                <a:sym typeface="Arial"/>
              </a:rPr>
              <a:t>In 2019 1,560 students had their papers ‘zeroed’ due to malpractice.</a:t>
            </a:r>
          </a:p>
          <a:p>
            <a:pPr algn="ctr">
              <a:buClr>
                <a:srgbClr val="000000"/>
              </a:buClr>
              <a:buSzPts val="1600"/>
            </a:pPr>
            <a:endParaRPr sz="2133" b="1" dirty="0">
              <a:solidFill>
                <a:srgbClr val="FF0000"/>
              </a:solidFill>
              <a:latin typeface="Arial"/>
              <a:ea typeface="Arial"/>
              <a:cs typeface="Arial"/>
              <a:sym typeface="Arial"/>
            </a:endParaRPr>
          </a:p>
          <a:p>
            <a:pPr algn="ctr">
              <a:buClr>
                <a:srgbClr val="000000"/>
              </a:buClr>
              <a:buSzPts val="1600"/>
            </a:pPr>
            <a:r>
              <a:rPr lang="en-GB" sz="2133" b="1" dirty="0">
                <a:solidFill>
                  <a:srgbClr val="FF0000"/>
                </a:solidFill>
                <a:latin typeface="Arial"/>
                <a:ea typeface="Arial"/>
                <a:cs typeface="Arial"/>
                <a:sym typeface="Arial"/>
              </a:rPr>
              <a:t>46% of those were due to mobile phones</a:t>
            </a:r>
            <a:endParaRPr sz="2133" b="1" dirty="0">
              <a:solidFill>
                <a:srgbClr val="FF0000"/>
              </a:solidFill>
              <a:latin typeface="Arial"/>
              <a:ea typeface="Arial"/>
              <a:cs typeface="Arial"/>
              <a:sym typeface="Arial"/>
            </a:endParaRPr>
          </a:p>
        </p:txBody>
      </p:sp>
      <p:pic>
        <p:nvPicPr>
          <p:cNvPr id="2" name="Picture 1">
            <a:extLst>
              <a:ext uri="{FF2B5EF4-FFF2-40B4-BE49-F238E27FC236}">
                <a16:creationId xmlns:a16="http://schemas.microsoft.com/office/drawing/2014/main" id="{D9899ACD-60A4-66A1-CFAC-A0BF1A663B10}"/>
              </a:ext>
            </a:extLst>
          </p:cNvPr>
          <p:cNvPicPr>
            <a:picLocks noChangeAspect="1"/>
          </p:cNvPicPr>
          <p:nvPr/>
        </p:nvPicPr>
        <p:blipFill rotWithShape="1">
          <a:blip r:embed="rId3"/>
          <a:srcRect l="18045" t="15419" r="19439" b="18387"/>
          <a:stretch/>
        </p:blipFill>
        <p:spPr>
          <a:xfrm>
            <a:off x="0" y="-2618"/>
            <a:ext cx="1059873" cy="112221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6"/>
          <p:cNvSpPr txBox="1"/>
          <p:nvPr/>
        </p:nvSpPr>
        <p:spPr>
          <a:xfrm>
            <a:off x="4946072" y="1007918"/>
            <a:ext cx="7245927" cy="5850082"/>
          </a:xfrm>
          <a:prstGeom prst="rect">
            <a:avLst/>
          </a:prstGeom>
          <a:noFill/>
          <a:ln>
            <a:noFill/>
          </a:ln>
        </p:spPr>
        <p:txBody>
          <a:bodyPr spcFirstLastPara="1" wrap="square" lIns="121900" tIns="121900" rIns="121900" bIns="121900" anchor="t" anchorCtr="0">
            <a:noAutofit/>
          </a:bodyPr>
          <a:lstStyle/>
          <a:p>
            <a:pPr marL="342900" indent="-342900">
              <a:buClr>
                <a:srgbClr val="000000"/>
              </a:buClr>
              <a:buSzPts val="1500"/>
              <a:buFont typeface="Arial" panose="020B0604020202020204" pitchFamily="34" charset="0"/>
              <a:buChar char="•"/>
            </a:pPr>
            <a:r>
              <a:rPr lang="en-GB" sz="2400" b="1" dirty="0">
                <a:latin typeface="Calibri" panose="020F0502020204030204" pitchFamily="34" charset="0"/>
                <a:ea typeface="Calibri"/>
                <a:cs typeface="Calibri" panose="020F0502020204030204" pitchFamily="34" charset="0"/>
                <a:sym typeface="Calibri"/>
              </a:rPr>
              <a:t>No watches, phones, ear buds or electronic items are allowed in the examination room </a:t>
            </a:r>
            <a:r>
              <a:rPr lang="en-GB" sz="2400" b="1" dirty="0">
                <a:solidFill>
                  <a:srgbClr val="0070C0"/>
                </a:solidFill>
                <a:latin typeface="Calibri" panose="020F0502020204030204" pitchFamily="34" charset="0"/>
                <a:ea typeface="Calibri"/>
                <a:cs typeface="Calibri" panose="020F0502020204030204" pitchFamily="34" charset="0"/>
                <a:sym typeface="Calibri"/>
              </a:rPr>
              <a:t>– take off BEFORE entering the hall and leave in bag.</a:t>
            </a:r>
            <a:endParaRPr sz="2400" dirty="0">
              <a:solidFill>
                <a:srgbClr val="0070C0"/>
              </a:solidFill>
              <a:latin typeface="Calibri" panose="020F0502020204030204" pitchFamily="34" charset="0"/>
              <a:cs typeface="Calibri" panose="020F0502020204030204" pitchFamily="34" charset="0"/>
            </a:endParaRPr>
          </a:p>
          <a:p>
            <a:pPr>
              <a:buClr>
                <a:srgbClr val="000000"/>
              </a:buClr>
              <a:buSzPts val="1500"/>
            </a:pPr>
            <a:endParaRPr sz="2400" b="1" dirty="0">
              <a:latin typeface="Calibri" panose="020F0502020204030204" pitchFamily="34" charset="0"/>
              <a:ea typeface="Calibri"/>
              <a:cs typeface="Calibri" panose="020F0502020204030204" pitchFamily="34" charset="0"/>
              <a:sym typeface="Calibri"/>
            </a:endParaRPr>
          </a:p>
          <a:p>
            <a:pPr marL="342900" lvl="0" indent="-342900">
              <a:buSzPts val="1500"/>
              <a:buFont typeface="Arial" panose="020B0604020202020204" pitchFamily="34" charset="0"/>
              <a:buChar char="•"/>
            </a:pPr>
            <a:r>
              <a:rPr lang="en-GB" sz="2400" b="1" dirty="0">
                <a:latin typeface="Calibri" panose="020F0502020204030204" pitchFamily="34" charset="0"/>
                <a:ea typeface="Calibri"/>
                <a:cs typeface="Calibri" panose="020F0502020204030204" pitchFamily="34" charset="0"/>
                <a:sym typeface="Calibri"/>
              </a:rPr>
              <a:t>If you are found to be in possession of an unauthorised device during your exam, whether switched on or off, you are committing </a:t>
            </a:r>
            <a:r>
              <a:rPr lang="en-GB" sz="2400" b="1" dirty="0">
                <a:solidFill>
                  <a:srgbClr val="FF0000"/>
                </a:solidFill>
                <a:latin typeface="Calibri" panose="020F0502020204030204" pitchFamily="34" charset="0"/>
                <a:ea typeface="Calibri"/>
                <a:cs typeface="Calibri" panose="020F0502020204030204" pitchFamily="34" charset="0"/>
                <a:sym typeface="Calibri"/>
              </a:rPr>
              <a:t>Malpractice</a:t>
            </a:r>
            <a:r>
              <a:rPr lang="en-GB" sz="2400" b="1" dirty="0">
                <a:latin typeface="Calibri" panose="020F0502020204030204" pitchFamily="34" charset="0"/>
                <a:ea typeface="Calibri"/>
                <a:cs typeface="Calibri" panose="020F0502020204030204" pitchFamily="34" charset="0"/>
                <a:sym typeface="Calibri"/>
              </a:rPr>
              <a:t> and could result in you being </a:t>
            </a:r>
            <a:r>
              <a:rPr lang="en-GB" sz="2400" b="1" dirty="0">
                <a:solidFill>
                  <a:srgbClr val="FF0000"/>
                </a:solidFill>
                <a:latin typeface="Calibri" panose="020F0502020204030204" pitchFamily="34" charset="0"/>
                <a:ea typeface="Calibri"/>
                <a:cs typeface="Calibri" panose="020F0502020204030204" pitchFamily="34" charset="0"/>
                <a:sym typeface="Calibri"/>
              </a:rPr>
              <a:t>disqualified</a:t>
            </a:r>
            <a:r>
              <a:rPr lang="en-GB" sz="2400" b="1" dirty="0">
                <a:latin typeface="Calibri" panose="020F0502020204030204" pitchFamily="34" charset="0"/>
                <a:ea typeface="Calibri"/>
                <a:cs typeface="Calibri" panose="020F0502020204030204" pitchFamily="34" charset="0"/>
                <a:sym typeface="Calibri"/>
              </a:rPr>
              <a:t>.</a:t>
            </a:r>
          </a:p>
          <a:p>
            <a:pPr lvl="0" algn="ctr">
              <a:buSzPts val="1500"/>
            </a:pPr>
            <a:endParaRPr lang="en-GB" sz="2400" b="1" dirty="0">
              <a:solidFill>
                <a:srgbClr val="FF0000"/>
              </a:solidFill>
              <a:latin typeface="Calibri" panose="020F0502020204030204" pitchFamily="34" charset="0"/>
              <a:ea typeface="Calibri"/>
              <a:cs typeface="Calibri" panose="020F0502020204030204" pitchFamily="34" charset="0"/>
              <a:sym typeface="Calibri"/>
            </a:endParaRPr>
          </a:p>
          <a:p>
            <a:pPr lvl="0" algn="ctr">
              <a:buSzPts val="1500"/>
            </a:pPr>
            <a:endParaRPr lang="en-GB" sz="2400" b="1" dirty="0">
              <a:solidFill>
                <a:srgbClr val="FF0000"/>
              </a:solidFill>
              <a:latin typeface="Calibri" panose="020F0502020204030204" pitchFamily="34" charset="0"/>
              <a:ea typeface="Calibri"/>
              <a:cs typeface="Calibri" panose="020F0502020204030204" pitchFamily="34" charset="0"/>
              <a:sym typeface="Calibri"/>
            </a:endParaRPr>
          </a:p>
          <a:p>
            <a:pPr algn="ctr">
              <a:buSzPts val="1500"/>
            </a:pPr>
            <a:r>
              <a:rPr lang="en-GB" sz="3600" b="1" dirty="0">
                <a:solidFill>
                  <a:srgbClr val="0070C0"/>
                </a:solidFill>
                <a:latin typeface="Calibri" panose="020F0502020204030204" pitchFamily="34" charset="0"/>
                <a:ea typeface="Calibri"/>
                <a:cs typeface="Calibri" panose="020F0502020204030204" pitchFamily="34" charset="0"/>
              </a:rPr>
              <a:t>Your pockets must be completely empty – put everything in your bag in the lockers.</a:t>
            </a:r>
          </a:p>
          <a:p>
            <a:pPr lvl="0" algn="ctr">
              <a:buSzPts val="1500"/>
            </a:pPr>
            <a:endParaRPr sz="2400" b="1" dirty="0">
              <a:solidFill>
                <a:srgbClr val="FF0000"/>
              </a:solidFill>
              <a:latin typeface="Calibri" panose="020F0502020204030204" pitchFamily="34" charset="0"/>
              <a:ea typeface="Calibri"/>
              <a:cs typeface="Calibri" panose="020F0502020204030204" pitchFamily="34" charset="0"/>
              <a:sym typeface="Calibri"/>
            </a:endParaRPr>
          </a:p>
        </p:txBody>
      </p:sp>
      <p:pic>
        <p:nvPicPr>
          <p:cNvPr id="2" name="Picture 1"/>
          <p:cNvPicPr>
            <a:picLocks noChangeAspect="1"/>
          </p:cNvPicPr>
          <p:nvPr/>
        </p:nvPicPr>
        <p:blipFill>
          <a:blip r:embed="rId3"/>
          <a:stretch>
            <a:fillRect/>
          </a:stretch>
        </p:blipFill>
        <p:spPr>
          <a:xfrm>
            <a:off x="-1" y="-163585"/>
            <a:ext cx="4946074" cy="7021585"/>
          </a:xfrm>
          <a:prstGeom prst="rect">
            <a:avLst/>
          </a:prstGeom>
        </p:spPr>
      </p:pic>
      <p:sp>
        <p:nvSpPr>
          <p:cNvPr id="3" name="Title 1">
            <a:extLst>
              <a:ext uri="{FF2B5EF4-FFF2-40B4-BE49-F238E27FC236}">
                <a16:creationId xmlns:a16="http://schemas.microsoft.com/office/drawing/2014/main" id="{19DFE693-0C01-199E-9649-A204FA847669}"/>
              </a:ext>
            </a:extLst>
          </p:cNvPr>
          <p:cNvSpPr>
            <a:spLocks noGrp="1"/>
          </p:cNvSpPr>
          <p:nvPr>
            <p:ph type="title"/>
          </p:nvPr>
        </p:nvSpPr>
        <p:spPr>
          <a:xfrm>
            <a:off x="4865194" y="-102105"/>
            <a:ext cx="7407681" cy="943769"/>
          </a:xfrm>
        </p:spPr>
        <p:txBody>
          <a:bodyPr>
            <a:normAutofit/>
          </a:bodyPr>
          <a:lstStyle/>
          <a:p>
            <a:pPr algn="ctr"/>
            <a:r>
              <a:rPr lang="en-US" sz="4800" b="1" dirty="0">
                <a:latin typeface="+mn-lt"/>
              </a:rPr>
              <a:t>Mobile Phones and Watches</a:t>
            </a:r>
            <a:endParaRPr lang="en-US" sz="4800" dirty="0">
              <a:latin typeface="+mn-lt"/>
            </a:endParaRPr>
          </a:p>
        </p:txBody>
      </p:sp>
      <p:pic>
        <p:nvPicPr>
          <p:cNvPr id="4" name="Picture 3">
            <a:extLst>
              <a:ext uri="{FF2B5EF4-FFF2-40B4-BE49-F238E27FC236}">
                <a16:creationId xmlns:a16="http://schemas.microsoft.com/office/drawing/2014/main" id="{BC097D92-C522-45C4-649A-30797B3EDE4F}"/>
              </a:ext>
            </a:extLst>
          </p:cNvPr>
          <p:cNvPicPr>
            <a:picLocks noChangeAspect="1"/>
          </p:cNvPicPr>
          <p:nvPr/>
        </p:nvPicPr>
        <p:blipFill rotWithShape="1">
          <a:blip r:embed="rId4"/>
          <a:srcRect b="22377"/>
          <a:stretch/>
        </p:blipFill>
        <p:spPr>
          <a:xfrm>
            <a:off x="1097713" y="-102105"/>
            <a:ext cx="2943225" cy="768927"/>
          </a:xfrm>
          <a:prstGeom prst="rect">
            <a:avLst/>
          </a:prstGeom>
        </p:spPr>
      </p:pic>
      <p:sp>
        <p:nvSpPr>
          <p:cNvPr id="5" name="Rectangle 4">
            <a:extLst>
              <a:ext uri="{FF2B5EF4-FFF2-40B4-BE49-F238E27FC236}">
                <a16:creationId xmlns:a16="http://schemas.microsoft.com/office/drawing/2014/main" id="{5B377B9B-555D-EC78-8566-C2DD04F1B2E2}"/>
              </a:ext>
            </a:extLst>
          </p:cNvPr>
          <p:cNvSpPr/>
          <p:nvPr/>
        </p:nvSpPr>
        <p:spPr>
          <a:xfrm>
            <a:off x="4000500" y="72736"/>
            <a:ext cx="675409" cy="6338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78D55-A449-6849-AFB1-384FCFCEB034}"/>
              </a:ext>
            </a:extLst>
          </p:cNvPr>
          <p:cNvSpPr>
            <a:spLocks noGrp="1"/>
          </p:cNvSpPr>
          <p:nvPr>
            <p:ph type="title"/>
          </p:nvPr>
        </p:nvSpPr>
        <p:spPr>
          <a:xfrm>
            <a:off x="1059873" y="319980"/>
            <a:ext cx="11013326" cy="1325563"/>
          </a:xfrm>
        </p:spPr>
        <p:txBody>
          <a:bodyPr>
            <a:normAutofit/>
          </a:bodyPr>
          <a:lstStyle/>
          <a:p>
            <a:pPr algn="ctr"/>
            <a:r>
              <a:rPr lang="en-US" sz="6000" b="1" dirty="0">
                <a:latin typeface="+mn-lt"/>
              </a:rPr>
              <a:t>In the Examination Room</a:t>
            </a:r>
            <a:endParaRPr lang="en-US" sz="6000" dirty="0">
              <a:latin typeface="+mn-lt"/>
            </a:endParaRPr>
          </a:p>
        </p:txBody>
      </p:sp>
      <p:sp>
        <p:nvSpPr>
          <p:cNvPr id="4" name="TextBox 1">
            <a:extLst>
              <a:ext uri="{FF2B5EF4-FFF2-40B4-BE49-F238E27FC236}">
                <a16:creationId xmlns:a16="http://schemas.microsoft.com/office/drawing/2014/main" id="{DFE5F113-B77C-C84D-89B4-56AFF3DB5806}"/>
              </a:ext>
            </a:extLst>
          </p:cNvPr>
          <p:cNvSpPr txBox="1"/>
          <p:nvPr/>
        </p:nvSpPr>
        <p:spPr>
          <a:xfrm>
            <a:off x="508117" y="1555143"/>
            <a:ext cx="11289204" cy="4847481"/>
          </a:xfrm>
          <a:prstGeom prst="rect">
            <a:avLst/>
          </a:prstGeom>
          <a:noFill/>
          <a:ln cap="flat">
            <a:noFill/>
          </a:ln>
        </p:spPr>
        <p:txBody>
          <a:bodyPr vert="horz" wrap="square" lIns="91440" tIns="45720" rIns="91440" bIns="45720" anchor="t" anchorCtr="0" compatLnSpc="1">
            <a:spAutoFit/>
          </a:bodyPr>
          <a:lstStyle/>
          <a:p>
            <a:pPr marL="457200" indent="-457200">
              <a:buClr>
                <a:schemeClr val="dk1"/>
              </a:buClr>
              <a:buFont typeface="Arial" panose="020B0604020202020204" pitchFamily="34" charset="0"/>
              <a:buChar char="•"/>
            </a:pPr>
            <a:r>
              <a:rPr lang="en-GB" sz="2800" dirty="0">
                <a:solidFill>
                  <a:srgbClr val="000000"/>
                </a:solidFill>
                <a:latin typeface="Calibri"/>
                <a:sym typeface="Calibri"/>
              </a:rPr>
              <a:t>Once you have entered the exam room you are under exam conditions</a:t>
            </a:r>
          </a:p>
          <a:p>
            <a:pPr marL="11" lvl="1">
              <a:spcBef>
                <a:spcPts val="0"/>
              </a:spcBef>
              <a:buClr>
                <a:schemeClr val="dk1"/>
              </a:buClr>
              <a:buSzPts val="1800"/>
            </a:pPr>
            <a:r>
              <a:rPr lang="en-GB" sz="2400" b="1" dirty="0">
                <a:solidFill>
                  <a:srgbClr val="FF0000"/>
                </a:solidFill>
                <a:latin typeface="Calibri"/>
                <a:ea typeface="Calibri"/>
                <a:cs typeface="Calibri"/>
                <a:sym typeface="Calibri"/>
              </a:rPr>
              <a:t>This means that you cannot communicate </a:t>
            </a:r>
            <a:r>
              <a:rPr lang="en-GB" sz="2400" b="1" u="sng" dirty="0">
                <a:solidFill>
                  <a:srgbClr val="FF0000"/>
                </a:solidFill>
                <a:latin typeface="Calibri"/>
                <a:ea typeface="Calibri"/>
                <a:cs typeface="Calibri"/>
                <a:sym typeface="Calibri"/>
              </a:rPr>
              <a:t>in any way</a:t>
            </a:r>
            <a:r>
              <a:rPr lang="en-GB" sz="2400" b="1" dirty="0">
                <a:solidFill>
                  <a:srgbClr val="FF0000"/>
                </a:solidFill>
                <a:latin typeface="Calibri"/>
                <a:ea typeface="Calibri"/>
                <a:cs typeface="Calibri"/>
                <a:sym typeface="Calibri"/>
              </a:rPr>
              <a:t> with any other Candidate</a:t>
            </a:r>
          </a:p>
          <a:p>
            <a:pPr marL="11" lvl="1">
              <a:spcBef>
                <a:spcPts val="0"/>
              </a:spcBef>
              <a:buClr>
                <a:schemeClr val="dk1"/>
              </a:buClr>
              <a:buSzPts val="1800"/>
            </a:pPr>
            <a:endParaRPr lang="en-GB" sz="2000" b="1" i="0" u="none" strike="noStrike" kern="1200" cap="none" spc="0" baseline="0" dirty="0">
              <a:solidFill>
                <a:srgbClr val="FF0000"/>
              </a:solidFill>
              <a:uFillTx/>
              <a:latin typeface="Calibri"/>
              <a:ea typeface="Calibri"/>
              <a:cs typeface="Calibri"/>
              <a:sym typeface="Calibri"/>
            </a:endParaRPr>
          </a:p>
          <a:p>
            <a:pPr marL="11" lvl="1">
              <a:spcBef>
                <a:spcPts val="0"/>
              </a:spcBef>
              <a:buClr>
                <a:schemeClr val="dk1"/>
              </a:buClr>
              <a:buSzPts val="1800"/>
            </a:pPr>
            <a:endParaRPr lang="en-GB" sz="100" b="0" i="0" u="none" strike="noStrike" kern="1200" cap="none" spc="0" baseline="0" dirty="0">
              <a:solidFill>
                <a:srgbClr val="000000"/>
              </a:solidFill>
              <a:uFillTx/>
              <a:latin typeface="Calibri"/>
            </a:endParaRPr>
          </a:p>
          <a:p>
            <a:pPr marL="11" lvl="1" algn="ctr">
              <a:spcBef>
                <a:spcPts val="0"/>
              </a:spcBef>
              <a:buClr>
                <a:schemeClr val="dk1"/>
              </a:buClr>
              <a:buSzPts val="1800"/>
            </a:pPr>
            <a:r>
              <a:rPr lang="en-GB" sz="3600" b="1" i="0" u="none" strike="noStrike" kern="1200" cap="none" spc="0" baseline="0" dirty="0">
                <a:solidFill>
                  <a:srgbClr val="FF0000"/>
                </a:solidFill>
                <a:uFillTx/>
                <a:latin typeface="Calibri"/>
              </a:rPr>
              <a:t>“Any malpractice, suspected or actual, from this point must be reported to the relevant awarding b</a:t>
            </a:r>
            <a:r>
              <a:rPr lang="en-GB" sz="3600" b="1" dirty="0">
                <a:solidFill>
                  <a:srgbClr val="FF0000"/>
                </a:solidFill>
                <a:latin typeface="Calibri"/>
              </a:rPr>
              <a:t>odies”</a:t>
            </a:r>
            <a:endParaRPr lang="en-GB" sz="2400" b="0" i="0" u="none" strike="noStrike" kern="1200" cap="none" spc="0" baseline="0" dirty="0">
              <a:solidFill>
                <a:srgbClr val="000000"/>
              </a:solidFill>
              <a:uFillTx/>
              <a:latin typeface="Calibri"/>
            </a:endParaRPr>
          </a:p>
          <a:p>
            <a:pPr marL="11" lvl="1">
              <a:spcBef>
                <a:spcPts val="0"/>
              </a:spcBef>
              <a:buClr>
                <a:schemeClr val="dk1"/>
              </a:buClr>
              <a:buSzPts val="1800"/>
            </a:pPr>
            <a:endParaRPr lang="en-GB" sz="2400" b="0" i="0" u="none" strike="noStrike" kern="1200" cap="none" spc="0" baseline="0" dirty="0">
              <a:solidFill>
                <a:srgbClr val="000000"/>
              </a:solidFill>
              <a:uFillTx/>
              <a:latin typeface="Calibri"/>
            </a:endParaRPr>
          </a:p>
          <a:p>
            <a:pPr marL="457200" lvl="0" indent="-457200">
              <a:buSzPct val="100000"/>
              <a:buFont typeface="Arial" pitchFamily="34"/>
              <a:buChar char="•"/>
              <a:defRPr sz="1800" b="0" i="0" u="none" strike="noStrike" kern="0" cap="none" spc="0" baseline="0">
                <a:solidFill>
                  <a:srgbClr val="000000"/>
                </a:solidFill>
                <a:uFillTx/>
              </a:defRPr>
            </a:pPr>
            <a:r>
              <a:rPr lang="en-GB" sz="2800" dirty="0">
                <a:solidFill>
                  <a:srgbClr val="000000"/>
                </a:solidFill>
              </a:rPr>
              <a:t>Silence from when you enter to when you leave.</a:t>
            </a:r>
          </a:p>
          <a:p>
            <a:pPr marL="457200" lvl="0" indent="-457200">
              <a:buSzPct val="100000"/>
              <a:buFont typeface="Arial" pitchFamily="34"/>
              <a:buChar char="•"/>
              <a:defRPr sz="1800" b="0" i="0" u="none" strike="noStrike" kern="0" cap="none" spc="0" baseline="0">
                <a:solidFill>
                  <a:srgbClr val="000000"/>
                </a:solidFill>
                <a:uFillTx/>
              </a:defRPr>
            </a:pPr>
            <a:endParaRPr lang="en-GB" sz="2800" dirty="0">
              <a:solidFill>
                <a:srgbClr val="000000"/>
              </a:solidFill>
            </a:endParaRPr>
          </a:p>
          <a:p>
            <a:pPr marL="457200" indent="-457200">
              <a:buSzPct val="100000"/>
              <a:buFont typeface="Arial" pitchFamily="34"/>
              <a:buChar char="•"/>
              <a:defRPr sz="1800" b="0" i="0" u="none" strike="noStrike" kern="0" cap="none" spc="0" baseline="0">
                <a:solidFill>
                  <a:srgbClr val="000000"/>
                </a:solidFill>
                <a:uFillTx/>
              </a:defRPr>
            </a:pPr>
            <a:r>
              <a:rPr lang="en-GB" sz="2800" dirty="0">
                <a:solidFill>
                  <a:srgbClr val="000000"/>
                </a:solidFill>
              </a:rPr>
              <a:t>Sit down in your seat</a:t>
            </a:r>
            <a:r>
              <a:rPr lang="en-GB" sz="2800" kern="0" dirty="0">
                <a:solidFill>
                  <a:srgbClr val="000000"/>
                </a:solidFill>
              </a:rPr>
              <a:t>, face the front at all times.</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800" dirty="0">
              <a:solidFill>
                <a:srgbClr val="000000"/>
              </a:solidFill>
              <a:latin typeface="Calibri"/>
            </a:endParaRPr>
          </a:p>
          <a:p>
            <a:pPr marL="457200" indent="-457200">
              <a:buSzPct val="100000"/>
              <a:buFont typeface="Arial" pitchFamily="34"/>
              <a:buChar char="•"/>
              <a:defRPr sz="1800" b="0" i="0" u="none" strike="noStrike" kern="0" cap="none" spc="0" baseline="0">
                <a:solidFill>
                  <a:srgbClr val="000000"/>
                </a:solidFill>
                <a:uFillTx/>
              </a:defRPr>
            </a:pPr>
            <a:r>
              <a:rPr lang="en-GB" sz="2800" kern="0" dirty="0">
                <a:solidFill>
                  <a:srgbClr val="000000"/>
                </a:solidFill>
              </a:rPr>
              <a:t>Place your equipment on the desk.</a:t>
            </a:r>
          </a:p>
        </p:txBody>
      </p:sp>
      <p:pic>
        <p:nvPicPr>
          <p:cNvPr id="3" name="Picture 2">
            <a:extLst>
              <a:ext uri="{FF2B5EF4-FFF2-40B4-BE49-F238E27FC236}">
                <a16:creationId xmlns:a16="http://schemas.microsoft.com/office/drawing/2014/main" id="{B435B50A-CDCA-20DE-3264-99257B8B24C3}"/>
              </a:ext>
            </a:extLst>
          </p:cNvPr>
          <p:cNvPicPr>
            <a:picLocks noChangeAspect="1"/>
          </p:cNvPicPr>
          <p:nvPr/>
        </p:nvPicPr>
        <p:blipFill rotWithShape="1">
          <a:blip r:embed="rId2"/>
          <a:srcRect l="18045" t="15419" r="19439" b="18387"/>
          <a:stretch/>
        </p:blipFill>
        <p:spPr>
          <a:xfrm>
            <a:off x="0" y="-2618"/>
            <a:ext cx="1059873" cy="1122219"/>
          </a:xfrm>
          <a:prstGeom prst="rect">
            <a:avLst/>
          </a:prstGeom>
        </p:spPr>
      </p:pic>
      <p:pic>
        <p:nvPicPr>
          <p:cNvPr id="5" name="Google Shape;107;p9">
            <a:extLst>
              <a:ext uri="{FF2B5EF4-FFF2-40B4-BE49-F238E27FC236}">
                <a16:creationId xmlns:a16="http://schemas.microsoft.com/office/drawing/2014/main" id="{57436995-6943-110A-EED8-08F9558B92EC}"/>
              </a:ext>
            </a:extLst>
          </p:cNvPr>
          <p:cNvPicPr preferRelativeResize="0"/>
          <p:nvPr/>
        </p:nvPicPr>
        <p:blipFill rotWithShape="1">
          <a:blip r:embed="rId3">
            <a:alphaModFix/>
          </a:blip>
          <a:srcRect/>
          <a:stretch/>
        </p:blipFill>
        <p:spPr>
          <a:xfrm>
            <a:off x="8216454" y="3948106"/>
            <a:ext cx="3580867" cy="1801767"/>
          </a:xfrm>
          <a:prstGeom prst="rect">
            <a:avLst/>
          </a:prstGeom>
          <a:noFill/>
          <a:ln>
            <a:noFill/>
          </a:ln>
        </p:spPr>
      </p:pic>
    </p:spTree>
    <p:extLst>
      <p:ext uri="{BB962C8B-B14F-4D97-AF65-F5344CB8AC3E}">
        <p14:creationId xmlns:p14="http://schemas.microsoft.com/office/powerpoint/2010/main" val="2900669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78D55-A449-6849-AFB1-384FCFCEB034}"/>
              </a:ext>
            </a:extLst>
          </p:cNvPr>
          <p:cNvSpPr>
            <a:spLocks noGrp="1"/>
          </p:cNvSpPr>
          <p:nvPr>
            <p:ph type="title"/>
          </p:nvPr>
        </p:nvSpPr>
        <p:spPr>
          <a:xfrm>
            <a:off x="1059873" y="319980"/>
            <a:ext cx="11013326" cy="1325563"/>
          </a:xfrm>
        </p:spPr>
        <p:txBody>
          <a:bodyPr>
            <a:normAutofit/>
          </a:bodyPr>
          <a:lstStyle/>
          <a:p>
            <a:pPr algn="ctr"/>
            <a:r>
              <a:rPr lang="en-US" sz="6000" b="1" dirty="0">
                <a:latin typeface="+mn-lt"/>
              </a:rPr>
              <a:t>In the Examination Room</a:t>
            </a:r>
            <a:endParaRPr lang="en-US" sz="6000" dirty="0">
              <a:latin typeface="+mn-lt"/>
            </a:endParaRPr>
          </a:p>
        </p:txBody>
      </p:sp>
      <p:sp>
        <p:nvSpPr>
          <p:cNvPr id="4" name="TextBox 1">
            <a:extLst>
              <a:ext uri="{FF2B5EF4-FFF2-40B4-BE49-F238E27FC236}">
                <a16:creationId xmlns:a16="http://schemas.microsoft.com/office/drawing/2014/main" id="{DFE5F113-B77C-C84D-89B4-56AFF3DB5806}"/>
              </a:ext>
            </a:extLst>
          </p:cNvPr>
          <p:cNvSpPr txBox="1"/>
          <p:nvPr/>
        </p:nvSpPr>
        <p:spPr>
          <a:xfrm>
            <a:off x="747626" y="1645543"/>
            <a:ext cx="11160356" cy="5262979"/>
          </a:xfrm>
          <a:prstGeom prst="rect">
            <a:avLst/>
          </a:prstGeom>
          <a:noFill/>
          <a:ln cap="flat">
            <a:noFill/>
          </a:ln>
        </p:spPr>
        <p:txBody>
          <a:bodyPr vert="horz" wrap="square" lIns="91440" tIns="45720" rIns="91440" bIns="45720" anchor="t" anchorCtr="0" compatLnSpc="1">
            <a:spAutoFit/>
          </a:bodyPr>
          <a:lstStyle/>
          <a:p>
            <a:pPr marL="457200" lvl="0" indent="-457200">
              <a:buSzPct val="100000"/>
              <a:buFont typeface="Arial" pitchFamily="34"/>
              <a:buChar char="•"/>
              <a:defRPr sz="1800" b="0" i="0" u="none" strike="noStrike" kern="0" cap="none" spc="0" baseline="0">
                <a:solidFill>
                  <a:srgbClr val="000000"/>
                </a:solidFill>
                <a:uFillTx/>
              </a:defRPr>
            </a:pPr>
            <a:r>
              <a:rPr lang="en-GB" sz="2800" kern="0" dirty="0">
                <a:solidFill>
                  <a:srgbClr val="000000"/>
                </a:solidFill>
                <a:sym typeface="Calibri"/>
              </a:rPr>
              <a:t>Do not write anything on your paper until you are instructed to do so.</a:t>
            </a:r>
          </a:p>
          <a:p>
            <a:r>
              <a:rPr lang="en-GB" sz="2800" kern="0" dirty="0">
                <a:solidFill>
                  <a:srgbClr val="FF0000"/>
                </a:solidFill>
                <a:sym typeface="Calibri"/>
              </a:rPr>
              <a:t>It is considered Malpractice if you do.</a:t>
            </a:r>
          </a:p>
          <a:p>
            <a:endParaRPr lang="en-GB" sz="2800" kern="0" dirty="0">
              <a:solidFill>
                <a:srgbClr val="FF0000"/>
              </a:solidFill>
              <a:sym typeface="Calibri"/>
            </a:endParaRPr>
          </a:p>
          <a:p>
            <a:pPr marL="342900" indent="-342900">
              <a:buClr>
                <a:schemeClr val="dk1"/>
              </a:buClr>
              <a:buFont typeface="Arial" panose="020B0604020202020204" pitchFamily="34" charset="0"/>
              <a:buChar char="•"/>
            </a:pPr>
            <a:r>
              <a:rPr lang="en-GB" sz="2800" dirty="0">
                <a:solidFill>
                  <a:srgbClr val="000000"/>
                </a:solidFill>
                <a:latin typeface="Calibri"/>
                <a:sym typeface="Calibri"/>
              </a:rPr>
              <a:t>A candidate card will be on each exam desk. Do not write on or destroy the candidate card</a:t>
            </a:r>
            <a:endParaRPr lang="en-GB" sz="2800" kern="0" dirty="0">
              <a:solidFill>
                <a:srgbClr val="FF0000"/>
              </a:solidFill>
              <a:sym typeface="Calibri"/>
            </a:endParaRPr>
          </a:p>
          <a:p>
            <a:pPr marL="457200" indent="-457200">
              <a:buSzPct val="100000"/>
              <a:buFont typeface="Arial" pitchFamily="34"/>
              <a:buChar char="•"/>
              <a:defRPr sz="1800" b="0" i="0" u="none" strike="noStrike" kern="0" cap="none" spc="0" baseline="0">
                <a:solidFill>
                  <a:srgbClr val="000000"/>
                </a:solidFill>
                <a:uFillTx/>
              </a:defRPr>
            </a:pPr>
            <a:endParaRPr lang="en-GB" sz="2800" kern="0" dirty="0">
              <a:solidFill>
                <a:srgbClr val="000000"/>
              </a:solidFill>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800" b="0" i="0" u="none" strike="noStrike" kern="1200" cap="none" spc="0" baseline="0" dirty="0">
                <a:solidFill>
                  <a:srgbClr val="000000"/>
                </a:solidFill>
                <a:uFillTx/>
                <a:latin typeface="Calibri"/>
              </a:rPr>
              <a:t>Make sure you have used the toilet before you go into the exam room</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800" dirty="0">
              <a:solidFill>
                <a:srgbClr val="000000"/>
              </a:solidFill>
              <a:latin typeface="Calibri"/>
              <a:sym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800" kern="0" dirty="0">
                <a:solidFill>
                  <a:srgbClr val="000000"/>
                </a:solidFill>
                <a:latin typeface="Calibri"/>
                <a:sym typeface="Calibri"/>
              </a:rPr>
              <a:t>Disturbing the exam room in any way could get you disqualified</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800" b="0" i="0" u="none" strike="noStrike" kern="0" cap="none" spc="0" baseline="0" dirty="0">
              <a:solidFill>
                <a:srgbClr val="000000"/>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800" kern="0" dirty="0">
                <a:solidFill>
                  <a:srgbClr val="000000"/>
                </a:solidFill>
                <a:latin typeface="Calibri"/>
              </a:rPr>
              <a:t>Raise your hand if you have a question.</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2800" b="0" i="0" u="none" strike="noStrike" kern="0" cap="none" spc="0" baseline="0" dirty="0">
              <a:solidFill>
                <a:srgbClr val="000000"/>
              </a:solidFill>
              <a:uFillTx/>
              <a:latin typeface="Calibri"/>
            </a:endParaRPr>
          </a:p>
        </p:txBody>
      </p:sp>
      <p:pic>
        <p:nvPicPr>
          <p:cNvPr id="3" name="Picture 2">
            <a:extLst>
              <a:ext uri="{FF2B5EF4-FFF2-40B4-BE49-F238E27FC236}">
                <a16:creationId xmlns:a16="http://schemas.microsoft.com/office/drawing/2014/main" id="{B435B50A-CDCA-20DE-3264-99257B8B24C3}"/>
              </a:ext>
            </a:extLst>
          </p:cNvPr>
          <p:cNvPicPr>
            <a:picLocks noChangeAspect="1"/>
          </p:cNvPicPr>
          <p:nvPr/>
        </p:nvPicPr>
        <p:blipFill rotWithShape="1">
          <a:blip r:embed="rId2"/>
          <a:srcRect l="18045" t="15419" r="19439" b="18387"/>
          <a:stretch/>
        </p:blipFill>
        <p:spPr>
          <a:xfrm>
            <a:off x="0" y="-2618"/>
            <a:ext cx="1059873" cy="1122219"/>
          </a:xfrm>
          <a:prstGeom prst="rect">
            <a:avLst/>
          </a:prstGeom>
        </p:spPr>
      </p:pic>
    </p:spTree>
    <p:extLst>
      <p:ext uri="{BB962C8B-B14F-4D97-AF65-F5344CB8AC3E}">
        <p14:creationId xmlns:p14="http://schemas.microsoft.com/office/powerpoint/2010/main" val="3858596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315E1D82-F058-BE41-BE05-3D86DC968B4D}"/>
              </a:ext>
            </a:extLst>
          </p:cNvPr>
          <p:cNvSpPr txBox="1"/>
          <p:nvPr/>
        </p:nvSpPr>
        <p:spPr>
          <a:xfrm>
            <a:off x="301336" y="1427557"/>
            <a:ext cx="11762509" cy="3924151"/>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en-GB" sz="3200" b="1" i="0" strike="noStrike" kern="1200" cap="none" spc="0" baseline="0" dirty="0">
                <a:solidFill>
                  <a:srgbClr val="000000"/>
                </a:solidFill>
                <a:uFillTx/>
                <a:latin typeface="Calibri"/>
              </a:rPr>
              <a:t>Black</a:t>
            </a:r>
            <a:r>
              <a:rPr lang="en-GB" sz="3200" b="1" i="0" strike="noStrike" kern="1200" cap="none" spc="0" dirty="0">
                <a:solidFill>
                  <a:srgbClr val="000000"/>
                </a:solidFill>
                <a:uFillTx/>
                <a:latin typeface="Calibri"/>
              </a:rPr>
              <a:t> pens		</a:t>
            </a:r>
            <a:r>
              <a:rPr lang="en-GB" sz="3200" b="1" dirty="0">
                <a:solidFill>
                  <a:srgbClr val="000000"/>
                </a:solidFill>
              </a:rPr>
              <a:t>Pencil		Ruler</a:t>
            </a:r>
            <a:endParaRPr lang="en-GB" sz="3200" b="1" i="0" strike="noStrike" kern="1200" cap="none" spc="0" dirty="0">
              <a:solidFill>
                <a:srgbClr val="000000"/>
              </a:solidFill>
              <a:uFillTx/>
              <a:latin typeface="Calibri"/>
            </a:endParaRPr>
          </a:p>
          <a:p>
            <a:pPr>
              <a:defRPr sz="1800" b="0" i="0" u="none" strike="noStrike" kern="0" cap="none" spc="0" baseline="0">
                <a:solidFill>
                  <a:srgbClr val="000000"/>
                </a:solidFill>
                <a:uFillTx/>
              </a:defRPr>
            </a:pPr>
            <a:r>
              <a:rPr lang="en-GB" sz="3200" b="1" dirty="0">
                <a:solidFill>
                  <a:srgbClr val="000000"/>
                </a:solidFill>
              </a:rPr>
              <a:t>Protractor	       	Compass        	Highlighter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dirty="0">
                <a:solidFill>
                  <a:srgbClr val="000000"/>
                </a:solidFill>
                <a:latin typeface="Calibri"/>
              </a:rPr>
              <a:t>Eraser 		Sharpener</a:t>
            </a:r>
          </a:p>
          <a:p>
            <a:pPr lvl="0">
              <a:defRPr sz="1800" b="0" i="0" u="none" strike="noStrike" kern="0" cap="none" spc="0" baseline="0">
                <a:solidFill>
                  <a:srgbClr val="000000"/>
                </a:solidFill>
                <a:uFillTx/>
              </a:defRPr>
            </a:pPr>
            <a:r>
              <a:rPr lang="en-GB" sz="3200" b="1" u="sng" dirty="0">
                <a:solidFill>
                  <a:srgbClr val="000000"/>
                </a:solidFill>
              </a:rPr>
              <a:t>Scientific Calculator</a:t>
            </a:r>
            <a:endParaRPr lang="en-GB" sz="3200" b="1" u="sng"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900" b="1" baseline="0" dirty="0">
                <a:solidFill>
                  <a:srgbClr val="000000"/>
                </a:solidFill>
                <a:latin typeface="Calibri"/>
              </a:rPr>
              <a:t>		</a:t>
            </a:r>
            <a:r>
              <a:rPr lang="en-GB" sz="1400" b="1" baseline="0" dirty="0">
                <a:solidFill>
                  <a:srgbClr val="000000"/>
                </a:solidFill>
                <a:latin typeface="Calibri"/>
              </a:rPr>
              <a:t>		</a:t>
            </a:r>
          </a:p>
          <a:p>
            <a:pPr>
              <a:defRPr sz="1800" b="0" i="0" u="none" strike="noStrike" kern="0" cap="none" spc="0" baseline="0">
                <a:solidFill>
                  <a:srgbClr val="000000"/>
                </a:solidFill>
                <a:uFillTx/>
              </a:defRPr>
            </a:pPr>
            <a:r>
              <a:rPr lang="en-GB" sz="3200" b="1" kern="0" dirty="0">
                <a:solidFill>
                  <a:srgbClr val="FF0000"/>
                </a:solidFill>
              </a:rPr>
              <a:t>Make sure you have ALL equipment, you will not be leant any.</a:t>
            </a:r>
          </a:p>
          <a:p>
            <a:pPr>
              <a:defRPr sz="1800" b="0" i="0" u="none" strike="noStrike" kern="0" cap="none" spc="0" baseline="0">
                <a:solidFill>
                  <a:srgbClr val="000000"/>
                </a:solidFill>
                <a:uFillTx/>
              </a:defRPr>
            </a:pPr>
            <a:endParaRPr lang="en-GB" sz="1100" b="1" kern="0" dirty="0">
              <a:solidFill>
                <a:srgbClr val="FF0000"/>
              </a:solidFill>
            </a:endParaRPr>
          </a:p>
          <a:p>
            <a:pPr>
              <a:defRPr sz="1800" b="0" i="0" u="none" strike="noStrike" kern="0" cap="none" spc="0" baseline="0">
                <a:solidFill>
                  <a:srgbClr val="000000"/>
                </a:solidFill>
                <a:uFillTx/>
              </a:defRPr>
            </a:pPr>
            <a:r>
              <a:rPr lang="en-GB" sz="3200" kern="0" dirty="0">
                <a:solidFill>
                  <a:srgbClr val="000000"/>
                </a:solidFill>
              </a:rPr>
              <a:t>Bottles of water are allowed BUT it must be a clear bottle with no wrapper or writing </a:t>
            </a:r>
            <a:endParaRPr lang="en-GB" sz="3200" b="1" kern="0" dirty="0">
              <a:solidFill>
                <a:srgbClr val="FF0000"/>
              </a:solidFill>
            </a:endParaRPr>
          </a:p>
        </p:txBody>
      </p:sp>
      <p:sp>
        <p:nvSpPr>
          <p:cNvPr id="7" name="Title 1">
            <a:extLst>
              <a:ext uri="{FF2B5EF4-FFF2-40B4-BE49-F238E27FC236}">
                <a16:creationId xmlns:a16="http://schemas.microsoft.com/office/drawing/2014/main" id="{BF3855C6-A2D0-FA42-A62F-5E08B1CBBEF4}"/>
              </a:ext>
            </a:extLst>
          </p:cNvPr>
          <p:cNvSpPr>
            <a:spLocks noGrp="1"/>
          </p:cNvSpPr>
          <p:nvPr>
            <p:ph type="ctrTitle"/>
          </p:nvPr>
        </p:nvSpPr>
        <p:spPr>
          <a:xfrm>
            <a:off x="1174173" y="-27664"/>
            <a:ext cx="10260743" cy="1379172"/>
          </a:xfrm>
        </p:spPr>
        <p:txBody>
          <a:bodyPr>
            <a:normAutofit/>
          </a:bodyPr>
          <a:lstStyle/>
          <a:p>
            <a:r>
              <a:rPr lang="en-GB" b="1" dirty="0">
                <a:latin typeface="+mn-lt"/>
              </a:rPr>
              <a:t>Equipment - Clear Pencil Case </a:t>
            </a:r>
          </a:p>
        </p:txBody>
      </p:sp>
      <p:pic>
        <p:nvPicPr>
          <p:cNvPr id="2" name="Picture 1">
            <a:extLst>
              <a:ext uri="{FF2B5EF4-FFF2-40B4-BE49-F238E27FC236}">
                <a16:creationId xmlns:a16="http://schemas.microsoft.com/office/drawing/2014/main" id="{A1DE5BE0-F920-786B-29BE-C480700CF7D1}"/>
              </a:ext>
            </a:extLst>
          </p:cNvPr>
          <p:cNvPicPr>
            <a:picLocks noChangeAspect="1"/>
          </p:cNvPicPr>
          <p:nvPr/>
        </p:nvPicPr>
        <p:blipFill>
          <a:blip r:embed="rId2"/>
          <a:stretch>
            <a:fillRect/>
          </a:stretch>
        </p:blipFill>
        <p:spPr>
          <a:xfrm>
            <a:off x="7897090" y="1527133"/>
            <a:ext cx="4166755" cy="1915116"/>
          </a:xfrm>
          <a:prstGeom prst="rect">
            <a:avLst/>
          </a:prstGeom>
        </p:spPr>
      </p:pic>
      <p:pic>
        <p:nvPicPr>
          <p:cNvPr id="3" name="Picture 2">
            <a:extLst>
              <a:ext uri="{FF2B5EF4-FFF2-40B4-BE49-F238E27FC236}">
                <a16:creationId xmlns:a16="http://schemas.microsoft.com/office/drawing/2014/main" id="{47E4D645-0ABA-D007-CC98-96BC4D28F059}"/>
              </a:ext>
            </a:extLst>
          </p:cNvPr>
          <p:cNvPicPr>
            <a:picLocks noChangeAspect="1"/>
          </p:cNvPicPr>
          <p:nvPr/>
        </p:nvPicPr>
        <p:blipFill rotWithShape="1">
          <a:blip r:embed="rId3"/>
          <a:srcRect l="18045" t="15419" r="19439" b="18387"/>
          <a:stretch/>
        </p:blipFill>
        <p:spPr>
          <a:xfrm>
            <a:off x="0" y="-2618"/>
            <a:ext cx="1059873" cy="1122219"/>
          </a:xfrm>
          <a:prstGeom prst="rect">
            <a:avLst/>
          </a:prstGeom>
        </p:spPr>
      </p:pic>
      <p:pic>
        <p:nvPicPr>
          <p:cNvPr id="14" name="Picture 13">
            <a:extLst>
              <a:ext uri="{FF2B5EF4-FFF2-40B4-BE49-F238E27FC236}">
                <a16:creationId xmlns:a16="http://schemas.microsoft.com/office/drawing/2014/main" id="{0207C3FB-9AC6-C538-8B8F-6D2B0BEFFE16}"/>
              </a:ext>
            </a:extLst>
          </p:cNvPr>
          <p:cNvPicPr>
            <a:picLocks noChangeAspect="1"/>
          </p:cNvPicPr>
          <p:nvPr/>
        </p:nvPicPr>
        <p:blipFill>
          <a:blip r:embed="rId4"/>
          <a:stretch>
            <a:fillRect/>
          </a:stretch>
        </p:blipFill>
        <p:spPr>
          <a:xfrm>
            <a:off x="3752988" y="4805107"/>
            <a:ext cx="1075419" cy="1976446"/>
          </a:xfrm>
          <a:prstGeom prst="rect">
            <a:avLst/>
          </a:prstGeom>
        </p:spPr>
      </p:pic>
      <p:pic>
        <p:nvPicPr>
          <p:cNvPr id="15" name="Picture 14">
            <a:extLst>
              <a:ext uri="{FF2B5EF4-FFF2-40B4-BE49-F238E27FC236}">
                <a16:creationId xmlns:a16="http://schemas.microsoft.com/office/drawing/2014/main" id="{A2C1EDA3-CC35-D326-FF09-3693677BE67F}"/>
              </a:ext>
            </a:extLst>
          </p:cNvPr>
          <p:cNvPicPr>
            <a:picLocks noChangeAspect="1"/>
          </p:cNvPicPr>
          <p:nvPr/>
        </p:nvPicPr>
        <p:blipFill rotWithShape="1">
          <a:blip r:embed="rId5"/>
          <a:srcRect l="32896" r="30396"/>
          <a:stretch/>
        </p:blipFill>
        <p:spPr>
          <a:xfrm>
            <a:off x="6718813" y="4700998"/>
            <a:ext cx="763733" cy="2080556"/>
          </a:xfrm>
          <a:prstGeom prst="rect">
            <a:avLst/>
          </a:prstGeom>
        </p:spPr>
      </p:pic>
      <p:pic>
        <p:nvPicPr>
          <p:cNvPr id="16" name="Picture 15">
            <a:extLst>
              <a:ext uri="{FF2B5EF4-FFF2-40B4-BE49-F238E27FC236}">
                <a16:creationId xmlns:a16="http://schemas.microsoft.com/office/drawing/2014/main" id="{6CA7FE66-17B1-F518-3E60-0ED860E2F17A}"/>
              </a:ext>
            </a:extLst>
          </p:cNvPr>
          <p:cNvPicPr>
            <a:picLocks noChangeAspect="1"/>
          </p:cNvPicPr>
          <p:nvPr/>
        </p:nvPicPr>
        <p:blipFill rotWithShape="1">
          <a:blip r:embed="rId6"/>
          <a:srcRect l="17632" r="19137" b="19399"/>
          <a:stretch/>
        </p:blipFill>
        <p:spPr>
          <a:xfrm>
            <a:off x="9355486" y="4700998"/>
            <a:ext cx="813278" cy="2126219"/>
          </a:xfrm>
          <a:prstGeom prst="rect">
            <a:avLst/>
          </a:prstGeom>
        </p:spPr>
      </p:pic>
      <p:pic>
        <p:nvPicPr>
          <p:cNvPr id="2058" name="Picture 10" descr="Check marks - red cross icon simple - vector Stock Vector | Adobe Stock">
            <a:extLst>
              <a:ext uri="{FF2B5EF4-FFF2-40B4-BE49-F238E27FC236}">
                <a16:creationId xmlns:a16="http://schemas.microsoft.com/office/drawing/2014/main" id="{99F3EB80-1424-1D88-1722-F7C9C7901BE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069" t="17461" r="17823" b="18516"/>
          <a:stretch/>
        </p:blipFill>
        <p:spPr bwMode="auto">
          <a:xfrm>
            <a:off x="4709454" y="6030548"/>
            <a:ext cx="763734" cy="7510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heck marks - red cross icon simple - vector Stock Vector | Adobe Stock">
            <a:extLst>
              <a:ext uri="{FF2B5EF4-FFF2-40B4-BE49-F238E27FC236}">
                <a16:creationId xmlns:a16="http://schemas.microsoft.com/office/drawing/2014/main" id="{BECE39DB-A796-6151-61EE-76FFC25CCAE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069" t="17461" r="17823" b="18516"/>
          <a:stretch/>
        </p:blipFill>
        <p:spPr bwMode="auto">
          <a:xfrm>
            <a:off x="7482546" y="6030548"/>
            <a:ext cx="763734" cy="75100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Green Tick Vector Images (over 11,000)">
            <a:extLst>
              <a:ext uri="{FF2B5EF4-FFF2-40B4-BE49-F238E27FC236}">
                <a16:creationId xmlns:a16="http://schemas.microsoft.com/office/drawing/2014/main" id="{3527FDB0-5A42-2F1C-9438-C2E6D58C9F7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7215" t="22521" r="24751" b="21721"/>
          <a:stretch/>
        </p:blipFill>
        <p:spPr bwMode="auto">
          <a:xfrm>
            <a:off x="10168764" y="6035913"/>
            <a:ext cx="681695" cy="791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04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78D55-A449-6849-AFB1-384FCFCEB034}"/>
              </a:ext>
            </a:extLst>
          </p:cNvPr>
          <p:cNvSpPr>
            <a:spLocks noGrp="1"/>
          </p:cNvSpPr>
          <p:nvPr>
            <p:ph type="title"/>
          </p:nvPr>
        </p:nvSpPr>
        <p:spPr>
          <a:xfrm>
            <a:off x="1557599" y="319980"/>
            <a:ext cx="10515600" cy="1325563"/>
          </a:xfrm>
        </p:spPr>
        <p:txBody>
          <a:bodyPr>
            <a:normAutofit/>
          </a:bodyPr>
          <a:lstStyle/>
          <a:p>
            <a:pPr algn="ctr"/>
            <a:r>
              <a:rPr lang="en-US" sz="6000" b="1" dirty="0">
                <a:latin typeface="+mn-lt"/>
              </a:rPr>
              <a:t>Invigilators</a:t>
            </a:r>
            <a:endParaRPr lang="en-US" sz="6000" dirty="0">
              <a:latin typeface="+mn-lt"/>
            </a:endParaRPr>
          </a:p>
        </p:txBody>
      </p:sp>
      <p:sp>
        <p:nvSpPr>
          <p:cNvPr id="4" name="TextBox 1">
            <a:extLst>
              <a:ext uri="{FF2B5EF4-FFF2-40B4-BE49-F238E27FC236}">
                <a16:creationId xmlns:a16="http://schemas.microsoft.com/office/drawing/2014/main" id="{DFE5F113-B77C-C84D-89B4-56AFF3DB5806}"/>
              </a:ext>
            </a:extLst>
          </p:cNvPr>
          <p:cNvSpPr txBox="1"/>
          <p:nvPr/>
        </p:nvSpPr>
        <p:spPr>
          <a:xfrm>
            <a:off x="1213757" y="1645543"/>
            <a:ext cx="10573789" cy="433965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1" i="0" u="none" strike="noStrike" kern="1200" cap="none" spc="0" baseline="0" dirty="0">
              <a:solidFill>
                <a:srgbClr val="000000"/>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Members of JSTC staff.</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3200" dirty="0">
              <a:solidFill>
                <a:srgbClr val="000000"/>
              </a:solidFill>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Some will be new to you, but they</a:t>
            </a:r>
            <a:r>
              <a:rPr lang="en-GB" sz="3200" b="0" i="0" u="none" strike="noStrike" kern="1200" cap="none" spc="0" dirty="0">
                <a:solidFill>
                  <a:srgbClr val="000000"/>
                </a:solidFill>
                <a:uFillTx/>
                <a:latin typeface="Calibri"/>
              </a:rPr>
              <a:t> are there to support you.</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3200" baseline="0" dirty="0">
              <a:solidFill>
                <a:srgbClr val="000000"/>
              </a:solidFill>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u="none" strike="noStrike" kern="1200" cap="none" spc="0" dirty="0">
                <a:solidFill>
                  <a:srgbClr val="000000"/>
                </a:solidFill>
                <a:uFillTx/>
                <a:latin typeface="Calibri"/>
              </a:rPr>
              <a:t>They are also there to maintain the integrity of the exam.</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3200" baseline="0" dirty="0">
              <a:solidFill>
                <a:srgbClr val="000000"/>
              </a:solidFill>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u="none" strike="noStrike" kern="1200" cap="none" spc="0" dirty="0">
                <a:solidFill>
                  <a:srgbClr val="000000"/>
                </a:solidFill>
                <a:uFillTx/>
                <a:latin typeface="Calibri"/>
              </a:rPr>
              <a:t>Their job is to give you the very best opportunity to concentrate and achieve your very best.</a:t>
            </a:r>
            <a:endParaRPr lang="en-GB" sz="3200" b="0" i="0" u="none" strike="noStrike" kern="1200" cap="none" spc="0" baseline="0" dirty="0">
              <a:solidFill>
                <a:srgbClr val="000000"/>
              </a:solidFill>
              <a:uFillTx/>
              <a:latin typeface="Calibri"/>
            </a:endParaRPr>
          </a:p>
        </p:txBody>
      </p:sp>
      <p:sp>
        <p:nvSpPr>
          <p:cNvPr id="5" name="Footer Placeholder 4">
            <a:extLst>
              <a:ext uri="{FF2B5EF4-FFF2-40B4-BE49-F238E27FC236}">
                <a16:creationId xmlns:a16="http://schemas.microsoft.com/office/drawing/2014/main" id="{1285B153-9986-AA49-836A-879F9403EC89}"/>
              </a:ext>
            </a:extLst>
          </p:cNvPr>
          <p:cNvSpPr>
            <a:spLocks noGrp="1"/>
          </p:cNvSpPr>
          <p:nvPr>
            <p:ph type="ftr" sz="quarter" idx="11"/>
          </p:nvPr>
        </p:nvSpPr>
        <p:spPr>
          <a:xfrm>
            <a:off x="0" y="6302829"/>
            <a:ext cx="12192000" cy="326571"/>
          </a:xfrm>
        </p:spPr>
        <p:txBody>
          <a:bodyPr/>
          <a:lstStyle/>
          <a:p>
            <a:r>
              <a:rPr lang="en-GB" sz="4400" dirty="0">
                <a:ln w="0"/>
                <a:solidFill>
                  <a:schemeClr val="tx1"/>
                </a:solidFill>
                <a:effectLst>
                  <a:outerShdw blurRad="38100" dist="19050" dir="2700000" algn="tl" rotWithShape="0">
                    <a:schemeClr val="dk1">
                      <a:alpha val="40000"/>
                    </a:schemeClr>
                  </a:outerShdw>
                </a:effectLst>
              </a:rPr>
              <a:t>Respect </a:t>
            </a:r>
            <a:r>
              <a:rPr lang="en-GB" sz="4400" dirty="0">
                <a:ln w="0"/>
                <a:solidFill>
                  <a:srgbClr val="FFC000"/>
                </a:solidFill>
                <a:effectLst>
                  <a:outerShdw blurRad="38100" dist="19050" dir="2700000" algn="tl" rotWithShape="0">
                    <a:schemeClr val="dk1">
                      <a:alpha val="40000"/>
                    </a:schemeClr>
                  </a:outerShdw>
                </a:effectLst>
              </a:rPr>
              <a:t>- Responsibility </a:t>
            </a:r>
            <a:r>
              <a:rPr lang="en-GB" sz="4400" dirty="0">
                <a:ln w="0"/>
                <a:solidFill>
                  <a:schemeClr val="bg1">
                    <a:lumMod val="50000"/>
                  </a:schemeClr>
                </a:solidFill>
                <a:effectLst>
                  <a:outerShdw blurRad="38100" dist="19050" dir="2700000" algn="tl" rotWithShape="0">
                    <a:schemeClr val="dk1">
                      <a:alpha val="40000"/>
                    </a:schemeClr>
                  </a:outerShdw>
                </a:effectLst>
              </a:rPr>
              <a:t>-</a:t>
            </a:r>
            <a:r>
              <a:rPr lang="en-GB" sz="4400" dirty="0">
                <a:ln w="0"/>
                <a:solidFill>
                  <a:schemeClr val="tx1"/>
                </a:solidFill>
                <a:effectLst>
                  <a:outerShdw blurRad="38100" dist="19050" dir="2700000" algn="tl" rotWithShape="0">
                    <a:schemeClr val="dk1">
                      <a:alpha val="40000"/>
                    </a:schemeClr>
                  </a:outerShdw>
                </a:effectLst>
              </a:rPr>
              <a:t> </a:t>
            </a:r>
            <a:r>
              <a:rPr lang="en-GB" sz="4400" dirty="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3" name="Picture 2">
            <a:extLst>
              <a:ext uri="{FF2B5EF4-FFF2-40B4-BE49-F238E27FC236}">
                <a16:creationId xmlns:a16="http://schemas.microsoft.com/office/drawing/2014/main" id="{419896D1-8E06-AE3E-FA4D-E4A5EF9418E8}"/>
              </a:ext>
            </a:extLst>
          </p:cNvPr>
          <p:cNvPicPr>
            <a:picLocks noChangeAspect="1"/>
          </p:cNvPicPr>
          <p:nvPr/>
        </p:nvPicPr>
        <p:blipFill rotWithShape="1">
          <a:blip r:embed="rId2"/>
          <a:srcRect l="18045" t="15419" r="19439" b="18387"/>
          <a:stretch/>
        </p:blipFill>
        <p:spPr>
          <a:xfrm>
            <a:off x="0" y="-2618"/>
            <a:ext cx="1059873" cy="1122219"/>
          </a:xfrm>
          <a:prstGeom prst="rect">
            <a:avLst/>
          </a:prstGeom>
        </p:spPr>
      </p:pic>
    </p:spTree>
    <p:extLst>
      <p:ext uri="{BB962C8B-B14F-4D97-AF65-F5344CB8AC3E}">
        <p14:creationId xmlns:p14="http://schemas.microsoft.com/office/powerpoint/2010/main" val="4170246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78D55-A449-6849-AFB1-384FCFCEB034}"/>
              </a:ext>
            </a:extLst>
          </p:cNvPr>
          <p:cNvSpPr>
            <a:spLocks noGrp="1"/>
          </p:cNvSpPr>
          <p:nvPr>
            <p:ph type="title"/>
          </p:nvPr>
        </p:nvSpPr>
        <p:spPr>
          <a:xfrm>
            <a:off x="1557599" y="319980"/>
            <a:ext cx="10515600" cy="1325563"/>
          </a:xfrm>
        </p:spPr>
        <p:txBody>
          <a:bodyPr>
            <a:normAutofit/>
          </a:bodyPr>
          <a:lstStyle/>
          <a:p>
            <a:pPr algn="ctr"/>
            <a:r>
              <a:rPr lang="en-US" sz="6000" b="1" dirty="0">
                <a:latin typeface="+mn-lt"/>
              </a:rPr>
              <a:t>Exam Instructions</a:t>
            </a:r>
            <a:endParaRPr lang="en-US" sz="6000" dirty="0">
              <a:latin typeface="+mn-lt"/>
            </a:endParaRPr>
          </a:p>
        </p:txBody>
      </p:sp>
      <p:sp>
        <p:nvSpPr>
          <p:cNvPr id="4" name="TextBox 1">
            <a:extLst>
              <a:ext uri="{FF2B5EF4-FFF2-40B4-BE49-F238E27FC236}">
                <a16:creationId xmlns:a16="http://schemas.microsoft.com/office/drawing/2014/main" id="{DFE5F113-B77C-C84D-89B4-56AFF3DB5806}"/>
              </a:ext>
            </a:extLst>
          </p:cNvPr>
          <p:cNvSpPr txBox="1"/>
          <p:nvPr/>
        </p:nvSpPr>
        <p:spPr>
          <a:xfrm>
            <a:off x="177686" y="1539009"/>
            <a:ext cx="11895513" cy="335476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1" i="0" u="none" strike="noStrike" kern="1200" cap="none" spc="0" baseline="0" dirty="0">
              <a:solidFill>
                <a:srgbClr val="000000"/>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Listen to</a:t>
            </a:r>
            <a:r>
              <a:rPr lang="en-GB" sz="3200" b="0" i="0" u="none" strike="noStrike" kern="1200" cap="none" spc="0" dirty="0">
                <a:solidFill>
                  <a:srgbClr val="000000"/>
                </a:solidFill>
                <a:uFillTx/>
                <a:latin typeface="Calibri"/>
              </a:rPr>
              <a:t> them.  They will become familiar to you, but you must put your hand up if you think you have the wrong paper.</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3200" baseline="0" dirty="0">
              <a:solidFill>
                <a:srgbClr val="000000"/>
              </a:solidFill>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u="none" strike="noStrike" kern="1200" cap="none" spc="0" dirty="0">
                <a:solidFill>
                  <a:srgbClr val="000000"/>
                </a:solidFill>
                <a:uFillTx/>
                <a:latin typeface="Calibri"/>
              </a:rPr>
              <a:t>Final chance to hand over anything you shouldn’t have.</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3200" baseline="0" dirty="0">
              <a:solidFill>
                <a:srgbClr val="000000"/>
              </a:solidFill>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u="none" strike="noStrike" kern="1200" cap="none" spc="0" dirty="0">
                <a:solidFill>
                  <a:srgbClr val="000000"/>
                </a:solidFill>
                <a:uFillTx/>
                <a:latin typeface="Calibri"/>
              </a:rPr>
              <a:t>Pay attention to the instructions and the wording of the questions.</a:t>
            </a:r>
            <a:endParaRPr lang="en-GB" sz="3200" b="0" i="0" u="none" strike="noStrike" kern="1200" cap="none" spc="0" baseline="0" dirty="0">
              <a:solidFill>
                <a:srgbClr val="000000"/>
              </a:solidFill>
              <a:uFillTx/>
              <a:latin typeface="Calibri"/>
            </a:endParaRPr>
          </a:p>
        </p:txBody>
      </p:sp>
      <p:sp>
        <p:nvSpPr>
          <p:cNvPr id="5" name="Footer Placeholder 4">
            <a:extLst>
              <a:ext uri="{FF2B5EF4-FFF2-40B4-BE49-F238E27FC236}">
                <a16:creationId xmlns:a16="http://schemas.microsoft.com/office/drawing/2014/main" id="{1285B153-9986-AA49-836A-879F9403EC89}"/>
              </a:ext>
            </a:extLst>
          </p:cNvPr>
          <p:cNvSpPr>
            <a:spLocks noGrp="1"/>
          </p:cNvSpPr>
          <p:nvPr>
            <p:ph type="ftr" sz="quarter" idx="11"/>
          </p:nvPr>
        </p:nvSpPr>
        <p:spPr>
          <a:xfrm>
            <a:off x="0" y="6302829"/>
            <a:ext cx="12192000" cy="326571"/>
          </a:xfrm>
        </p:spPr>
        <p:txBody>
          <a:bodyPr/>
          <a:lstStyle/>
          <a:p>
            <a:r>
              <a:rPr lang="en-GB" sz="4400" dirty="0">
                <a:ln w="0"/>
                <a:solidFill>
                  <a:schemeClr val="tx1"/>
                </a:solidFill>
                <a:effectLst>
                  <a:outerShdw blurRad="38100" dist="19050" dir="2700000" algn="tl" rotWithShape="0">
                    <a:schemeClr val="dk1">
                      <a:alpha val="40000"/>
                    </a:schemeClr>
                  </a:outerShdw>
                </a:effectLst>
              </a:rPr>
              <a:t>Respect </a:t>
            </a:r>
            <a:r>
              <a:rPr lang="en-GB" sz="4400" dirty="0">
                <a:ln w="0"/>
                <a:solidFill>
                  <a:srgbClr val="FFC000"/>
                </a:solidFill>
                <a:effectLst>
                  <a:outerShdw blurRad="38100" dist="19050" dir="2700000" algn="tl" rotWithShape="0">
                    <a:schemeClr val="dk1">
                      <a:alpha val="40000"/>
                    </a:schemeClr>
                  </a:outerShdw>
                </a:effectLst>
              </a:rPr>
              <a:t>- Responsibility </a:t>
            </a:r>
            <a:r>
              <a:rPr lang="en-GB" sz="4400" dirty="0">
                <a:ln w="0"/>
                <a:solidFill>
                  <a:schemeClr val="bg1">
                    <a:lumMod val="50000"/>
                  </a:schemeClr>
                </a:solidFill>
                <a:effectLst>
                  <a:outerShdw blurRad="38100" dist="19050" dir="2700000" algn="tl" rotWithShape="0">
                    <a:schemeClr val="dk1">
                      <a:alpha val="40000"/>
                    </a:schemeClr>
                  </a:outerShdw>
                </a:effectLst>
              </a:rPr>
              <a:t>-</a:t>
            </a:r>
            <a:r>
              <a:rPr lang="en-GB" sz="4400" dirty="0">
                <a:ln w="0"/>
                <a:solidFill>
                  <a:schemeClr val="tx1"/>
                </a:solidFill>
                <a:effectLst>
                  <a:outerShdw blurRad="38100" dist="19050" dir="2700000" algn="tl" rotWithShape="0">
                    <a:schemeClr val="dk1">
                      <a:alpha val="40000"/>
                    </a:schemeClr>
                  </a:outerShdw>
                </a:effectLst>
              </a:rPr>
              <a:t> </a:t>
            </a:r>
            <a:r>
              <a:rPr lang="en-GB" sz="4400" dirty="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3" name="Picture 2">
            <a:extLst>
              <a:ext uri="{FF2B5EF4-FFF2-40B4-BE49-F238E27FC236}">
                <a16:creationId xmlns:a16="http://schemas.microsoft.com/office/drawing/2014/main" id="{F9AB2C81-99E8-1ABB-3C08-1CB2FFAEE54A}"/>
              </a:ext>
            </a:extLst>
          </p:cNvPr>
          <p:cNvPicPr>
            <a:picLocks noChangeAspect="1"/>
          </p:cNvPicPr>
          <p:nvPr/>
        </p:nvPicPr>
        <p:blipFill rotWithShape="1">
          <a:blip r:embed="rId2"/>
          <a:srcRect l="18045" t="15419" r="19439" b="18387"/>
          <a:stretch/>
        </p:blipFill>
        <p:spPr>
          <a:xfrm>
            <a:off x="0" y="-2618"/>
            <a:ext cx="1059873" cy="1122219"/>
          </a:xfrm>
          <a:prstGeom prst="rect">
            <a:avLst/>
          </a:prstGeom>
        </p:spPr>
      </p:pic>
    </p:spTree>
    <p:extLst>
      <p:ext uri="{BB962C8B-B14F-4D97-AF65-F5344CB8AC3E}">
        <p14:creationId xmlns:p14="http://schemas.microsoft.com/office/powerpoint/2010/main" val="1069932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78D55-A449-6849-AFB1-384FCFCEB034}"/>
              </a:ext>
            </a:extLst>
          </p:cNvPr>
          <p:cNvSpPr>
            <a:spLocks noGrp="1"/>
          </p:cNvSpPr>
          <p:nvPr>
            <p:ph type="title"/>
          </p:nvPr>
        </p:nvSpPr>
        <p:spPr>
          <a:xfrm>
            <a:off x="1557599" y="319980"/>
            <a:ext cx="10515600" cy="1325563"/>
          </a:xfrm>
        </p:spPr>
        <p:txBody>
          <a:bodyPr>
            <a:normAutofit/>
          </a:bodyPr>
          <a:lstStyle/>
          <a:p>
            <a:pPr algn="ctr"/>
            <a:r>
              <a:rPr lang="en-US" sz="6000" b="1" dirty="0">
                <a:latin typeface="+mn-lt"/>
              </a:rPr>
              <a:t>JCQ – Exams Handbook</a:t>
            </a:r>
            <a:endParaRPr lang="en-US" sz="6000" dirty="0">
              <a:latin typeface="+mn-lt"/>
            </a:endParaRPr>
          </a:p>
        </p:txBody>
      </p:sp>
      <p:sp>
        <p:nvSpPr>
          <p:cNvPr id="4" name="TextBox 1">
            <a:extLst>
              <a:ext uri="{FF2B5EF4-FFF2-40B4-BE49-F238E27FC236}">
                <a16:creationId xmlns:a16="http://schemas.microsoft.com/office/drawing/2014/main" id="{DFE5F113-B77C-C84D-89B4-56AFF3DB5806}"/>
              </a:ext>
            </a:extLst>
          </p:cNvPr>
          <p:cNvSpPr txBox="1"/>
          <p:nvPr/>
        </p:nvSpPr>
        <p:spPr>
          <a:xfrm>
            <a:off x="66502" y="2006600"/>
            <a:ext cx="11895513" cy="236988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1" i="0" u="none" strike="noStrike" kern="1200" cap="none" spc="0" baseline="0" dirty="0">
              <a:solidFill>
                <a:srgbClr val="000000"/>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You will get a copy sent home on </a:t>
            </a:r>
            <a:r>
              <a:rPr lang="en-GB" sz="3200" b="0" i="0" u="none" strike="noStrike" kern="1200" cap="none" spc="0" baseline="0" dirty="0" err="1">
                <a:solidFill>
                  <a:srgbClr val="000000"/>
                </a:solidFill>
                <a:uFillTx/>
                <a:latin typeface="Calibri"/>
              </a:rPr>
              <a:t>Bromcom</a:t>
            </a:r>
            <a:r>
              <a:rPr lang="en-GB" sz="3200" b="0" i="0" u="none" strike="noStrike" kern="1200" cap="none" spc="0" baseline="0" dirty="0">
                <a:solidFill>
                  <a:srgbClr val="000000"/>
                </a:solidFill>
                <a:uFillTx/>
                <a:latin typeface="Calibri"/>
              </a:rPr>
              <a:t>.</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endParaRPr lang="en-GB" sz="3200" baseline="0" dirty="0">
              <a:solidFill>
                <a:srgbClr val="000000"/>
              </a:solidFill>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dirty="0">
                <a:solidFill>
                  <a:srgbClr val="000000"/>
                </a:solidFill>
                <a:latin typeface="Calibri"/>
              </a:rPr>
              <a:t>This is there to protect you.  Don’t worry about this, we will talk you through what to do.</a:t>
            </a:r>
            <a:endParaRPr lang="en-GB" sz="3200" b="0" i="0" u="none" strike="noStrike" kern="1200" cap="none" spc="0" baseline="0" dirty="0">
              <a:solidFill>
                <a:srgbClr val="000000"/>
              </a:solidFill>
              <a:uFillTx/>
              <a:latin typeface="Calibri"/>
            </a:endParaRPr>
          </a:p>
        </p:txBody>
      </p:sp>
      <p:sp>
        <p:nvSpPr>
          <p:cNvPr id="5" name="Footer Placeholder 4">
            <a:extLst>
              <a:ext uri="{FF2B5EF4-FFF2-40B4-BE49-F238E27FC236}">
                <a16:creationId xmlns:a16="http://schemas.microsoft.com/office/drawing/2014/main" id="{1285B153-9986-AA49-836A-879F9403EC89}"/>
              </a:ext>
            </a:extLst>
          </p:cNvPr>
          <p:cNvSpPr>
            <a:spLocks noGrp="1"/>
          </p:cNvSpPr>
          <p:nvPr>
            <p:ph type="ftr" sz="quarter" idx="11"/>
          </p:nvPr>
        </p:nvSpPr>
        <p:spPr>
          <a:xfrm>
            <a:off x="0" y="6302829"/>
            <a:ext cx="12192000" cy="326571"/>
          </a:xfrm>
        </p:spPr>
        <p:txBody>
          <a:bodyPr/>
          <a:lstStyle/>
          <a:p>
            <a:r>
              <a:rPr lang="en-GB" sz="4400" dirty="0">
                <a:ln w="0"/>
                <a:solidFill>
                  <a:schemeClr val="tx1"/>
                </a:solidFill>
                <a:effectLst>
                  <a:outerShdw blurRad="38100" dist="19050" dir="2700000" algn="tl" rotWithShape="0">
                    <a:schemeClr val="dk1">
                      <a:alpha val="40000"/>
                    </a:schemeClr>
                  </a:outerShdw>
                </a:effectLst>
              </a:rPr>
              <a:t>Respect </a:t>
            </a:r>
            <a:r>
              <a:rPr lang="en-GB" sz="4400" dirty="0">
                <a:ln w="0"/>
                <a:solidFill>
                  <a:srgbClr val="FFC000"/>
                </a:solidFill>
                <a:effectLst>
                  <a:outerShdw blurRad="38100" dist="19050" dir="2700000" algn="tl" rotWithShape="0">
                    <a:schemeClr val="dk1">
                      <a:alpha val="40000"/>
                    </a:schemeClr>
                  </a:outerShdw>
                </a:effectLst>
              </a:rPr>
              <a:t>- Responsibility </a:t>
            </a:r>
            <a:r>
              <a:rPr lang="en-GB" sz="4400" dirty="0">
                <a:ln w="0"/>
                <a:solidFill>
                  <a:schemeClr val="bg1">
                    <a:lumMod val="50000"/>
                  </a:schemeClr>
                </a:solidFill>
                <a:effectLst>
                  <a:outerShdw blurRad="38100" dist="19050" dir="2700000" algn="tl" rotWithShape="0">
                    <a:schemeClr val="dk1">
                      <a:alpha val="40000"/>
                    </a:schemeClr>
                  </a:outerShdw>
                </a:effectLst>
              </a:rPr>
              <a:t>-</a:t>
            </a:r>
            <a:r>
              <a:rPr lang="en-GB" sz="4400" dirty="0">
                <a:ln w="0"/>
                <a:solidFill>
                  <a:schemeClr val="tx1"/>
                </a:solidFill>
                <a:effectLst>
                  <a:outerShdw blurRad="38100" dist="19050" dir="2700000" algn="tl" rotWithShape="0">
                    <a:schemeClr val="dk1">
                      <a:alpha val="40000"/>
                    </a:schemeClr>
                  </a:outerShdw>
                </a:effectLst>
              </a:rPr>
              <a:t> </a:t>
            </a:r>
            <a:r>
              <a:rPr lang="en-GB" sz="4400" dirty="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3" name="Picture 2"/>
          <p:cNvPicPr>
            <a:picLocks noChangeAspect="1"/>
          </p:cNvPicPr>
          <p:nvPr/>
        </p:nvPicPr>
        <p:blipFill>
          <a:blip r:embed="rId2"/>
          <a:stretch>
            <a:fillRect/>
          </a:stretch>
        </p:blipFill>
        <p:spPr>
          <a:xfrm>
            <a:off x="10525589" y="168246"/>
            <a:ext cx="1547610" cy="1389332"/>
          </a:xfrm>
          <a:prstGeom prst="rect">
            <a:avLst/>
          </a:prstGeom>
        </p:spPr>
      </p:pic>
      <p:pic>
        <p:nvPicPr>
          <p:cNvPr id="7" name="Picture 6">
            <a:extLst>
              <a:ext uri="{FF2B5EF4-FFF2-40B4-BE49-F238E27FC236}">
                <a16:creationId xmlns:a16="http://schemas.microsoft.com/office/drawing/2014/main" id="{13B8F99C-BBDD-791B-36C4-921D144EF90E}"/>
              </a:ext>
            </a:extLst>
          </p:cNvPr>
          <p:cNvPicPr>
            <a:picLocks noChangeAspect="1"/>
          </p:cNvPicPr>
          <p:nvPr/>
        </p:nvPicPr>
        <p:blipFill rotWithShape="1">
          <a:blip r:embed="rId3"/>
          <a:srcRect l="18045" t="15419" r="19439" b="18387"/>
          <a:stretch/>
        </p:blipFill>
        <p:spPr>
          <a:xfrm>
            <a:off x="0" y="-2618"/>
            <a:ext cx="1059873" cy="1122219"/>
          </a:xfrm>
          <a:prstGeom prst="rect">
            <a:avLst/>
          </a:prstGeom>
        </p:spPr>
      </p:pic>
    </p:spTree>
    <p:extLst>
      <p:ext uri="{BB962C8B-B14F-4D97-AF65-F5344CB8AC3E}">
        <p14:creationId xmlns:p14="http://schemas.microsoft.com/office/powerpoint/2010/main" val="1484412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78D55-A449-6849-AFB1-384FCFCEB034}"/>
              </a:ext>
            </a:extLst>
          </p:cNvPr>
          <p:cNvSpPr>
            <a:spLocks noGrp="1"/>
          </p:cNvSpPr>
          <p:nvPr>
            <p:ph type="title"/>
          </p:nvPr>
        </p:nvSpPr>
        <p:spPr>
          <a:xfrm>
            <a:off x="1059873" y="319980"/>
            <a:ext cx="11013326" cy="1325563"/>
          </a:xfrm>
        </p:spPr>
        <p:txBody>
          <a:bodyPr>
            <a:normAutofit/>
          </a:bodyPr>
          <a:lstStyle/>
          <a:p>
            <a:pPr algn="ctr"/>
            <a:r>
              <a:rPr lang="en-US" sz="6000" b="1" dirty="0">
                <a:latin typeface="+mn-lt"/>
              </a:rPr>
              <a:t>Your Answers</a:t>
            </a:r>
            <a:endParaRPr lang="en-US" sz="6000" dirty="0">
              <a:latin typeface="+mn-lt"/>
            </a:endParaRPr>
          </a:p>
        </p:txBody>
      </p:sp>
      <p:sp>
        <p:nvSpPr>
          <p:cNvPr id="4" name="TextBox 1">
            <a:extLst>
              <a:ext uri="{FF2B5EF4-FFF2-40B4-BE49-F238E27FC236}">
                <a16:creationId xmlns:a16="http://schemas.microsoft.com/office/drawing/2014/main" id="{DFE5F113-B77C-C84D-89B4-56AFF3DB5806}"/>
              </a:ext>
            </a:extLst>
          </p:cNvPr>
          <p:cNvSpPr txBox="1"/>
          <p:nvPr/>
        </p:nvSpPr>
        <p:spPr>
          <a:xfrm>
            <a:off x="148243" y="1645543"/>
            <a:ext cx="11895513" cy="483209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1" i="0" u="none" strike="noStrike" kern="1200" cap="none" spc="0" baseline="0" dirty="0">
              <a:solidFill>
                <a:srgbClr val="000000"/>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strike="noStrike" kern="1200" cap="none" spc="0" baseline="0" dirty="0">
                <a:solidFill>
                  <a:srgbClr val="000000"/>
                </a:solidFill>
                <a:uFillTx/>
                <a:latin typeface="Calibri"/>
              </a:rPr>
              <a:t>Must be in black pen.</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3200" dirty="0">
              <a:solidFill>
                <a:srgbClr val="000000"/>
              </a:solidFill>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strike="noStrike" kern="1200" cap="none" spc="0" baseline="0" dirty="0">
                <a:solidFill>
                  <a:srgbClr val="000000"/>
                </a:solidFill>
                <a:uFillTx/>
                <a:latin typeface="Calibri"/>
              </a:rPr>
              <a:t>You don’t have to answer the questions in order.</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3200" dirty="0">
              <a:solidFill>
                <a:srgbClr val="000000"/>
              </a:solidFill>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strike="noStrike" kern="1200" cap="none" spc="0" baseline="0" dirty="0">
                <a:solidFill>
                  <a:srgbClr val="000000"/>
                </a:solidFill>
                <a:uFillTx/>
                <a:latin typeface="Calibri"/>
              </a:rPr>
              <a:t>Leave space after each answer so that you can go back and add more.</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3200" dirty="0">
              <a:solidFill>
                <a:srgbClr val="000000"/>
              </a:solidFill>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strike="noStrike" kern="1200" cap="none" spc="0" baseline="0" dirty="0">
                <a:solidFill>
                  <a:srgbClr val="000000"/>
                </a:solidFill>
                <a:uFillTx/>
                <a:latin typeface="Calibri"/>
              </a:rPr>
              <a:t>Do not doodle or write daft comments.  Your paper can</a:t>
            </a:r>
            <a:r>
              <a:rPr lang="en-GB" sz="3200" b="0" i="0" strike="noStrike" kern="1200" cap="none" spc="0" dirty="0">
                <a:solidFill>
                  <a:srgbClr val="000000"/>
                </a:solidFill>
                <a:uFillTx/>
                <a:latin typeface="Calibri"/>
              </a:rPr>
              <a:t> be given zero for this.</a:t>
            </a:r>
            <a:endParaRPr lang="en-GB" sz="3200" b="0" i="0" strike="noStrike" kern="1200" cap="none" spc="0" baseline="0" dirty="0">
              <a:solidFill>
                <a:srgbClr val="000000"/>
              </a:solidFill>
              <a:uFillTx/>
              <a:latin typeface="Calibri"/>
            </a:endParaRPr>
          </a:p>
        </p:txBody>
      </p:sp>
      <p:pic>
        <p:nvPicPr>
          <p:cNvPr id="3" name="Picture 2">
            <a:extLst>
              <a:ext uri="{FF2B5EF4-FFF2-40B4-BE49-F238E27FC236}">
                <a16:creationId xmlns:a16="http://schemas.microsoft.com/office/drawing/2014/main" id="{4101DD49-A92E-4A12-BBB2-D1629C3C3446}"/>
              </a:ext>
            </a:extLst>
          </p:cNvPr>
          <p:cNvPicPr>
            <a:picLocks noChangeAspect="1"/>
          </p:cNvPicPr>
          <p:nvPr/>
        </p:nvPicPr>
        <p:blipFill rotWithShape="1">
          <a:blip r:embed="rId2"/>
          <a:srcRect l="18045" t="15419" r="19439" b="18387"/>
          <a:stretch/>
        </p:blipFill>
        <p:spPr>
          <a:xfrm>
            <a:off x="0" y="-2618"/>
            <a:ext cx="1059873" cy="1122219"/>
          </a:xfrm>
          <a:prstGeom prst="rect">
            <a:avLst/>
          </a:prstGeom>
        </p:spPr>
      </p:pic>
    </p:spTree>
    <p:extLst>
      <p:ext uri="{BB962C8B-B14F-4D97-AF65-F5344CB8AC3E}">
        <p14:creationId xmlns:p14="http://schemas.microsoft.com/office/powerpoint/2010/main" val="3064024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78D55-A449-6849-AFB1-384FCFCEB034}"/>
              </a:ext>
            </a:extLst>
          </p:cNvPr>
          <p:cNvSpPr>
            <a:spLocks noGrp="1"/>
          </p:cNvSpPr>
          <p:nvPr>
            <p:ph type="title"/>
          </p:nvPr>
        </p:nvSpPr>
        <p:spPr>
          <a:xfrm>
            <a:off x="1059873" y="319980"/>
            <a:ext cx="11013326" cy="1325563"/>
          </a:xfrm>
        </p:spPr>
        <p:txBody>
          <a:bodyPr>
            <a:normAutofit/>
          </a:bodyPr>
          <a:lstStyle/>
          <a:p>
            <a:pPr algn="ctr"/>
            <a:r>
              <a:rPr lang="en-US" sz="6000" b="1" dirty="0">
                <a:latin typeface="+mn-lt"/>
              </a:rPr>
              <a:t>When you leave</a:t>
            </a:r>
            <a:endParaRPr lang="en-US" sz="6000" dirty="0">
              <a:latin typeface="+mn-lt"/>
            </a:endParaRPr>
          </a:p>
        </p:txBody>
      </p:sp>
      <p:sp>
        <p:nvSpPr>
          <p:cNvPr id="4" name="TextBox 1">
            <a:extLst>
              <a:ext uri="{FF2B5EF4-FFF2-40B4-BE49-F238E27FC236}">
                <a16:creationId xmlns:a16="http://schemas.microsoft.com/office/drawing/2014/main" id="{DFE5F113-B77C-C84D-89B4-56AFF3DB5806}"/>
              </a:ext>
            </a:extLst>
          </p:cNvPr>
          <p:cNvSpPr txBox="1"/>
          <p:nvPr/>
        </p:nvSpPr>
        <p:spPr>
          <a:xfrm>
            <a:off x="66502" y="2006600"/>
            <a:ext cx="11895513" cy="2862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1" i="0" u="none" strike="noStrike" kern="1200" cap="none" spc="0" baseline="0" dirty="0">
              <a:solidFill>
                <a:srgbClr val="000000"/>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strike="noStrike" kern="1200" cap="none" spc="0" baseline="0" dirty="0">
                <a:solidFill>
                  <a:srgbClr val="000000"/>
                </a:solidFill>
                <a:uFillTx/>
                <a:latin typeface="Calibri"/>
              </a:rPr>
              <a:t>Quite often, others may still be working.  Leave in silence</a:t>
            </a:r>
            <a:r>
              <a:rPr lang="en-GB" sz="3200" b="0" i="0" strike="noStrike" kern="1200" cap="none" spc="0" dirty="0">
                <a:solidFill>
                  <a:srgbClr val="000000"/>
                </a:solidFill>
                <a:uFillTx/>
                <a:latin typeface="Calibri"/>
              </a:rPr>
              <a:t> until you get out and away from the building.</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3200" baseline="0" dirty="0">
              <a:solidFill>
                <a:srgbClr val="000000"/>
              </a:solidFill>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strike="noStrike" kern="1200" cap="none" spc="0" dirty="0">
                <a:solidFill>
                  <a:srgbClr val="000000"/>
                </a:solidFill>
                <a:uFillTx/>
                <a:latin typeface="Calibri"/>
              </a:rPr>
              <a:t>Be aware that students will be in ICT3 and other classrooms still completing the exam with extra time so don’t disturb them.</a:t>
            </a:r>
            <a:endParaRPr lang="en-GB" sz="3200" b="0" i="0" strike="noStrike" kern="1200" cap="none" spc="0" baseline="0" dirty="0">
              <a:solidFill>
                <a:srgbClr val="000000"/>
              </a:solidFill>
              <a:uFillTx/>
              <a:latin typeface="Calibri"/>
            </a:endParaRPr>
          </a:p>
        </p:txBody>
      </p:sp>
      <p:sp>
        <p:nvSpPr>
          <p:cNvPr id="5" name="Footer Placeholder 4">
            <a:extLst>
              <a:ext uri="{FF2B5EF4-FFF2-40B4-BE49-F238E27FC236}">
                <a16:creationId xmlns:a16="http://schemas.microsoft.com/office/drawing/2014/main" id="{1285B153-9986-AA49-836A-879F9403EC89}"/>
              </a:ext>
            </a:extLst>
          </p:cNvPr>
          <p:cNvSpPr>
            <a:spLocks noGrp="1"/>
          </p:cNvSpPr>
          <p:nvPr>
            <p:ph type="ftr" sz="quarter" idx="11"/>
          </p:nvPr>
        </p:nvSpPr>
        <p:spPr>
          <a:xfrm>
            <a:off x="0" y="6302829"/>
            <a:ext cx="12192000" cy="326571"/>
          </a:xfrm>
        </p:spPr>
        <p:txBody>
          <a:bodyPr/>
          <a:lstStyle/>
          <a:p>
            <a:r>
              <a:rPr lang="en-GB" sz="4400" dirty="0">
                <a:ln w="0"/>
                <a:solidFill>
                  <a:schemeClr val="tx1"/>
                </a:solidFill>
                <a:effectLst>
                  <a:outerShdw blurRad="38100" dist="19050" dir="2700000" algn="tl" rotWithShape="0">
                    <a:schemeClr val="dk1">
                      <a:alpha val="40000"/>
                    </a:schemeClr>
                  </a:outerShdw>
                </a:effectLst>
              </a:rPr>
              <a:t>Respect </a:t>
            </a:r>
            <a:r>
              <a:rPr lang="en-GB" sz="4400" dirty="0">
                <a:ln w="0"/>
                <a:solidFill>
                  <a:srgbClr val="FFC000"/>
                </a:solidFill>
                <a:effectLst>
                  <a:outerShdw blurRad="38100" dist="19050" dir="2700000" algn="tl" rotWithShape="0">
                    <a:schemeClr val="dk1">
                      <a:alpha val="40000"/>
                    </a:schemeClr>
                  </a:outerShdw>
                </a:effectLst>
              </a:rPr>
              <a:t>- Responsibility </a:t>
            </a:r>
            <a:r>
              <a:rPr lang="en-GB" sz="4400" dirty="0">
                <a:ln w="0"/>
                <a:solidFill>
                  <a:schemeClr val="bg1">
                    <a:lumMod val="50000"/>
                  </a:schemeClr>
                </a:solidFill>
                <a:effectLst>
                  <a:outerShdw blurRad="38100" dist="19050" dir="2700000" algn="tl" rotWithShape="0">
                    <a:schemeClr val="dk1">
                      <a:alpha val="40000"/>
                    </a:schemeClr>
                  </a:outerShdw>
                </a:effectLst>
              </a:rPr>
              <a:t>-</a:t>
            </a:r>
            <a:r>
              <a:rPr lang="en-GB" sz="4400" dirty="0">
                <a:ln w="0"/>
                <a:solidFill>
                  <a:schemeClr val="tx1"/>
                </a:solidFill>
                <a:effectLst>
                  <a:outerShdw blurRad="38100" dist="19050" dir="2700000" algn="tl" rotWithShape="0">
                    <a:schemeClr val="dk1">
                      <a:alpha val="40000"/>
                    </a:schemeClr>
                  </a:outerShdw>
                </a:effectLst>
              </a:rPr>
              <a:t> </a:t>
            </a:r>
            <a:r>
              <a:rPr lang="en-GB" sz="4400" dirty="0">
                <a:ln w="0"/>
                <a:solidFill>
                  <a:schemeClr val="bg1">
                    <a:lumMod val="50000"/>
                  </a:schemeClr>
                </a:solidFill>
                <a:effectLst>
                  <a:outerShdw blurRad="38100" dist="19050" dir="2700000" algn="tl" rotWithShape="0">
                    <a:schemeClr val="dk1">
                      <a:alpha val="40000"/>
                    </a:schemeClr>
                  </a:outerShdw>
                </a:effectLst>
              </a:rPr>
              <a:t>Resilience</a:t>
            </a:r>
          </a:p>
        </p:txBody>
      </p:sp>
      <p:pic>
        <p:nvPicPr>
          <p:cNvPr id="3" name="Picture 2">
            <a:extLst>
              <a:ext uri="{FF2B5EF4-FFF2-40B4-BE49-F238E27FC236}">
                <a16:creationId xmlns:a16="http://schemas.microsoft.com/office/drawing/2014/main" id="{9376E9C7-CDC6-30AA-B2FB-B06CF798067D}"/>
              </a:ext>
            </a:extLst>
          </p:cNvPr>
          <p:cNvPicPr>
            <a:picLocks noChangeAspect="1"/>
          </p:cNvPicPr>
          <p:nvPr/>
        </p:nvPicPr>
        <p:blipFill rotWithShape="1">
          <a:blip r:embed="rId2"/>
          <a:srcRect l="18045" t="15419" r="19439" b="18387"/>
          <a:stretch/>
        </p:blipFill>
        <p:spPr>
          <a:xfrm>
            <a:off x="0" y="-2618"/>
            <a:ext cx="1059873" cy="1122219"/>
          </a:xfrm>
          <a:prstGeom prst="rect">
            <a:avLst/>
          </a:prstGeom>
        </p:spPr>
      </p:pic>
    </p:spTree>
    <p:extLst>
      <p:ext uri="{BB962C8B-B14F-4D97-AF65-F5344CB8AC3E}">
        <p14:creationId xmlns:p14="http://schemas.microsoft.com/office/powerpoint/2010/main" val="1387076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3AD1A-7834-E52F-3D83-6BC82791696E}"/>
              </a:ext>
            </a:extLst>
          </p:cNvPr>
          <p:cNvSpPr>
            <a:spLocks noGrp="1"/>
          </p:cNvSpPr>
          <p:nvPr>
            <p:ph type="title"/>
          </p:nvPr>
        </p:nvSpPr>
        <p:spPr>
          <a:xfrm>
            <a:off x="0" y="18256"/>
            <a:ext cx="12192000" cy="573416"/>
          </a:xfrm>
        </p:spPr>
        <p:txBody>
          <a:bodyPr>
            <a:normAutofit fontScale="90000"/>
          </a:bodyPr>
          <a:lstStyle/>
          <a:p>
            <a:pPr algn="ctr"/>
            <a:r>
              <a:rPr lang="en-GB" b="1" dirty="0"/>
              <a:t>Year 11 Schedule</a:t>
            </a:r>
          </a:p>
        </p:txBody>
      </p:sp>
      <p:graphicFrame>
        <p:nvGraphicFramePr>
          <p:cNvPr id="4" name="Table 4">
            <a:extLst>
              <a:ext uri="{FF2B5EF4-FFF2-40B4-BE49-F238E27FC236}">
                <a16:creationId xmlns:a16="http://schemas.microsoft.com/office/drawing/2014/main" id="{9A416119-EA9D-B96E-E558-F599A49B2977}"/>
              </a:ext>
            </a:extLst>
          </p:cNvPr>
          <p:cNvGraphicFramePr>
            <a:graphicFrameLocks noGrp="1"/>
          </p:cNvGraphicFramePr>
          <p:nvPr>
            <p:extLst>
              <p:ext uri="{D42A27DB-BD31-4B8C-83A1-F6EECF244321}">
                <p14:modId xmlns:p14="http://schemas.microsoft.com/office/powerpoint/2010/main" val="2110711825"/>
              </p:ext>
            </p:extLst>
          </p:nvPr>
        </p:nvGraphicFramePr>
        <p:xfrm>
          <a:off x="409877" y="591672"/>
          <a:ext cx="3650938" cy="5955030"/>
        </p:xfrm>
        <a:graphic>
          <a:graphicData uri="http://schemas.openxmlformats.org/drawingml/2006/table">
            <a:tbl>
              <a:tblPr firstRow="1" bandRow="1">
                <a:tableStyleId>{5C22544A-7EE6-4342-B048-85BDC9FD1C3A}</a:tableStyleId>
              </a:tblPr>
              <a:tblGrid>
                <a:gridCol w="1004720">
                  <a:extLst>
                    <a:ext uri="{9D8B030D-6E8A-4147-A177-3AD203B41FA5}">
                      <a16:colId xmlns:a16="http://schemas.microsoft.com/office/drawing/2014/main" val="1306701180"/>
                    </a:ext>
                  </a:extLst>
                </a:gridCol>
                <a:gridCol w="2646218">
                  <a:extLst>
                    <a:ext uri="{9D8B030D-6E8A-4147-A177-3AD203B41FA5}">
                      <a16:colId xmlns:a16="http://schemas.microsoft.com/office/drawing/2014/main" val="1506087104"/>
                    </a:ext>
                  </a:extLst>
                </a:gridCol>
              </a:tblGrid>
              <a:tr h="370840">
                <a:tc>
                  <a:txBody>
                    <a:bodyPr/>
                    <a:lstStyle/>
                    <a:p>
                      <a:r>
                        <a:rPr lang="en-GB" b="0" dirty="0">
                          <a:solidFill>
                            <a:schemeClr val="tx1"/>
                          </a:solidFill>
                        </a:rPr>
                        <a:t>11.9.23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0701128"/>
                  </a:ext>
                </a:extLst>
              </a:tr>
              <a:tr h="370840">
                <a:tc>
                  <a:txBody>
                    <a:bodyPr/>
                    <a:lstStyle/>
                    <a:p>
                      <a:r>
                        <a:rPr lang="en-GB" dirty="0">
                          <a:solidFill>
                            <a:schemeClr val="tx1"/>
                          </a:solidFill>
                        </a:rPr>
                        <a:t>18.9.23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7433886"/>
                  </a:ext>
                </a:extLst>
              </a:tr>
              <a:tr h="370840">
                <a:tc>
                  <a:txBody>
                    <a:bodyPr/>
                    <a:lstStyle/>
                    <a:p>
                      <a:r>
                        <a:rPr lang="en-GB" dirty="0">
                          <a:solidFill>
                            <a:schemeClr val="tx1"/>
                          </a:solidFill>
                        </a:rPr>
                        <a:t>25.9.23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3019201"/>
                  </a:ext>
                </a:extLst>
              </a:tr>
              <a:tr h="370840">
                <a:tc>
                  <a:txBody>
                    <a:bodyPr/>
                    <a:lstStyle/>
                    <a:p>
                      <a:r>
                        <a:rPr lang="en-GB" dirty="0">
                          <a:solidFill>
                            <a:schemeClr val="tx1"/>
                          </a:solidFill>
                        </a:rPr>
                        <a:t>2.10.23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333392"/>
                  </a:ext>
                </a:extLst>
              </a:tr>
              <a:tr h="370840">
                <a:tc>
                  <a:txBody>
                    <a:bodyPr/>
                    <a:lstStyle/>
                    <a:p>
                      <a:r>
                        <a:rPr lang="en-GB" dirty="0">
                          <a:solidFill>
                            <a:schemeClr val="tx1"/>
                          </a:solidFill>
                        </a:rPr>
                        <a:t>9.10.23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5 </a:t>
                      </a:r>
                      <a:r>
                        <a:rPr lang="en-GB" b="1" dirty="0">
                          <a:solidFill>
                            <a:schemeClr val="tx1"/>
                          </a:solidFill>
                        </a:rPr>
                        <a:t>Engagement Evening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1717894"/>
                  </a:ext>
                </a:extLst>
              </a:tr>
              <a:tr h="370840">
                <a:tc>
                  <a:txBody>
                    <a:bodyPr/>
                    <a:lstStyle/>
                    <a:p>
                      <a:r>
                        <a:rPr lang="en-GB" dirty="0">
                          <a:solidFill>
                            <a:schemeClr val="tx1"/>
                          </a:solidFill>
                        </a:rPr>
                        <a:t>16.10.23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1043632"/>
                  </a:ext>
                </a:extLst>
              </a:tr>
              <a:tr h="370840">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GB" b="1" dirty="0">
                          <a:solidFill>
                            <a:schemeClr val="tx1"/>
                          </a:solidFill>
                        </a:rPr>
                        <a:t>Half term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741417216"/>
                  </a:ext>
                </a:extLst>
              </a:tr>
              <a:tr h="370840">
                <a:tc>
                  <a:txBody>
                    <a:bodyPr/>
                    <a:lstStyle/>
                    <a:p>
                      <a:r>
                        <a:rPr lang="en-GB" dirty="0">
                          <a:solidFill>
                            <a:schemeClr val="tx1"/>
                          </a:solidFill>
                        </a:rPr>
                        <a:t>30.10.23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GB" b="1" dirty="0">
                          <a:solidFill>
                            <a:schemeClr val="tx1"/>
                          </a:solidFill>
                        </a:rPr>
                        <a:t>Mock Exams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891739932"/>
                  </a:ext>
                </a:extLst>
              </a:tr>
              <a:tr h="370840">
                <a:tc>
                  <a:txBody>
                    <a:bodyPr/>
                    <a:lstStyle/>
                    <a:p>
                      <a:r>
                        <a:rPr lang="en-GB" dirty="0">
                          <a:solidFill>
                            <a:schemeClr val="tx1"/>
                          </a:solidFill>
                        </a:rPr>
                        <a:t>6.11.23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rPr>
                        <a:t>Mock Exams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305288877"/>
                  </a:ext>
                </a:extLst>
              </a:tr>
              <a:tr h="370840">
                <a:tc>
                  <a:txBody>
                    <a:bodyPr/>
                    <a:lstStyle/>
                    <a:p>
                      <a:r>
                        <a:rPr lang="en-GB" dirty="0">
                          <a:solidFill>
                            <a:schemeClr val="tx1"/>
                          </a:solidFill>
                        </a:rPr>
                        <a:t>13.11.23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GB" b="1" dirty="0">
                          <a:solidFill>
                            <a:schemeClr val="tx1"/>
                          </a:solidFill>
                        </a:rPr>
                        <a:t>Mock Exams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584864667"/>
                  </a:ext>
                </a:extLst>
              </a:tr>
              <a:tr h="392430">
                <a:tc>
                  <a:txBody>
                    <a:bodyPr/>
                    <a:lstStyle/>
                    <a:p>
                      <a:r>
                        <a:rPr lang="en-GB" dirty="0">
                          <a:solidFill>
                            <a:schemeClr val="tx1"/>
                          </a:solidFill>
                        </a:rPr>
                        <a:t>20.11.23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7 </a:t>
                      </a:r>
                      <a:r>
                        <a:rPr lang="en-GB" b="1" dirty="0">
                          <a:solidFill>
                            <a:schemeClr val="tx1"/>
                          </a:solidFill>
                        </a:rPr>
                        <a:t>Parents Evening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0020410"/>
                  </a:ext>
                </a:extLst>
              </a:tr>
              <a:tr h="370840">
                <a:tc>
                  <a:txBody>
                    <a:bodyPr/>
                    <a:lstStyle/>
                    <a:p>
                      <a:r>
                        <a:rPr lang="en-GB" dirty="0">
                          <a:solidFill>
                            <a:schemeClr val="tx1"/>
                          </a:solidFill>
                        </a:rPr>
                        <a:t>27.11.23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276970"/>
                  </a:ext>
                </a:extLst>
              </a:tr>
              <a:tr h="370840">
                <a:tc>
                  <a:txBody>
                    <a:bodyPr/>
                    <a:lstStyle/>
                    <a:p>
                      <a:r>
                        <a:rPr lang="en-GB" dirty="0">
                          <a:solidFill>
                            <a:schemeClr val="tx1"/>
                          </a:solidFill>
                        </a:rPr>
                        <a:t>4.12.23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80983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11.12.23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2001808"/>
                  </a:ext>
                </a:extLst>
              </a:tr>
              <a:tr h="370840">
                <a:tc>
                  <a:txBody>
                    <a:bodyPr/>
                    <a:lstStyle/>
                    <a:p>
                      <a:r>
                        <a:rPr lang="en-GB" dirty="0">
                          <a:solidFill>
                            <a:schemeClr val="tx1"/>
                          </a:solidFill>
                        </a:rPr>
                        <a:t>18.12.23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225818"/>
                  </a:ext>
                </a:extLst>
              </a:tr>
              <a:tr h="370840">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GB" b="1" dirty="0">
                          <a:solidFill>
                            <a:schemeClr val="tx1"/>
                          </a:solidFill>
                        </a:rPr>
                        <a:t>Christmas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730645957"/>
                  </a:ext>
                </a:extLst>
              </a:tr>
            </a:tbl>
          </a:graphicData>
        </a:graphic>
      </p:graphicFrame>
      <p:graphicFrame>
        <p:nvGraphicFramePr>
          <p:cNvPr id="5" name="Table 4">
            <a:extLst>
              <a:ext uri="{FF2B5EF4-FFF2-40B4-BE49-F238E27FC236}">
                <a16:creationId xmlns:a16="http://schemas.microsoft.com/office/drawing/2014/main" id="{94CB66BF-AA9C-B330-3F58-5C9638F0AB74}"/>
              </a:ext>
            </a:extLst>
          </p:cNvPr>
          <p:cNvGraphicFramePr>
            <a:graphicFrameLocks noGrp="1"/>
          </p:cNvGraphicFramePr>
          <p:nvPr/>
        </p:nvGraphicFramePr>
        <p:xfrm>
          <a:off x="4470691" y="591672"/>
          <a:ext cx="3499998" cy="5213350"/>
        </p:xfrm>
        <a:graphic>
          <a:graphicData uri="http://schemas.openxmlformats.org/drawingml/2006/table">
            <a:tbl>
              <a:tblPr firstRow="1" bandRow="1">
                <a:tableStyleId>{5C22544A-7EE6-4342-B048-85BDC9FD1C3A}</a:tableStyleId>
              </a:tblPr>
              <a:tblGrid>
                <a:gridCol w="1003809">
                  <a:extLst>
                    <a:ext uri="{9D8B030D-6E8A-4147-A177-3AD203B41FA5}">
                      <a16:colId xmlns:a16="http://schemas.microsoft.com/office/drawing/2014/main" val="1306701180"/>
                    </a:ext>
                  </a:extLst>
                </a:gridCol>
                <a:gridCol w="2496189">
                  <a:extLst>
                    <a:ext uri="{9D8B030D-6E8A-4147-A177-3AD203B41FA5}">
                      <a16:colId xmlns:a16="http://schemas.microsoft.com/office/drawing/2014/main" val="1506087104"/>
                    </a:ext>
                  </a:extLst>
                </a:gridCol>
              </a:tblGrid>
              <a:tr h="370840">
                <a:tc>
                  <a:txBody>
                    <a:bodyPr/>
                    <a:lstStyle/>
                    <a:p>
                      <a:r>
                        <a:rPr lang="en-GB" b="0" dirty="0">
                          <a:solidFill>
                            <a:schemeClr val="tx1"/>
                          </a:solidFill>
                        </a:rPr>
                        <a:t>3.1.24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0" dirty="0">
                          <a:solidFill>
                            <a:schemeClr val="tx1"/>
                          </a:solidFill>
                        </a:rPr>
                        <a:t>12</a:t>
                      </a:r>
                      <a:r>
                        <a:rPr lang="en-GB"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0701128"/>
                  </a:ext>
                </a:extLst>
              </a:tr>
              <a:tr h="370840">
                <a:tc>
                  <a:txBody>
                    <a:bodyPr/>
                    <a:lstStyle/>
                    <a:p>
                      <a:r>
                        <a:rPr lang="en-GB" b="0" dirty="0">
                          <a:solidFill>
                            <a:schemeClr val="tx1"/>
                          </a:solidFill>
                        </a:rPr>
                        <a:t>8.1.24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7433886"/>
                  </a:ext>
                </a:extLst>
              </a:tr>
              <a:tr h="370840">
                <a:tc>
                  <a:txBody>
                    <a:bodyPr/>
                    <a:lstStyle/>
                    <a:p>
                      <a:r>
                        <a:rPr lang="en-GB" dirty="0">
                          <a:solidFill>
                            <a:schemeClr val="tx1"/>
                          </a:solidFill>
                        </a:rPr>
                        <a:t>15.1.24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3019201"/>
                  </a:ext>
                </a:extLst>
              </a:tr>
              <a:tr h="370840">
                <a:tc>
                  <a:txBody>
                    <a:bodyPr/>
                    <a:lstStyle/>
                    <a:p>
                      <a:r>
                        <a:rPr lang="en-GB" dirty="0">
                          <a:solidFill>
                            <a:schemeClr val="tx1"/>
                          </a:solidFill>
                        </a:rPr>
                        <a:t>22.1.24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333392"/>
                  </a:ext>
                </a:extLst>
              </a:tr>
              <a:tr h="370840">
                <a:tc>
                  <a:txBody>
                    <a:bodyPr/>
                    <a:lstStyle/>
                    <a:p>
                      <a:r>
                        <a:rPr lang="en-GB" dirty="0">
                          <a:solidFill>
                            <a:schemeClr val="tx1"/>
                          </a:solidFill>
                        </a:rPr>
                        <a:t>29.1.24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1717894"/>
                  </a:ext>
                </a:extLst>
              </a:tr>
              <a:tr h="370840">
                <a:tc>
                  <a:txBody>
                    <a:bodyPr/>
                    <a:lstStyle/>
                    <a:p>
                      <a:r>
                        <a:rPr lang="en-GB" dirty="0">
                          <a:solidFill>
                            <a:schemeClr val="tx1"/>
                          </a:solidFill>
                        </a:rPr>
                        <a:t>5.2.24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1043632"/>
                  </a:ext>
                </a:extLst>
              </a:tr>
              <a:tr h="370840">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GB" b="1" dirty="0">
                          <a:solidFill>
                            <a:schemeClr val="tx1"/>
                          </a:solidFill>
                        </a:rPr>
                        <a:t>Half term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741417216"/>
                  </a:ext>
                </a:extLst>
              </a:tr>
              <a:tr h="370840">
                <a:tc>
                  <a:txBody>
                    <a:bodyPr/>
                    <a:lstStyle/>
                    <a:p>
                      <a:r>
                        <a:rPr lang="en-GB" dirty="0">
                          <a:solidFill>
                            <a:schemeClr val="tx1"/>
                          </a:solidFill>
                        </a:rPr>
                        <a:t>19.2.24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1739932"/>
                  </a:ext>
                </a:extLst>
              </a:tr>
              <a:tr h="370840">
                <a:tc>
                  <a:txBody>
                    <a:bodyPr/>
                    <a:lstStyle/>
                    <a:p>
                      <a:r>
                        <a:rPr lang="en-GB" dirty="0">
                          <a:solidFill>
                            <a:schemeClr val="tx1"/>
                          </a:solidFill>
                        </a:rPr>
                        <a:t>26.2.24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rPr>
                        <a:t>Mock Exams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305288877"/>
                  </a:ext>
                </a:extLst>
              </a:tr>
              <a:tr h="370840">
                <a:tc>
                  <a:txBody>
                    <a:bodyPr/>
                    <a:lstStyle/>
                    <a:p>
                      <a:r>
                        <a:rPr lang="en-GB" dirty="0">
                          <a:solidFill>
                            <a:schemeClr val="tx1"/>
                          </a:solidFill>
                        </a:rPr>
                        <a:t>4.3.24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rPr>
                        <a:t>Mock Exams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584864667"/>
                  </a:ext>
                </a:extLst>
              </a:tr>
              <a:tr h="392430">
                <a:tc>
                  <a:txBody>
                    <a:bodyPr/>
                    <a:lstStyle/>
                    <a:p>
                      <a:r>
                        <a:rPr lang="en-GB" dirty="0">
                          <a:solidFill>
                            <a:schemeClr val="tx1"/>
                          </a:solidFill>
                        </a:rPr>
                        <a:t>11.3.24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0020410"/>
                  </a:ext>
                </a:extLst>
              </a:tr>
              <a:tr h="370840">
                <a:tc>
                  <a:txBody>
                    <a:bodyPr/>
                    <a:lstStyle/>
                    <a:p>
                      <a:r>
                        <a:rPr lang="en-GB" dirty="0">
                          <a:solidFill>
                            <a:schemeClr val="tx1"/>
                          </a:solidFill>
                        </a:rPr>
                        <a:t>18.3.24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20 </a:t>
                      </a:r>
                      <a:r>
                        <a:rPr lang="en-GB" b="1" dirty="0">
                          <a:solidFill>
                            <a:schemeClr val="tx1"/>
                          </a:solidFill>
                        </a:rPr>
                        <a:t>Parents Evening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276970"/>
                  </a:ext>
                </a:extLst>
              </a:tr>
              <a:tr h="370840">
                <a:tc>
                  <a:txBody>
                    <a:bodyPr/>
                    <a:lstStyle/>
                    <a:p>
                      <a:r>
                        <a:rPr lang="en-GB" dirty="0">
                          <a:solidFill>
                            <a:schemeClr val="tx1"/>
                          </a:solidFill>
                        </a:rPr>
                        <a:t>25.3.24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8098383"/>
                  </a:ext>
                </a:extLst>
              </a:tr>
              <a:tr h="370840">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GB" b="1" dirty="0">
                          <a:solidFill>
                            <a:schemeClr val="tx1"/>
                          </a:solidFill>
                        </a:rPr>
                        <a:t>Easter (Easter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730645957"/>
                  </a:ext>
                </a:extLst>
              </a:tr>
            </a:tbl>
          </a:graphicData>
        </a:graphic>
      </p:graphicFrame>
      <p:graphicFrame>
        <p:nvGraphicFramePr>
          <p:cNvPr id="6" name="Table 4">
            <a:extLst>
              <a:ext uri="{FF2B5EF4-FFF2-40B4-BE49-F238E27FC236}">
                <a16:creationId xmlns:a16="http://schemas.microsoft.com/office/drawing/2014/main" id="{199A9757-0773-3F72-B137-3864BCC44F6B}"/>
              </a:ext>
            </a:extLst>
          </p:cNvPr>
          <p:cNvGraphicFramePr>
            <a:graphicFrameLocks noGrp="1"/>
          </p:cNvGraphicFramePr>
          <p:nvPr/>
        </p:nvGraphicFramePr>
        <p:xfrm>
          <a:off x="8319390" y="591672"/>
          <a:ext cx="3650938" cy="5584190"/>
        </p:xfrm>
        <a:graphic>
          <a:graphicData uri="http://schemas.openxmlformats.org/drawingml/2006/table">
            <a:tbl>
              <a:tblPr firstRow="1" bandRow="1">
                <a:tableStyleId>{5C22544A-7EE6-4342-B048-85BDC9FD1C3A}</a:tableStyleId>
              </a:tblPr>
              <a:tblGrid>
                <a:gridCol w="1004720">
                  <a:extLst>
                    <a:ext uri="{9D8B030D-6E8A-4147-A177-3AD203B41FA5}">
                      <a16:colId xmlns:a16="http://schemas.microsoft.com/office/drawing/2014/main" val="1306701180"/>
                    </a:ext>
                  </a:extLst>
                </a:gridCol>
                <a:gridCol w="2646218">
                  <a:extLst>
                    <a:ext uri="{9D8B030D-6E8A-4147-A177-3AD203B41FA5}">
                      <a16:colId xmlns:a16="http://schemas.microsoft.com/office/drawing/2014/main" val="1506087104"/>
                    </a:ext>
                  </a:extLst>
                </a:gridCol>
              </a:tblGrid>
              <a:tr h="370840">
                <a:tc>
                  <a:txBody>
                    <a:bodyPr/>
                    <a:lstStyle/>
                    <a:p>
                      <a:r>
                        <a:rPr lang="en-GB" b="0" dirty="0">
                          <a:solidFill>
                            <a:schemeClr val="tx1"/>
                          </a:solidFill>
                        </a:rPr>
                        <a:t>15.4.24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0" dirty="0">
                          <a:solidFill>
                            <a:schemeClr val="tx1"/>
                          </a:solidFill>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0701128"/>
                  </a:ext>
                </a:extLst>
              </a:tr>
              <a:tr h="370840">
                <a:tc>
                  <a:txBody>
                    <a:bodyPr/>
                    <a:lstStyle/>
                    <a:p>
                      <a:r>
                        <a:rPr lang="en-GB" dirty="0">
                          <a:solidFill>
                            <a:schemeClr val="tx1"/>
                          </a:solidFill>
                        </a:rPr>
                        <a:t>22.4.24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7433886"/>
                  </a:ext>
                </a:extLst>
              </a:tr>
              <a:tr h="370840">
                <a:tc>
                  <a:txBody>
                    <a:bodyPr/>
                    <a:lstStyle/>
                    <a:p>
                      <a:r>
                        <a:rPr lang="en-GB" dirty="0">
                          <a:solidFill>
                            <a:schemeClr val="tx1"/>
                          </a:solidFill>
                        </a:rPr>
                        <a:t>29.4.24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3019201"/>
                  </a:ext>
                </a:extLst>
              </a:tr>
              <a:tr h="370840">
                <a:tc>
                  <a:txBody>
                    <a:bodyPr/>
                    <a:lstStyle/>
                    <a:p>
                      <a:r>
                        <a:rPr lang="en-GB" dirty="0">
                          <a:solidFill>
                            <a:schemeClr val="tx1"/>
                          </a:solidFill>
                        </a:rPr>
                        <a:t>6.5.24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r>
                        <a:rPr lang="en-GB" b="1" dirty="0">
                          <a:solidFill>
                            <a:schemeClr val="tx1"/>
                          </a:solidFill>
                        </a:rPr>
                        <a:t>GCSE EXAMS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70333392"/>
                  </a:ext>
                </a:extLst>
              </a:tr>
              <a:tr h="370840">
                <a:tc>
                  <a:txBody>
                    <a:bodyPr/>
                    <a:lstStyle/>
                    <a:p>
                      <a:r>
                        <a:rPr lang="en-GB" dirty="0">
                          <a:solidFill>
                            <a:schemeClr val="tx1"/>
                          </a:solidFill>
                        </a:rPr>
                        <a:t>13.5.24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rPr>
                        <a:t>GCSE EXAMS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2051717894"/>
                  </a:ext>
                </a:extLst>
              </a:tr>
              <a:tr h="370840">
                <a:tc>
                  <a:txBody>
                    <a:bodyPr/>
                    <a:lstStyle/>
                    <a:p>
                      <a:r>
                        <a:rPr lang="en-GB" dirty="0">
                          <a:solidFill>
                            <a:schemeClr val="tx1"/>
                          </a:solidFill>
                        </a:rPr>
                        <a:t>20.5.24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rPr>
                        <a:t>GCSE EXAMS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1501043632"/>
                  </a:ext>
                </a:extLst>
              </a:tr>
              <a:tr h="370840">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GB" b="1" dirty="0">
                          <a:solidFill>
                            <a:schemeClr val="tx1"/>
                          </a:solidFill>
                        </a:rPr>
                        <a:t>Half term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741417216"/>
                  </a:ext>
                </a:extLst>
              </a:tr>
              <a:tr h="370840">
                <a:tc>
                  <a:txBody>
                    <a:bodyPr/>
                    <a:lstStyle/>
                    <a:p>
                      <a:r>
                        <a:rPr lang="en-GB" dirty="0">
                          <a:solidFill>
                            <a:schemeClr val="tx1"/>
                          </a:solidFill>
                        </a:rPr>
                        <a:t>3.6.24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r>
                        <a:rPr lang="en-GB" b="1" dirty="0">
                          <a:solidFill>
                            <a:schemeClr val="tx1"/>
                          </a:solidFill>
                        </a:rPr>
                        <a:t>GCSE EXAMS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3891739932"/>
                  </a:ext>
                </a:extLst>
              </a:tr>
              <a:tr h="370840">
                <a:tc>
                  <a:txBody>
                    <a:bodyPr/>
                    <a:lstStyle/>
                    <a:p>
                      <a:r>
                        <a:rPr lang="en-GB" dirty="0">
                          <a:solidFill>
                            <a:schemeClr val="tx1"/>
                          </a:solidFill>
                        </a:rPr>
                        <a:t>10.6.24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r>
                        <a:rPr lang="en-GB" b="1" dirty="0">
                          <a:solidFill>
                            <a:schemeClr val="tx1"/>
                          </a:solidFill>
                        </a:rPr>
                        <a:t>GCSE EXAMS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1305288877"/>
                  </a:ext>
                </a:extLst>
              </a:tr>
              <a:tr h="370840">
                <a:tc>
                  <a:txBody>
                    <a:bodyPr/>
                    <a:lstStyle/>
                    <a:p>
                      <a:r>
                        <a:rPr lang="en-GB" dirty="0">
                          <a:solidFill>
                            <a:schemeClr val="tx1"/>
                          </a:solidFill>
                        </a:rPr>
                        <a:t>17.6.24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r>
                        <a:rPr lang="en-GB" b="1" dirty="0">
                          <a:solidFill>
                            <a:schemeClr val="tx1"/>
                          </a:solidFill>
                        </a:rPr>
                        <a:t>GCSE EXAMS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2584864667"/>
                  </a:ext>
                </a:extLst>
              </a:tr>
              <a:tr h="392430">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0020410"/>
                  </a:ext>
                </a:extLst>
              </a:tr>
              <a:tr h="370840">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276970"/>
                  </a:ext>
                </a:extLst>
              </a:tr>
              <a:tr h="370840">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8098383"/>
                  </a:ext>
                </a:extLst>
              </a:tr>
              <a:tr h="370840">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225818"/>
                  </a:ext>
                </a:extLst>
              </a:tr>
              <a:tr h="370840">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GB" b="1" dirty="0">
                          <a:solidFill>
                            <a:schemeClr val="tx1"/>
                          </a:solidFill>
                        </a:rPr>
                        <a:t>Summer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730645957"/>
                  </a:ext>
                </a:extLst>
              </a:tr>
            </a:tbl>
          </a:graphicData>
        </a:graphic>
      </p:graphicFrame>
      <p:pic>
        <p:nvPicPr>
          <p:cNvPr id="1026" name="Picture 2">
            <a:extLst>
              <a:ext uri="{FF2B5EF4-FFF2-40B4-BE49-F238E27FC236}">
                <a16:creationId xmlns:a16="http://schemas.microsoft.com/office/drawing/2014/main" id="{4927BD61-7356-6318-DE3F-890DA38F31A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321" t="11941" r="8895" b="11516"/>
          <a:stretch/>
        </p:blipFill>
        <p:spPr bwMode="auto">
          <a:xfrm>
            <a:off x="1690728" y="633236"/>
            <a:ext cx="283545" cy="2902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CD3E61A-1077-61B0-D6D1-0ED7B298C3E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321" t="11941" r="8895" b="11516"/>
          <a:stretch/>
        </p:blipFill>
        <p:spPr bwMode="auto">
          <a:xfrm>
            <a:off x="1708045" y="993456"/>
            <a:ext cx="283545" cy="2902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BF206F8-4809-0BEF-38EA-C91565BC1D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321" t="11941" r="8895" b="11516"/>
          <a:stretch/>
        </p:blipFill>
        <p:spPr bwMode="auto">
          <a:xfrm>
            <a:off x="1714971" y="1364067"/>
            <a:ext cx="283545" cy="2902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77AE284-7DCA-8775-074E-50A417574350}"/>
              </a:ext>
            </a:extLst>
          </p:cNvPr>
          <p:cNvSpPr/>
          <p:nvPr/>
        </p:nvSpPr>
        <p:spPr>
          <a:xfrm>
            <a:off x="322118" y="3138055"/>
            <a:ext cx="3799872" cy="120534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149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78D55-A449-6849-AFB1-384FCFCEB034}"/>
              </a:ext>
            </a:extLst>
          </p:cNvPr>
          <p:cNvSpPr>
            <a:spLocks noGrp="1"/>
          </p:cNvSpPr>
          <p:nvPr>
            <p:ph type="title"/>
          </p:nvPr>
        </p:nvSpPr>
        <p:spPr>
          <a:xfrm>
            <a:off x="1059873" y="319980"/>
            <a:ext cx="11013326" cy="1325563"/>
          </a:xfrm>
        </p:spPr>
        <p:txBody>
          <a:bodyPr>
            <a:normAutofit/>
          </a:bodyPr>
          <a:lstStyle/>
          <a:p>
            <a:pPr algn="ctr"/>
            <a:r>
              <a:rPr lang="en-US" sz="6000" b="1" dirty="0">
                <a:latin typeface="+mn-lt"/>
              </a:rPr>
              <a:t>Fire Drill Reminder</a:t>
            </a:r>
          </a:p>
        </p:txBody>
      </p:sp>
      <p:sp>
        <p:nvSpPr>
          <p:cNvPr id="4" name="TextBox 1">
            <a:extLst>
              <a:ext uri="{FF2B5EF4-FFF2-40B4-BE49-F238E27FC236}">
                <a16:creationId xmlns:a16="http://schemas.microsoft.com/office/drawing/2014/main" id="{DFE5F113-B77C-C84D-89B4-56AFF3DB5806}"/>
              </a:ext>
            </a:extLst>
          </p:cNvPr>
          <p:cNvSpPr txBox="1"/>
          <p:nvPr/>
        </p:nvSpPr>
        <p:spPr>
          <a:xfrm>
            <a:off x="148243" y="1724572"/>
            <a:ext cx="11895513" cy="384720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1" i="0" u="none" strike="noStrike" kern="1200" cap="none" spc="0" baseline="0" dirty="0">
              <a:solidFill>
                <a:srgbClr val="000000"/>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dirty="0">
                <a:solidFill>
                  <a:srgbClr val="000000"/>
                </a:solidFill>
                <a:latin typeface="Calibri"/>
              </a:rPr>
              <a:t>When instructed, leave the exam venue in absolute silence.</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strike="noStrike" kern="1200" cap="none" spc="0" baseline="0" dirty="0">
                <a:solidFill>
                  <a:srgbClr val="000000"/>
                </a:solidFill>
                <a:uFillTx/>
                <a:latin typeface="Calibri"/>
              </a:rPr>
              <a:t>Walk </a:t>
            </a:r>
            <a:r>
              <a:rPr lang="en-GB" sz="3200" dirty="0">
                <a:solidFill>
                  <a:srgbClr val="000000"/>
                </a:solidFill>
                <a:latin typeface="Calibri"/>
              </a:rPr>
              <a:t>to the far side of the year 11 area and line up in silence.</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strike="noStrike" kern="1200" cap="none" spc="0" baseline="0" dirty="0">
                <a:solidFill>
                  <a:srgbClr val="000000"/>
                </a:solidFill>
                <a:uFillTx/>
                <a:latin typeface="Calibri"/>
              </a:rPr>
              <a:t>When instructed, head back to </a:t>
            </a:r>
            <a:r>
              <a:rPr lang="en-GB" sz="3200" dirty="0">
                <a:solidFill>
                  <a:srgbClr val="000000"/>
                </a:solidFill>
                <a:latin typeface="Calibri"/>
              </a:rPr>
              <a:t>your exam seat and continue.</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3200" b="0" i="0" strike="noStrike" kern="1200" cap="none" spc="0" baseline="0" dirty="0">
              <a:solidFill>
                <a:srgbClr val="000000"/>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3200" dirty="0">
              <a:solidFill>
                <a:srgbClr val="000000"/>
              </a:solidFill>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strike="noStrike" kern="1200" cap="none" spc="0" baseline="0" dirty="0">
                <a:solidFill>
                  <a:srgbClr val="000000"/>
                </a:solidFill>
                <a:uFillTx/>
                <a:latin typeface="Calibri"/>
              </a:rPr>
              <a:t>It is vital that no words or communi</a:t>
            </a:r>
            <a:r>
              <a:rPr lang="en-GB" sz="3200" dirty="0">
                <a:solidFill>
                  <a:srgbClr val="000000"/>
                </a:solidFill>
                <a:latin typeface="Calibri"/>
              </a:rPr>
              <a:t>cations are exchanged at any point otherwise you could jeopardise your exam. </a:t>
            </a:r>
            <a:endParaRPr lang="en-GB" sz="3200" b="0" i="0" strike="noStrike" kern="1200" cap="none" spc="0" baseline="0" dirty="0">
              <a:solidFill>
                <a:srgbClr val="000000"/>
              </a:solidFill>
              <a:uFillTx/>
              <a:latin typeface="Calibri"/>
            </a:endParaRPr>
          </a:p>
        </p:txBody>
      </p:sp>
      <p:pic>
        <p:nvPicPr>
          <p:cNvPr id="3" name="Picture 2">
            <a:extLst>
              <a:ext uri="{FF2B5EF4-FFF2-40B4-BE49-F238E27FC236}">
                <a16:creationId xmlns:a16="http://schemas.microsoft.com/office/drawing/2014/main" id="{EABAE22C-538A-7F37-9AC7-97E3CBA2EED9}"/>
              </a:ext>
            </a:extLst>
          </p:cNvPr>
          <p:cNvPicPr>
            <a:picLocks noChangeAspect="1"/>
          </p:cNvPicPr>
          <p:nvPr/>
        </p:nvPicPr>
        <p:blipFill rotWithShape="1">
          <a:blip r:embed="rId2"/>
          <a:srcRect l="18045" t="15419" r="19439" b="18387"/>
          <a:stretch/>
        </p:blipFill>
        <p:spPr>
          <a:xfrm>
            <a:off x="0" y="-2618"/>
            <a:ext cx="1059873" cy="1122219"/>
          </a:xfrm>
          <a:prstGeom prst="rect">
            <a:avLst/>
          </a:prstGeom>
        </p:spPr>
      </p:pic>
    </p:spTree>
    <p:extLst>
      <p:ext uri="{BB962C8B-B14F-4D97-AF65-F5344CB8AC3E}">
        <p14:creationId xmlns:p14="http://schemas.microsoft.com/office/powerpoint/2010/main" val="1139302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9287" y="207829"/>
            <a:ext cx="9144000" cy="1379172"/>
          </a:xfrm>
        </p:spPr>
        <p:txBody>
          <a:bodyPr>
            <a:normAutofit/>
          </a:bodyPr>
          <a:lstStyle/>
          <a:p>
            <a:r>
              <a:rPr lang="en-GB" sz="7200" dirty="0">
                <a:latin typeface="+mn-lt"/>
              </a:rPr>
              <a:t>Final Words</a:t>
            </a:r>
          </a:p>
        </p:txBody>
      </p:sp>
      <p:sp>
        <p:nvSpPr>
          <p:cNvPr id="5" name="Footer Placeholder 4"/>
          <p:cNvSpPr>
            <a:spLocks noGrp="1"/>
          </p:cNvSpPr>
          <p:nvPr>
            <p:ph type="ftr" sz="quarter" idx="11"/>
          </p:nvPr>
        </p:nvSpPr>
        <p:spPr>
          <a:xfrm>
            <a:off x="0" y="6302829"/>
            <a:ext cx="12192000" cy="326571"/>
          </a:xfrm>
        </p:spPr>
        <p:txBody>
          <a:bodyPr/>
          <a:lstStyle/>
          <a:p>
            <a:r>
              <a:rPr lang="en-GB" sz="4400" dirty="0">
                <a:ln w="0"/>
                <a:solidFill>
                  <a:schemeClr val="tx1"/>
                </a:solidFill>
                <a:effectLst>
                  <a:outerShdw blurRad="38100" dist="19050" dir="2700000" algn="tl" rotWithShape="0">
                    <a:schemeClr val="dk1">
                      <a:alpha val="40000"/>
                    </a:schemeClr>
                  </a:outerShdw>
                </a:effectLst>
              </a:rPr>
              <a:t>Respect </a:t>
            </a:r>
            <a:r>
              <a:rPr lang="en-GB" sz="4400" dirty="0">
                <a:ln w="0"/>
                <a:solidFill>
                  <a:srgbClr val="FFC000"/>
                </a:solidFill>
                <a:effectLst>
                  <a:outerShdw blurRad="38100" dist="19050" dir="2700000" algn="tl" rotWithShape="0">
                    <a:schemeClr val="dk1">
                      <a:alpha val="40000"/>
                    </a:schemeClr>
                  </a:outerShdw>
                </a:effectLst>
              </a:rPr>
              <a:t>- Responsibility </a:t>
            </a:r>
            <a:r>
              <a:rPr lang="en-GB" sz="4400" dirty="0">
                <a:ln w="0"/>
                <a:solidFill>
                  <a:schemeClr val="bg1">
                    <a:lumMod val="50000"/>
                  </a:schemeClr>
                </a:solidFill>
                <a:effectLst>
                  <a:outerShdw blurRad="38100" dist="19050" dir="2700000" algn="tl" rotWithShape="0">
                    <a:schemeClr val="dk1">
                      <a:alpha val="40000"/>
                    </a:schemeClr>
                  </a:outerShdw>
                </a:effectLst>
              </a:rPr>
              <a:t>-</a:t>
            </a:r>
            <a:r>
              <a:rPr lang="en-GB" sz="4400" dirty="0">
                <a:ln w="0"/>
                <a:solidFill>
                  <a:schemeClr val="tx1"/>
                </a:solidFill>
                <a:effectLst>
                  <a:outerShdw blurRad="38100" dist="19050" dir="2700000" algn="tl" rotWithShape="0">
                    <a:schemeClr val="dk1">
                      <a:alpha val="40000"/>
                    </a:schemeClr>
                  </a:outerShdw>
                </a:effectLst>
              </a:rPr>
              <a:t> </a:t>
            </a:r>
            <a:r>
              <a:rPr lang="en-GB" sz="4400" dirty="0">
                <a:ln w="0"/>
                <a:solidFill>
                  <a:schemeClr val="bg1">
                    <a:lumMod val="50000"/>
                  </a:schemeClr>
                </a:solidFill>
                <a:effectLst>
                  <a:outerShdw blurRad="38100" dist="19050" dir="2700000" algn="tl" rotWithShape="0">
                    <a:schemeClr val="dk1">
                      <a:alpha val="40000"/>
                    </a:schemeClr>
                  </a:outerShdw>
                </a:effectLst>
              </a:rPr>
              <a:t>Resilience</a:t>
            </a:r>
          </a:p>
        </p:txBody>
      </p:sp>
      <p:sp>
        <p:nvSpPr>
          <p:cNvPr id="7" name="Subtitle 6">
            <a:extLst>
              <a:ext uri="{FF2B5EF4-FFF2-40B4-BE49-F238E27FC236}">
                <a16:creationId xmlns:a16="http://schemas.microsoft.com/office/drawing/2014/main" id="{F7078B92-379E-9837-F8FD-25220849BB43}"/>
              </a:ext>
            </a:extLst>
          </p:cNvPr>
          <p:cNvSpPr>
            <a:spLocks noGrp="1"/>
          </p:cNvSpPr>
          <p:nvPr>
            <p:ph type="subTitle" idx="1"/>
          </p:nvPr>
        </p:nvSpPr>
        <p:spPr/>
        <p:txBody>
          <a:bodyPr/>
          <a:lstStyle/>
          <a:p>
            <a:endParaRPr lang="en-GB"/>
          </a:p>
        </p:txBody>
      </p:sp>
      <p:pic>
        <p:nvPicPr>
          <p:cNvPr id="8" name="Picture 7">
            <a:extLst>
              <a:ext uri="{FF2B5EF4-FFF2-40B4-BE49-F238E27FC236}">
                <a16:creationId xmlns:a16="http://schemas.microsoft.com/office/drawing/2014/main" id="{BF321808-BAD3-755A-F92E-CD6774A744FE}"/>
              </a:ext>
            </a:extLst>
          </p:cNvPr>
          <p:cNvPicPr>
            <a:picLocks noChangeAspect="1"/>
          </p:cNvPicPr>
          <p:nvPr/>
        </p:nvPicPr>
        <p:blipFill rotWithShape="1">
          <a:blip r:embed="rId2"/>
          <a:srcRect l="20279" t="18878" r="19045" b="17998"/>
          <a:stretch/>
        </p:blipFill>
        <p:spPr>
          <a:xfrm>
            <a:off x="9403412" y="2202815"/>
            <a:ext cx="2558231" cy="2661477"/>
          </a:xfrm>
          <a:prstGeom prst="rect">
            <a:avLst/>
          </a:prstGeom>
        </p:spPr>
      </p:pic>
      <p:pic>
        <p:nvPicPr>
          <p:cNvPr id="9" name="Picture 8">
            <a:extLst>
              <a:ext uri="{FF2B5EF4-FFF2-40B4-BE49-F238E27FC236}">
                <a16:creationId xmlns:a16="http://schemas.microsoft.com/office/drawing/2014/main" id="{7AB2BD11-54D8-1E52-5593-FFC65445244D}"/>
              </a:ext>
            </a:extLst>
          </p:cNvPr>
          <p:cNvPicPr>
            <a:picLocks noChangeAspect="1"/>
          </p:cNvPicPr>
          <p:nvPr/>
        </p:nvPicPr>
        <p:blipFill>
          <a:blip r:embed="rId3"/>
          <a:stretch>
            <a:fillRect/>
          </a:stretch>
        </p:blipFill>
        <p:spPr>
          <a:xfrm>
            <a:off x="3852510" y="2286612"/>
            <a:ext cx="4747821" cy="2496435"/>
          </a:xfrm>
          <a:prstGeom prst="rect">
            <a:avLst/>
          </a:prstGeom>
        </p:spPr>
      </p:pic>
      <p:pic>
        <p:nvPicPr>
          <p:cNvPr id="10" name="Picture 9">
            <a:extLst>
              <a:ext uri="{FF2B5EF4-FFF2-40B4-BE49-F238E27FC236}">
                <a16:creationId xmlns:a16="http://schemas.microsoft.com/office/drawing/2014/main" id="{13A374A1-4BBB-60C3-7555-A73ED1B4ADCF}"/>
              </a:ext>
            </a:extLst>
          </p:cNvPr>
          <p:cNvPicPr>
            <a:picLocks noChangeAspect="1"/>
          </p:cNvPicPr>
          <p:nvPr/>
        </p:nvPicPr>
        <p:blipFill>
          <a:blip r:embed="rId4"/>
          <a:stretch>
            <a:fillRect/>
          </a:stretch>
        </p:blipFill>
        <p:spPr>
          <a:xfrm>
            <a:off x="374821" y="2286612"/>
            <a:ext cx="2493885" cy="2493885"/>
          </a:xfrm>
          <a:prstGeom prst="rect">
            <a:avLst/>
          </a:prstGeom>
        </p:spPr>
      </p:pic>
      <p:pic>
        <p:nvPicPr>
          <p:cNvPr id="3" name="Picture 2">
            <a:extLst>
              <a:ext uri="{FF2B5EF4-FFF2-40B4-BE49-F238E27FC236}">
                <a16:creationId xmlns:a16="http://schemas.microsoft.com/office/drawing/2014/main" id="{40068E51-A970-404F-6D6F-26342D6AE09D}"/>
              </a:ext>
            </a:extLst>
          </p:cNvPr>
          <p:cNvPicPr>
            <a:picLocks noChangeAspect="1"/>
          </p:cNvPicPr>
          <p:nvPr/>
        </p:nvPicPr>
        <p:blipFill rotWithShape="1">
          <a:blip r:embed="rId5"/>
          <a:srcRect l="18045" t="15419" r="19439" b="18387"/>
          <a:stretch/>
        </p:blipFill>
        <p:spPr>
          <a:xfrm>
            <a:off x="0" y="-2618"/>
            <a:ext cx="1059873" cy="1122219"/>
          </a:xfrm>
          <a:prstGeom prst="rect">
            <a:avLst/>
          </a:prstGeom>
        </p:spPr>
      </p:pic>
    </p:spTree>
    <p:extLst>
      <p:ext uri="{BB962C8B-B14F-4D97-AF65-F5344CB8AC3E}">
        <p14:creationId xmlns:p14="http://schemas.microsoft.com/office/powerpoint/2010/main" val="4074838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143F1-B683-1624-53E6-5E9976AEFCC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5E4AC1B-FE46-618A-AEC3-C18A10394EDC}"/>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A8471C06-341F-AE95-AB84-3FF1F710112E}"/>
              </a:ext>
            </a:extLst>
          </p:cNvPr>
          <p:cNvPicPr>
            <a:picLocks noChangeAspect="1"/>
          </p:cNvPicPr>
          <p:nvPr/>
        </p:nvPicPr>
        <p:blipFill rotWithShape="1">
          <a:blip r:embed="rId2"/>
          <a:srcRect l="959"/>
          <a:stretch/>
        </p:blipFill>
        <p:spPr>
          <a:xfrm>
            <a:off x="0" y="0"/>
            <a:ext cx="10726258" cy="6858000"/>
          </a:xfrm>
          <a:prstGeom prst="rect">
            <a:avLst/>
          </a:prstGeom>
        </p:spPr>
      </p:pic>
    </p:spTree>
    <p:extLst>
      <p:ext uri="{BB962C8B-B14F-4D97-AF65-F5344CB8AC3E}">
        <p14:creationId xmlns:p14="http://schemas.microsoft.com/office/powerpoint/2010/main" val="1919944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6B120-7E40-40DE-BE8C-B0D10937EA1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5283FB3-381E-4C8F-501C-3707618DCFF5}"/>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30B29B08-A32C-7D82-D677-72B2900E5438}"/>
              </a:ext>
            </a:extLst>
          </p:cNvPr>
          <p:cNvPicPr>
            <a:picLocks noChangeAspect="1"/>
          </p:cNvPicPr>
          <p:nvPr/>
        </p:nvPicPr>
        <p:blipFill>
          <a:blip r:embed="rId2"/>
          <a:stretch>
            <a:fillRect/>
          </a:stretch>
        </p:blipFill>
        <p:spPr>
          <a:xfrm>
            <a:off x="0" y="0"/>
            <a:ext cx="10814539" cy="6858000"/>
          </a:xfrm>
          <a:prstGeom prst="rect">
            <a:avLst/>
          </a:prstGeom>
        </p:spPr>
      </p:pic>
      <p:sp>
        <p:nvSpPr>
          <p:cNvPr id="8" name="TextBox 7">
            <a:extLst>
              <a:ext uri="{FF2B5EF4-FFF2-40B4-BE49-F238E27FC236}">
                <a16:creationId xmlns:a16="http://schemas.microsoft.com/office/drawing/2014/main" id="{BDFCA577-9CE7-B7D3-BA51-FDD269FAF956}"/>
              </a:ext>
            </a:extLst>
          </p:cNvPr>
          <p:cNvSpPr txBox="1"/>
          <p:nvPr/>
        </p:nvSpPr>
        <p:spPr>
          <a:xfrm>
            <a:off x="10671464" y="818902"/>
            <a:ext cx="1624445" cy="2246769"/>
          </a:xfrm>
          <a:prstGeom prst="rect">
            <a:avLst/>
          </a:prstGeom>
          <a:noFill/>
        </p:spPr>
        <p:txBody>
          <a:bodyPr wrap="square" rtlCol="0">
            <a:spAutoFit/>
          </a:bodyPr>
          <a:lstStyle/>
          <a:p>
            <a:pPr algn="ctr"/>
            <a:r>
              <a:rPr lang="en-GB" sz="2000" b="1" dirty="0">
                <a:solidFill>
                  <a:srgbClr val="FF0000"/>
                </a:solidFill>
              </a:rPr>
              <a:t>You must go back to your usual classroom once you come out of an exam. </a:t>
            </a:r>
          </a:p>
        </p:txBody>
      </p:sp>
      <p:sp>
        <p:nvSpPr>
          <p:cNvPr id="9" name="TextBox 8">
            <a:extLst>
              <a:ext uri="{FF2B5EF4-FFF2-40B4-BE49-F238E27FC236}">
                <a16:creationId xmlns:a16="http://schemas.microsoft.com/office/drawing/2014/main" id="{296BF0DD-1E4A-C4BC-BD75-69F6DC6CB711}"/>
              </a:ext>
            </a:extLst>
          </p:cNvPr>
          <p:cNvSpPr txBox="1"/>
          <p:nvPr/>
        </p:nvSpPr>
        <p:spPr>
          <a:xfrm>
            <a:off x="10748730" y="3919831"/>
            <a:ext cx="1520536" cy="1938992"/>
          </a:xfrm>
          <a:prstGeom prst="rect">
            <a:avLst/>
          </a:prstGeom>
          <a:noFill/>
        </p:spPr>
        <p:txBody>
          <a:bodyPr wrap="square" rtlCol="0">
            <a:spAutoFit/>
          </a:bodyPr>
          <a:lstStyle/>
          <a:p>
            <a:pPr algn="ctr"/>
            <a:r>
              <a:rPr lang="en-GB" sz="2000" b="1" dirty="0">
                <a:solidFill>
                  <a:srgbClr val="FF0000"/>
                </a:solidFill>
              </a:rPr>
              <a:t>Normal lunchtime and lessons if you are not in an exam</a:t>
            </a:r>
          </a:p>
        </p:txBody>
      </p:sp>
    </p:spTree>
    <p:extLst>
      <p:ext uri="{BB962C8B-B14F-4D97-AF65-F5344CB8AC3E}">
        <p14:creationId xmlns:p14="http://schemas.microsoft.com/office/powerpoint/2010/main" val="231481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B71F2E-DADA-20AC-CB0E-7F5DC9157C1E}"/>
              </a:ext>
            </a:extLst>
          </p:cNvPr>
          <p:cNvPicPr>
            <a:picLocks noChangeAspect="1"/>
          </p:cNvPicPr>
          <p:nvPr/>
        </p:nvPicPr>
        <p:blipFill>
          <a:blip r:embed="rId2"/>
          <a:stretch>
            <a:fillRect/>
          </a:stretch>
        </p:blipFill>
        <p:spPr>
          <a:xfrm>
            <a:off x="460071" y="237515"/>
            <a:ext cx="4114163" cy="6324432"/>
          </a:xfrm>
          <a:prstGeom prst="rect">
            <a:avLst/>
          </a:prstGeom>
        </p:spPr>
      </p:pic>
      <p:pic>
        <p:nvPicPr>
          <p:cNvPr id="7" name="Picture 6">
            <a:extLst>
              <a:ext uri="{FF2B5EF4-FFF2-40B4-BE49-F238E27FC236}">
                <a16:creationId xmlns:a16="http://schemas.microsoft.com/office/drawing/2014/main" id="{C94063F1-1FD5-3359-7BF6-71DCDE2DF9B2}"/>
              </a:ext>
            </a:extLst>
          </p:cNvPr>
          <p:cNvPicPr>
            <a:picLocks noChangeAspect="1"/>
          </p:cNvPicPr>
          <p:nvPr/>
        </p:nvPicPr>
        <p:blipFill rotWithShape="1">
          <a:blip r:embed="rId3"/>
          <a:srcRect r="490" b="18559"/>
          <a:stretch/>
        </p:blipFill>
        <p:spPr>
          <a:xfrm>
            <a:off x="7696793" y="266784"/>
            <a:ext cx="4035136" cy="6324432"/>
          </a:xfrm>
          <a:prstGeom prst="rect">
            <a:avLst/>
          </a:prstGeom>
        </p:spPr>
      </p:pic>
      <p:sp>
        <p:nvSpPr>
          <p:cNvPr id="8" name="Oval 7">
            <a:extLst>
              <a:ext uri="{FF2B5EF4-FFF2-40B4-BE49-F238E27FC236}">
                <a16:creationId xmlns:a16="http://schemas.microsoft.com/office/drawing/2014/main" id="{4276B45C-7F65-1E01-870D-F4E71188B8F5}"/>
              </a:ext>
            </a:extLst>
          </p:cNvPr>
          <p:cNvSpPr/>
          <p:nvPr/>
        </p:nvSpPr>
        <p:spPr>
          <a:xfrm>
            <a:off x="-97573" y="4521949"/>
            <a:ext cx="5008418" cy="136120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6EA4277D-ED81-A89C-3EDF-1993DEDC5898}"/>
              </a:ext>
            </a:extLst>
          </p:cNvPr>
          <p:cNvSpPr/>
          <p:nvPr/>
        </p:nvSpPr>
        <p:spPr>
          <a:xfrm>
            <a:off x="9223665" y="1477414"/>
            <a:ext cx="1163782"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A20F2610-BB58-FA31-F689-47133D34EE60}"/>
              </a:ext>
            </a:extLst>
          </p:cNvPr>
          <p:cNvSpPr txBox="1"/>
          <p:nvPr/>
        </p:nvSpPr>
        <p:spPr>
          <a:xfrm>
            <a:off x="4574234" y="237515"/>
            <a:ext cx="3043534" cy="923330"/>
          </a:xfrm>
          <a:prstGeom prst="rect">
            <a:avLst/>
          </a:prstGeom>
          <a:noFill/>
        </p:spPr>
        <p:txBody>
          <a:bodyPr wrap="square" rtlCol="0">
            <a:spAutoFit/>
          </a:bodyPr>
          <a:lstStyle/>
          <a:p>
            <a:pPr algn="ctr"/>
            <a:r>
              <a:rPr lang="en-GB" sz="5400" b="1" dirty="0" err="1"/>
              <a:t>Bromcom</a:t>
            </a:r>
            <a:endParaRPr lang="en-GB" sz="5400" b="1" dirty="0"/>
          </a:p>
        </p:txBody>
      </p:sp>
    </p:spTree>
    <p:extLst>
      <p:ext uri="{BB962C8B-B14F-4D97-AF65-F5344CB8AC3E}">
        <p14:creationId xmlns:p14="http://schemas.microsoft.com/office/powerpoint/2010/main" val="49846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11307B-5BB6-B347-9661-A4986AF5B79D}"/>
              </a:ext>
            </a:extLst>
          </p:cNvPr>
          <p:cNvPicPr>
            <a:picLocks noChangeAspect="1"/>
          </p:cNvPicPr>
          <p:nvPr/>
        </p:nvPicPr>
        <p:blipFill rotWithShape="1">
          <a:blip r:embed="rId2"/>
          <a:srcRect l="18045" t="15419" r="19439" b="18387"/>
          <a:stretch/>
        </p:blipFill>
        <p:spPr>
          <a:xfrm>
            <a:off x="0" y="-2618"/>
            <a:ext cx="1059873" cy="1122219"/>
          </a:xfrm>
          <a:prstGeom prst="rect">
            <a:avLst/>
          </a:prstGeom>
        </p:spPr>
      </p:pic>
      <p:sp>
        <p:nvSpPr>
          <p:cNvPr id="2" name="Title 1">
            <a:extLst>
              <a:ext uri="{FF2B5EF4-FFF2-40B4-BE49-F238E27FC236}">
                <a16:creationId xmlns:a16="http://schemas.microsoft.com/office/drawing/2014/main" id="{0A178D55-A449-6849-AFB1-384FCFCEB034}"/>
              </a:ext>
            </a:extLst>
          </p:cNvPr>
          <p:cNvSpPr>
            <a:spLocks noGrp="1"/>
          </p:cNvSpPr>
          <p:nvPr>
            <p:ph type="title"/>
          </p:nvPr>
        </p:nvSpPr>
        <p:spPr>
          <a:xfrm>
            <a:off x="1059873" y="274637"/>
            <a:ext cx="10585280" cy="1325563"/>
          </a:xfrm>
        </p:spPr>
        <p:txBody>
          <a:bodyPr>
            <a:normAutofit/>
          </a:bodyPr>
          <a:lstStyle/>
          <a:p>
            <a:pPr algn="ctr"/>
            <a:r>
              <a:rPr lang="en-US" sz="6000" b="1" dirty="0">
                <a:latin typeface="+mn-lt"/>
              </a:rPr>
              <a:t>Morning Routine</a:t>
            </a:r>
            <a:endParaRPr lang="en-US" sz="6000" dirty="0">
              <a:latin typeface="+mn-lt"/>
            </a:endParaRPr>
          </a:p>
        </p:txBody>
      </p:sp>
      <p:sp>
        <p:nvSpPr>
          <p:cNvPr id="4" name="TextBox 1">
            <a:extLst>
              <a:ext uri="{FF2B5EF4-FFF2-40B4-BE49-F238E27FC236}">
                <a16:creationId xmlns:a16="http://schemas.microsoft.com/office/drawing/2014/main" id="{DFE5F113-B77C-C84D-89B4-56AFF3DB5806}"/>
              </a:ext>
            </a:extLst>
          </p:cNvPr>
          <p:cNvSpPr txBox="1"/>
          <p:nvPr/>
        </p:nvSpPr>
        <p:spPr>
          <a:xfrm>
            <a:off x="546847" y="953346"/>
            <a:ext cx="11790627" cy="729430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1" i="0" u="none" strike="noStrike" kern="1200" cap="none" spc="0" baseline="0" dirty="0">
              <a:solidFill>
                <a:srgbClr val="000000"/>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8.55am prompt</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3200" dirty="0">
                <a:solidFill>
                  <a:srgbClr val="000000"/>
                </a:solidFill>
                <a:latin typeface="Calibri"/>
              </a:rPr>
              <a:t>     </a:t>
            </a:r>
            <a:r>
              <a:rPr lang="en-GB" sz="3200" b="0" i="0" u="none" strike="noStrike" kern="1200" cap="none" spc="0" baseline="0" dirty="0">
                <a:solidFill>
                  <a:srgbClr val="000000"/>
                </a:solidFill>
                <a:uFillTx/>
                <a:latin typeface="Calibri"/>
              </a:rPr>
              <a:t>Tutor room – Register</a:t>
            </a:r>
            <a:r>
              <a:rPr lang="en-GB" sz="3200" b="0" i="0" u="none" strike="noStrike" kern="1200" cap="none" spc="0" dirty="0">
                <a:solidFill>
                  <a:srgbClr val="000000"/>
                </a:solidFill>
                <a:uFillTx/>
                <a:latin typeface="Calibri"/>
              </a:rPr>
              <a:t>, equipment, phone and watch</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endParaRPr lang="en-GB" sz="3200" baseline="0" dirty="0">
              <a:solidFill>
                <a:srgbClr val="000000"/>
              </a:solidFill>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Bag store – Bag</a:t>
            </a:r>
            <a:r>
              <a:rPr lang="en-GB" sz="3200" b="0" i="0" u="none" strike="noStrike" kern="1200" cap="none" spc="0" dirty="0">
                <a:solidFill>
                  <a:srgbClr val="000000"/>
                </a:solidFill>
                <a:uFillTx/>
                <a:latin typeface="Calibri"/>
              </a:rPr>
              <a:t> (coat inside bag recommended)</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3200" baseline="0" dirty="0">
              <a:solidFill>
                <a:srgbClr val="000000"/>
              </a:solidFill>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u="none" strike="noStrike" kern="1200" cap="none" spc="0" dirty="0">
                <a:solidFill>
                  <a:srgbClr val="000000"/>
                </a:solidFill>
                <a:uFillTx/>
                <a:latin typeface="Calibri"/>
              </a:rPr>
              <a:t>9.00am</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3200" dirty="0">
                <a:solidFill>
                  <a:srgbClr val="000000"/>
                </a:solidFill>
                <a:latin typeface="Calibri"/>
              </a:rPr>
              <a:t>     </a:t>
            </a:r>
            <a:r>
              <a:rPr lang="en-GB" sz="3200" b="0" i="0" u="none" strike="noStrike" kern="1200" cap="none" spc="0" dirty="0">
                <a:solidFill>
                  <a:srgbClr val="000000"/>
                </a:solidFill>
                <a:uFillTx/>
                <a:latin typeface="Calibri"/>
              </a:rPr>
              <a:t>Line up in the correct line in English Playground outside H3</a:t>
            </a:r>
            <a:endParaRPr lang="en-GB" sz="3200" dirty="0">
              <a:solidFill>
                <a:srgbClr val="000000"/>
              </a:solidFill>
              <a:latin typeface="Calibri"/>
            </a:endParaRP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3200" baseline="0" dirty="0">
                <a:solidFill>
                  <a:srgbClr val="000000"/>
                </a:solidFill>
                <a:latin typeface="Calibri"/>
              </a:rPr>
              <a:t>(row A, B, C etc)</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endParaRPr lang="en-GB" sz="3200" baseline="0" dirty="0">
              <a:solidFill>
                <a:srgbClr val="000000"/>
              </a:solidFill>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Listen to instructions</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3200" dirty="0">
              <a:solidFill>
                <a:srgbClr val="000000"/>
              </a:solidFill>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3200" b="0" i="0" u="none" strike="noStrike" kern="1200" cap="none" spc="0" baseline="0" dirty="0">
              <a:solidFill>
                <a:srgbClr val="000000"/>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3200" dirty="0">
              <a:solidFill>
                <a:srgbClr val="000000"/>
              </a:solidFill>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3200" b="0" i="0" u="none" strike="noStrike" kern="1200" cap="none" spc="0" baseline="0" dirty="0">
              <a:solidFill>
                <a:srgbClr val="000000"/>
              </a:solidFill>
              <a:uFillTx/>
              <a:latin typeface="Calibri"/>
            </a:endParaRPr>
          </a:p>
        </p:txBody>
      </p:sp>
      <p:sp>
        <p:nvSpPr>
          <p:cNvPr id="5" name="Footer Placeholder 4">
            <a:extLst>
              <a:ext uri="{FF2B5EF4-FFF2-40B4-BE49-F238E27FC236}">
                <a16:creationId xmlns:a16="http://schemas.microsoft.com/office/drawing/2014/main" id="{1285B153-9986-AA49-836A-879F9403EC89}"/>
              </a:ext>
            </a:extLst>
          </p:cNvPr>
          <p:cNvSpPr>
            <a:spLocks noGrp="1"/>
          </p:cNvSpPr>
          <p:nvPr>
            <p:ph type="ftr" sz="quarter" idx="11"/>
          </p:nvPr>
        </p:nvSpPr>
        <p:spPr>
          <a:xfrm>
            <a:off x="0" y="6302829"/>
            <a:ext cx="12192000" cy="326571"/>
          </a:xfrm>
        </p:spPr>
        <p:txBody>
          <a:bodyPr/>
          <a:lstStyle/>
          <a:p>
            <a:r>
              <a:rPr lang="en-GB" sz="4400" dirty="0">
                <a:ln w="0"/>
                <a:solidFill>
                  <a:schemeClr val="tx1"/>
                </a:solidFill>
                <a:effectLst>
                  <a:outerShdw blurRad="38100" dist="19050" dir="2700000" algn="tl" rotWithShape="0">
                    <a:schemeClr val="dk1">
                      <a:alpha val="40000"/>
                    </a:schemeClr>
                  </a:outerShdw>
                </a:effectLst>
              </a:rPr>
              <a:t>Respect </a:t>
            </a:r>
            <a:r>
              <a:rPr lang="en-GB" sz="4400" dirty="0">
                <a:ln w="0"/>
                <a:solidFill>
                  <a:srgbClr val="FFC000"/>
                </a:solidFill>
                <a:effectLst>
                  <a:outerShdw blurRad="38100" dist="19050" dir="2700000" algn="tl" rotWithShape="0">
                    <a:schemeClr val="dk1">
                      <a:alpha val="40000"/>
                    </a:schemeClr>
                  </a:outerShdw>
                </a:effectLst>
              </a:rPr>
              <a:t>- Responsibility </a:t>
            </a:r>
            <a:r>
              <a:rPr lang="en-GB" sz="4400" dirty="0">
                <a:ln w="0"/>
                <a:solidFill>
                  <a:schemeClr val="bg1">
                    <a:lumMod val="50000"/>
                  </a:schemeClr>
                </a:solidFill>
                <a:effectLst>
                  <a:outerShdw blurRad="38100" dist="19050" dir="2700000" algn="tl" rotWithShape="0">
                    <a:schemeClr val="dk1">
                      <a:alpha val="40000"/>
                    </a:schemeClr>
                  </a:outerShdw>
                </a:effectLst>
              </a:rPr>
              <a:t>-</a:t>
            </a:r>
            <a:r>
              <a:rPr lang="en-GB" sz="4400" dirty="0">
                <a:ln w="0"/>
                <a:solidFill>
                  <a:schemeClr val="tx1"/>
                </a:solidFill>
                <a:effectLst>
                  <a:outerShdw blurRad="38100" dist="19050" dir="2700000" algn="tl" rotWithShape="0">
                    <a:schemeClr val="dk1">
                      <a:alpha val="40000"/>
                    </a:schemeClr>
                  </a:outerShdw>
                </a:effectLst>
              </a:rPr>
              <a:t> </a:t>
            </a:r>
            <a:r>
              <a:rPr lang="en-GB" sz="4400" dirty="0">
                <a:ln w="0"/>
                <a:solidFill>
                  <a:schemeClr val="bg1">
                    <a:lumMod val="50000"/>
                  </a:schemeClr>
                </a:solidFill>
                <a:effectLst>
                  <a:outerShdw blurRad="38100" dist="19050" dir="2700000" algn="tl" rotWithShape="0">
                    <a:schemeClr val="dk1">
                      <a:alpha val="40000"/>
                    </a:schemeClr>
                  </a:outerShdw>
                </a:effectLst>
              </a:rPr>
              <a:t>Resilience</a:t>
            </a:r>
          </a:p>
        </p:txBody>
      </p:sp>
    </p:spTree>
    <p:extLst>
      <p:ext uri="{BB962C8B-B14F-4D97-AF65-F5344CB8AC3E}">
        <p14:creationId xmlns:p14="http://schemas.microsoft.com/office/powerpoint/2010/main" val="86454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78D55-A449-6849-AFB1-384FCFCEB034}"/>
              </a:ext>
            </a:extLst>
          </p:cNvPr>
          <p:cNvSpPr>
            <a:spLocks noGrp="1"/>
          </p:cNvSpPr>
          <p:nvPr>
            <p:ph type="title"/>
          </p:nvPr>
        </p:nvSpPr>
        <p:spPr>
          <a:xfrm>
            <a:off x="1059873" y="274637"/>
            <a:ext cx="10585280" cy="1325563"/>
          </a:xfrm>
        </p:spPr>
        <p:txBody>
          <a:bodyPr>
            <a:normAutofit/>
          </a:bodyPr>
          <a:lstStyle/>
          <a:p>
            <a:pPr algn="ctr"/>
            <a:r>
              <a:rPr lang="en-US" sz="6000" b="1" dirty="0">
                <a:latin typeface="+mn-lt"/>
              </a:rPr>
              <a:t>Attendance and Punctuality</a:t>
            </a:r>
            <a:endParaRPr lang="en-US" sz="6000" dirty="0">
              <a:latin typeface="+mn-lt"/>
            </a:endParaRPr>
          </a:p>
        </p:txBody>
      </p:sp>
      <p:sp>
        <p:nvSpPr>
          <p:cNvPr id="4" name="TextBox 1">
            <a:extLst>
              <a:ext uri="{FF2B5EF4-FFF2-40B4-BE49-F238E27FC236}">
                <a16:creationId xmlns:a16="http://schemas.microsoft.com/office/drawing/2014/main" id="{DFE5F113-B77C-C84D-89B4-56AFF3DB5806}"/>
              </a:ext>
            </a:extLst>
          </p:cNvPr>
          <p:cNvSpPr txBox="1"/>
          <p:nvPr/>
        </p:nvSpPr>
        <p:spPr>
          <a:xfrm>
            <a:off x="0" y="1634022"/>
            <a:ext cx="12192000" cy="458587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1" i="0" u="none" strike="noStrike" kern="1200" cap="none" spc="0" baseline="0" dirty="0">
              <a:solidFill>
                <a:srgbClr val="000000"/>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You MUST be in your </a:t>
            </a:r>
            <a:r>
              <a:rPr lang="en-GB" sz="3200" b="1" i="0" u="sng" strike="noStrike" kern="1200" cap="none" spc="0" baseline="0" dirty="0">
                <a:solidFill>
                  <a:srgbClr val="000000"/>
                </a:solidFill>
                <a:uFillTx/>
                <a:latin typeface="Calibri"/>
              </a:rPr>
              <a:t>tutor room</a:t>
            </a:r>
            <a:r>
              <a:rPr lang="en-GB" sz="3200" i="0" strike="noStrike" kern="1200" cap="none" spc="0" baseline="0" dirty="0">
                <a:solidFill>
                  <a:srgbClr val="000000"/>
                </a:solidFill>
                <a:uFillTx/>
                <a:latin typeface="Calibri"/>
              </a:rPr>
              <a:t> </a:t>
            </a:r>
            <a:r>
              <a:rPr lang="en-GB" sz="3200" b="0" i="0" u="none" strike="noStrike" kern="1200" cap="none" spc="0" baseline="0" dirty="0">
                <a:solidFill>
                  <a:srgbClr val="000000"/>
                </a:solidFill>
                <a:uFillTx/>
                <a:latin typeface="Calibri"/>
              </a:rPr>
              <a:t>by 8.55am at the latest.</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3200" dirty="0">
                <a:solidFill>
                  <a:srgbClr val="000000"/>
                </a:solidFill>
                <a:latin typeface="Calibri"/>
              </a:rPr>
              <a:t>Attendance team will check the registers immediately and contact home for missing students.</a:t>
            </a:r>
            <a:endParaRPr lang="en-GB" sz="3200" b="0" i="0" u="none" strike="noStrike" kern="1200" cap="none" spc="0" baseline="0" dirty="0">
              <a:solidFill>
                <a:srgbClr val="000000"/>
              </a:solidFill>
              <a:uFillTx/>
              <a:latin typeface="Calibri"/>
            </a:endParaRP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1600" dirty="0">
                <a:solidFill>
                  <a:srgbClr val="000000"/>
                </a:solidFill>
                <a:latin typeface="Calibri"/>
              </a:rPr>
              <a:t>     </a:t>
            </a:r>
            <a:endParaRPr lang="en-GB" sz="3200" dirty="0">
              <a:solidFill>
                <a:srgbClr val="000000"/>
              </a:solidFill>
              <a:latin typeface="Calibri"/>
            </a:endParaRP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3200" dirty="0">
                <a:solidFill>
                  <a:srgbClr val="000000"/>
                </a:solidFill>
                <a:latin typeface="Calibri"/>
              </a:rPr>
              <a:t>If you are late, you run the risk of not being allowed to sit the exam.</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endParaRPr lang="en-GB" sz="1600" b="0" i="0" u="none" strike="noStrike" kern="1200" cap="none" spc="0" baseline="0" dirty="0">
              <a:solidFill>
                <a:srgbClr val="000000"/>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200" dirty="0">
                <a:solidFill>
                  <a:srgbClr val="FF0000"/>
                </a:solidFill>
                <a:latin typeface="Calibri"/>
              </a:rPr>
              <a:t>If any exam is missed, your parents/carers will be invoiced for the cost of the exam.</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1600" b="0" i="0" u="none" strike="noStrike" kern="1200" cap="none" spc="0" baseline="0" dirty="0">
              <a:solidFill>
                <a:srgbClr val="000000"/>
              </a:solidFill>
              <a:uFillTx/>
              <a:latin typeface="Calibri"/>
            </a:endParaRP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3200" dirty="0">
                <a:solidFill>
                  <a:srgbClr val="7030A0"/>
                </a:solidFill>
                <a:latin typeface="Calibri"/>
              </a:rPr>
              <a:t>Any unforeseen problems, contact the main office straight away. </a:t>
            </a:r>
            <a:endParaRPr lang="en-GB" sz="3200" b="0" i="0" u="none" strike="noStrike" kern="1200" cap="none" spc="0" baseline="0" dirty="0">
              <a:solidFill>
                <a:srgbClr val="7030A0"/>
              </a:solidFill>
              <a:uFillTx/>
              <a:latin typeface="Calibri"/>
            </a:endParaRPr>
          </a:p>
        </p:txBody>
      </p:sp>
      <p:pic>
        <p:nvPicPr>
          <p:cNvPr id="3" name="Picture 2">
            <a:extLst>
              <a:ext uri="{FF2B5EF4-FFF2-40B4-BE49-F238E27FC236}">
                <a16:creationId xmlns:a16="http://schemas.microsoft.com/office/drawing/2014/main" id="{83002183-8A98-53CE-BFE4-3C82A79206BB}"/>
              </a:ext>
            </a:extLst>
          </p:cNvPr>
          <p:cNvPicPr>
            <a:picLocks noChangeAspect="1"/>
          </p:cNvPicPr>
          <p:nvPr/>
        </p:nvPicPr>
        <p:blipFill rotWithShape="1">
          <a:blip r:embed="rId3"/>
          <a:srcRect l="18045" t="15419" r="19439" b="18387"/>
          <a:stretch/>
        </p:blipFill>
        <p:spPr>
          <a:xfrm>
            <a:off x="0" y="-2618"/>
            <a:ext cx="1059873" cy="1122219"/>
          </a:xfrm>
          <a:prstGeom prst="rect">
            <a:avLst/>
          </a:prstGeom>
        </p:spPr>
      </p:pic>
    </p:spTree>
    <p:extLst>
      <p:ext uri="{BB962C8B-B14F-4D97-AF65-F5344CB8AC3E}">
        <p14:creationId xmlns:p14="http://schemas.microsoft.com/office/powerpoint/2010/main" val="331902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009" y="227670"/>
            <a:ext cx="7568081" cy="1091975"/>
          </a:xfrm>
        </p:spPr>
        <p:txBody>
          <a:bodyPr/>
          <a:lstStyle/>
          <a:p>
            <a:r>
              <a:rPr lang="en-GB" sz="6000" b="1" dirty="0">
                <a:latin typeface="+mn-lt"/>
              </a:rPr>
              <a:t>Malpractice</a:t>
            </a:r>
          </a:p>
        </p:txBody>
      </p:sp>
      <p:sp>
        <p:nvSpPr>
          <p:cNvPr id="3" name="Text Placeholder 2"/>
          <p:cNvSpPr>
            <a:spLocks noGrp="1"/>
          </p:cNvSpPr>
          <p:nvPr>
            <p:ph type="body" idx="1"/>
          </p:nvPr>
        </p:nvSpPr>
        <p:spPr>
          <a:xfrm>
            <a:off x="675372" y="1163781"/>
            <a:ext cx="11360800" cy="5694219"/>
          </a:xfrm>
        </p:spPr>
        <p:txBody>
          <a:bodyPr/>
          <a:lstStyle/>
          <a:p>
            <a:pPr>
              <a:lnSpc>
                <a:spcPct val="100000"/>
              </a:lnSpc>
              <a:spcAft>
                <a:spcPts val="800"/>
              </a:spcAft>
            </a:pPr>
            <a:r>
              <a:rPr lang="en-GB" dirty="0">
                <a:solidFill>
                  <a:schemeClr val="tx1"/>
                </a:solidFill>
                <a:latin typeface="Calibri" panose="020F0502020204030204" pitchFamily="34" charset="0"/>
                <a:cs typeface="Calibri" panose="020F0502020204030204" pitchFamily="34" charset="0"/>
              </a:rPr>
              <a:t>To maintain the integrity of qualifications, strict Regulations are in place</a:t>
            </a:r>
          </a:p>
          <a:p>
            <a:pPr>
              <a:lnSpc>
                <a:spcPct val="100000"/>
              </a:lnSpc>
              <a:spcAft>
                <a:spcPts val="800"/>
              </a:spcAft>
            </a:pPr>
            <a:r>
              <a:rPr lang="en-GB" dirty="0">
                <a:solidFill>
                  <a:schemeClr val="tx1"/>
                </a:solidFill>
                <a:latin typeface="Calibri" panose="020F0502020204030204" pitchFamily="34" charset="0"/>
                <a:cs typeface="Calibri" panose="020F0502020204030204" pitchFamily="34" charset="0"/>
              </a:rPr>
              <a:t>Malpractice means any action or behaviour which is in breach of the Regulations </a:t>
            </a:r>
          </a:p>
          <a:p>
            <a:pPr>
              <a:lnSpc>
                <a:spcPct val="100000"/>
              </a:lnSpc>
              <a:spcAft>
                <a:spcPts val="800"/>
              </a:spcAft>
            </a:pPr>
            <a:r>
              <a:rPr lang="en-GB" dirty="0">
                <a:solidFill>
                  <a:schemeClr val="tx1"/>
                </a:solidFill>
                <a:latin typeface="Calibri" panose="020F0502020204030204" pitchFamily="34" charset="0"/>
                <a:cs typeface="Calibri" panose="020F0502020204030204" pitchFamily="34" charset="0"/>
              </a:rPr>
              <a:t>Any alleged, suspected or actual incidents of malpractice will be investigated and reported to the relevant awarding body/bodies</a:t>
            </a:r>
          </a:p>
          <a:p>
            <a:pPr>
              <a:lnSpc>
                <a:spcPct val="100000"/>
              </a:lnSpc>
              <a:spcAft>
                <a:spcPts val="800"/>
              </a:spcAft>
            </a:pPr>
            <a:r>
              <a:rPr lang="en-GB" dirty="0">
                <a:solidFill>
                  <a:schemeClr val="tx1"/>
                </a:solidFill>
                <a:latin typeface="Calibri" panose="020F0502020204030204" pitchFamily="34" charset="0"/>
                <a:cs typeface="Calibri" panose="020F0502020204030204" pitchFamily="34" charset="0"/>
              </a:rPr>
              <a:t>The Joint Council for Qualifications (JCQ) provides information regarding what constitutes malpractice:</a:t>
            </a:r>
          </a:p>
          <a:p>
            <a:pPr lvl="1">
              <a:lnSpc>
                <a:spcPct val="100000"/>
              </a:lnSpc>
              <a:spcBef>
                <a:spcPts val="0"/>
              </a:spcBef>
            </a:pPr>
            <a:r>
              <a:rPr lang="en-GB" dirty="0">
                <a:solidFill>
                  <a:schemeClr val="tx1"/>
                </a:solidFill>
                <a:latin typeface="Calibri" panose="020F0502020204030204" pitchFamily="34" charset="0"/>
                <a:cs typeface="Calibri" panose="020F0502020204030204" pitchFamily="34" charset="0"/>
              </a:rPr>
              <a:t>Introduction of unauthorised material into the examination room</a:t>
            </a:r>
          </a:p>
          <a:p>
            <a:pPr lvl="1">
              <a:lnSpc>
                <a:spcPct val="100000"/>
              </a:lnSpc>
              <a:spcBef>
                <a:spcPts val="0"/>
              </a:spcBef>
            </a:pPr>
            <a:r>
              <a:rPr lang="en-GB" dirty="0">
                <a:solidFill>
                  <a:schemeClr val="tx1"/>
                </a:solidFill>
                <a:latin typeface="Calibri" panose="020F0502020204030204" pitchFamily="34" charset="0"/>
                <a:cs typeface="Calibri" panose="020F0502020204030204" pitchFamily="34" charset="0"/>
              </a:rPr>
              <a:t>Breaches of examination conditions</a:t>
            </a:r>
          </a:p>
          <a:p>
            <a:pPr lvl="1">
              <a:lnSpc>
                <a:spcPct val="100000"/>
              </a:lnSpc>
              <a:spcBef>
                <a:spcPts val="0"/>
              </a:spcBef>
            </a:pPr>
            <a:r>
              <a:rPr lang="en-GB" dirty="0">
                <a:solidFill>
                  <a:schemeClr val="tx1"/>
                </a:solidFill>
                <a:latin typeface="Calibri" panose="020F0502020204030204" pitchFamily="34" charset="0"/>
                <a:cs typeface="Calibri" panose="020F0502020204030204" pitchFamily="34" charset="0"/>
              </a:rPr>
              <a:t>Exchanging, obtaining, receiving, or passing on information which could be examination related (or the attempt to)</a:t>
            </a:r>
          </a:p>
          <a:p>
            <a:pPr lvl="1">
              <a:lnSpc>
                <a:spcPct val="100000"/>
              </a:lnSpc>
              <a:spcBef>
                <a:spcPts val="0"/>
              </a:spcBef>
            </a:pPr>
            <a:r>
              <a:rPr lang="en-GB" dirty="0">
                <a:solidFill>
                  <a:schemeClr val="tx1"/>
                </a:solidFill>
                <a:latin typeface="Calibri" panose="020F0502020204030204" pitchFamily="34" charset="0"/>
                <a:cs typeface="Calibri" panose="020F0502020204030204" pitchFamily="34" charset="0"/>
              </a:rPr>
              <a:t>Offences relating to the content of candidates’ work</a:t>
            </a:r>
          </a:p>
          <a:p>
            <a:pPr lvl="1">
              <a:lnSpc>
                <a:spcPct val="100000"/>
              </a:lnSpc>
              <a:spcBef>
                <a:spcPts val="0"/>
              </a:spcBef>
            </a:pPr>
            <a:r>
              <a:rPr lang="en-GB" dirty="0">
                <a:solidFill>
                  <a:schemeClr val="tx1"/>
                </a:solidFill>
                <a:latin typeface="Calibri" panose="020F0502020204030204" pitchFamily="34" charset="0"/>
                <a:cs typeface="Calibri" panose="020F0502020204030204" pitchFamily="34" charset="0"/>
              </a:rPr>
              <a:t>Undermining the integrity of examinations/assessments</a:t>
            </a:r>
          </a:p>
        </p:txBody>
      </p:sp>
      <p:pic>
        <p:nvPicPr>
          <p:cNvPr id="4" name="Picture 3">
            <a:extLst>
              <a:ext uri="{FF2B5EF4-FFF2-40B4-BE49-F238E27FC236}">
                <a16:creationId xmlns:a16="http://schemas.microsoft.com/office/drawing/2014/main" id="{91CC0418-81D2-95E6-485F-1AC008478999}"/>
              </a:ext>
            </a:extLst>
          </p:cNvPr>
          <p:cNvPicPr>
            <a:picLocks noChangeAspect="1"/>
          </p:cNvPicPr>
          <p:nvPr/>
        </p:nvPicPr>
        <p:blipFill rotWithShape="1">
          <a:blip r:embed="rId2"/>
          <a:srcRect b="22377"/>
          <a:stretch/>
        </p:blipFill>
        <p:spPr>
          <a:xfrm>
            <a:off x="110577" y="101788"/>
            <a:ext cx="2943225" cy="768927"/>
          </a:xfrm>
          <a:prstGeom prst="rect">
            <a:avLst/>
          </a:prstGeom>
        </p:spPr>
      </p:pic>
    </p:spTree>
    <p:extLst>
      <p:ext uri="{BB962C8B-B14F-4D97-AF65-F5344CB8AC3E}">
        <p14:creationId xmlns:p14="http://schemas.microsoft.com/office/powerpoint/2010/main" val="2815086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009" y="227670"/>
            <a:ext cx="7568081" cy="1091975"/>
          </a:xfrm>
        </p:spPr>
        <p:txBody>
          <a:bodyPr/>
          <a:lstStyle/>
          <a:p>
            <a:r>
              <a:rPr lang="en-GB" sz="6000" b="1" dirty="0">
                <a:latin typeface="+mn-lt"/>
              </a:rPr>
              <a:t>Malpractice</a:t>
            </a:r>
          </a:p>
        </p:txBody>
      </p:sp>
      <p:sp>
        <p:nvSpPr>
          <p:cNvPr id="3" name="Text Placeholder 2"/>
          <p:cNvSpPr>
            <a:spLocks noGrp="1"/>
          </p:cNvSpPr>
          <p:nvPr>
            <p:ph type="body" idx="1"/>
          </p:nvPr>
        </p:nvSpPr>
        <p:spPr>
          <a:xfrm>
            <a:off x="675372" y="1163782"/>
            <a:ext cx="11627464" cy="5694218"/>
          </a:xfrm>
        </p:spPr>
        <p:txBody>
          <a:bodyPr/>
          <a:lstStyle/>
          <a:p>
            <a:pPr>
              <a:lnSpc>
                <a:spcPct val="100000"/>
              </a:lnSpc>
              <a:spcAft>
                <a:spcPts val="800"/>
              </a:spcAft>
            </a:pPr>
            <a:r>
              <a:rPr lang="en-GB" dirty="0">
                <a:solidFill>
                  <a:schemeClr val="tx1"/>
                </a:solidFill>
                <a:latin typeface="Calibri" panose="020F0502020204030204" pitchFamily="34" charset="0"/>
                <a:cs typeface="Calibri" panose="020F0502020204030204" pitchFamily="34" charset="0"/>
              </a:rPr>
              <a:t>Other examples of malpractice are:</a:t>
            </a:r>
          </a:p>
          <a:p>
            <a:pPr lvl="2">
              <a:lnSpc>
                <a:spcPct val="70000"/>
              </a:lnSpc>
              <a:buClr>
                <a:srgbClr val="000000"/>
              </a:buClr>
            </a:pPr>
            <a:r>
              <a:rPr lang="en-GB" sz="2400" dirty="0">
                <a:solidFill>
                  <a:srgbClr val="000000"/>
                </a:solidFill>
                <a:latin typeface="Calibri"/>
                <a:ea typeface="Calibri"/>
                <a:cs typeface="Calibri"/>
                <a:sym typeface="Calibri"/>
              </a:rPr>
              <a:t>Possession of a mobile phone or smart enabled device - even if switched off</a:t>
            </a:r>
          </a:p>
          <a:p>
            <a:pPr lvl="2">
              <a:lnSpc>
                <a:spcPct val="70000"/>
              </a:lnSpc>
              <a:buClr>
                <a:srgbClr val="000000"/>
              </a:buClr>
              <a:buFont typeface="Calibri"/>
              <a:buChar char="●"/>
            </a:pPr>
            <a:r>
              <a:rPr lang="en-GB" sz="2400" dirty="0">
                <a:solidFill>
                  <a:srgbClr val="000000"/>
                </a:solidFill>
                <a:ea typeface="Calibri"/>
                <a:cs typeface="Calibri"/>
                <a:sym typeface="Calibri"/>
              </a:rPr>
              <a:t>Possession of a Watch</a:t>
            </a:r>
          </a:p>
          <a:p>
            <a:pPr lvl="2">
              <a:lnSpc>
                <a:spcPct val="70000"/>
              </a:lnSpc>
              <a:buClr>
                <a:srgbClr val="000000"/>
              </a:buClr>
              <a:buFont typeface="Calibri"/>
              <a:buChar char="●"/>
            </a:pPr>
            <a:r>
              <a:rPr lang="en-GB" sz="2400" dirty="0">
                <a:solidFill>
                  <a:srgbClr val="000000"/>
                </a:solidFill>
                <a:latin typeface="Calibri"/>
                <a:ea typeface="Calibri"/>
                <a:cs typeface="Calibri"/>
                <a:sym typeface="Calibri"/>
              </a:rPr>
              <a:t>Talking/turning around/disrupting others</a:t>
            </a:r>
          </a:p>
          <a:p>
            <a:pPr lvl="2">
              <a:lnSpc>
                <a:spcPct val="70000"/>
              </a:lnSpc>
              <a:buClr>
                <a:srgbClr val="000000"/>
              </a:buClr>
              <a:buFont typeface="Calibri"/>
              <a:buChar char="●"/>
            </a:pPr>
            <a:r>
              <a:rPr lang="en-GB" sz="2400" dirty="0">
                <a:solidFill>
                  <a:srgbClr val="000000"/>
                </a:solidFill>
                <a:latin typeface="Calibri"/>
                <a:ea typeface="Calibri"/>
                <a:cs typeface="Calibri"/>
                <a:sym typeface="Calibri"/>
              </a:rPr>
              <a:t>Possession of notes</a:t>
            </a:r>
          </a:p>
          <a:p>
            <a:pPr lvl="2">
              <a:lnSpc>
                <a:spcPct val="70000"/>
              </a:lnSpc>
              <a:buClr>
                <a:srgbClr val="000000"/>
              </a:buClr>
              <a:buFont typeface="Calibri"/>
              <a:buChar char="●"/>
            </a:pPr>
            <a:r>
              <a:rPr lang="en-GB" sz="2400" dirty="0">
                <a:solidFill>
                  <a:srgbClr val="000000"/>
                </a:solidFill>
                <a:latin typeface="Calibri"/>
                <a:ea typeface="Calibri"/>
                <a:cs typeface="Calibri"/>
                <a:sym typeface="Calibri"/>
              </a:rPr>
              <a:t>Writing on hands/skins</a:t>
            </a:r>
            <a:endParaRPr lang="en-GB" sz="2400" dirty="0"/>
          </a:p>
          <a:p>
            <a:pPr lvl="2">
              <a:lnSpc>
                <a:spcPct val="70000"/>
              </a:lnSpc>
              <a:buClr>
                <a:srgbClr val="000000"/>
              </a:buClr>
              <a:buFont typeface="Calibri"/>
              <a:buChar char="●"/>
            </a:pPr>
            <a:r>
              <a:rPr lang="en-GB" sz="2400" dirty="0">
                <a:solidFill>
                  <a:srgbClr val="000000"/>
                </a:solidFill>
                <a:ea typeface="Calibri"/>
                <a:cs typeface="Calibri"/>
                <a:sym typeface="Calibri"/>
              </a:rPr>
              <a:t>Offensive Language</a:t>
            </a:r>
          </a:p>
          <a:p>
            <a:pPr lvl="2">
              <a:lnSpc>
                <a:spcPct val="70000"/>
              </a:lnSpc>
              <a:buClr>
                <a:srgbClr val="000000"/>
              </a:buClr>
              <a:buFont typeface="Calibri"/>
              <a:buChar char="●"/>
            </a:pPr>
            <a:r>
              <a:rPr lang="en-GB" sz="2400" dirty="0">
                <a:solidFill>
                  <a:srgbClr val="000000"/>
                </a:solidFill>
                <a:ea typeface="Calibri"/>
                <a:cs typeface="Calibri"/>
                <a:sym typeface="Calibri"/>
              </a:rPr>
              <a:t>Writing/drawing obscene material</a:t>
            </a:r>
          </a:p>
          <a:p>
            <a:pPr marL="152396" indent="0">
              <a:lnSpc>
                <a:spcPct val="100000"/>
              </a:lnSpc>
              <a:buClr>
                <a:srgbClr val="000000"/>
              </a:buClr>
              <a:buNone/>
            </a:pPr>
            <a:endParaRPr lang="en-GB" dirty="0">
              <a:solidFill>
                <a:srgbClr val="000000"/>
              </a:solidFill>
              <a:latin typeface="Calibri"/>
              <a:ea typeface="Calibri"/>
              <a:cs typeface="Calibri"/>
              <a:sym typeface="Calibri"/>
            </a:endParaRPr>
          </a:p>
          <a:p>
            <a:pPr marL="0" indent="0" algn="ctr">
              <a:lnSpc>
                <a:spcPct val="100000"/>
              </a:lnSpc>
              <a:buNone/>
            </a:pPr>
            <a:r>
              <a:rPr lang="en-GB" dirty="0">
                <a:solidFill>
                  <a:srgbClr val="0070C0"/>
                </a:solidFill>
                <a:latin typeface="Calibri"/>
                <a:ea typeface="Calibri"/>
                <a:cs typeface="Calibri"/>
                <a:sym typeface="Calibri"/>
              </a:rPr>
              <a:t>There are severe penalties for malpractice.</a:t>
            </a:r>
          </a:p>
          <a:p>
            <a:pPr marL="0" indent="0" algn="ctr">
              <a:lnSpc>
                <a:spcPct val="100000"/>
              </a:lnSpc>
              <a:buNone/>
            </a:pPr>
            <a:r>
              <a:rPr lang="en-GB" b="1" dirty="0">
                <a:solidFill>
                  <a:srgbClr val="FF0000"/>
                </a:solidFill>
                <a:latin typeface="Calibri"/>
                <a:ea typeface="Calibri"/>
                <a:cs typeface="Calibri"/>
                <a:sym typeface="Calibri"/>
              </a:rPr>
              <a:t>You could be disqualified from your exams.</a:t>
            </a:r>
          </a:p>
          <a:p>
            <a:pPr marL="0" indent="0" algn="ctr">
              <a:lnSpc>
                <a:spcPct val="100000"/>
              </a:lnSpc>
              <a:buNone/>
            </a:pPr>
            <a:endParaRPr lang="en-GB" b="1" dirty="0">
              <a:solidFill>
                <a:srgbClr val="FF0000"/>
              </a:solidFill>
              <a:latin typeface="Calibri"/>
              <a:ea typeface="Calibri"/>
              <a:cs typeface="Calibri"/>
              <a:sym typeface="Calibri"/>
            </a:endParaRPr>
          </a:p>
          <a:p>
            <a:pPr>
              <a:lnSpc>
                <a:spcPct val="100000"/>
              </a:lnSpc>
              <a:spcAft>
                <a:spcPts val="800"/>
              </a:spcAft>
            </a:pPr>
            <a:endParaRPr lang="en-GB" dirty="0">
              <a:solidFill>
                <a:schemeClr val="tx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1CC0418-81D2-95E6-485F-1AC008478999}"/>
              </a:ext>
            </a:extLst>
          </p:cNvPr>
          <p:cNvPicPr>
            <a:picLocks noChangeAspect="1"/>
          </p:cNvPicPr>
          <p:nvPr/>
        </p:nvPicPr>
        <p:blipFill rotWithShape="1">
          <a:blip r:embed="rId2"/>
          <a:srcRect b="22377"/>
          <a:stretch/>
        </p:blipFill>
        <p:spPr>
          <a:xfrm>
            <a:off x="110577" y="101788"/>
            <a:ext cx="2943225" cy="768927"/>
          </a:xfrm>
          <a:prstGeom prst="rect">
            <a:avLst/>
          </a:prstGeom>
        </p:spPr>
      </p:pic>
      <p:sp>
        <p:nvSpPr>
          <p:cNvPr id="5" name="TextBox 4">
            <a:extLst>
              <a:ext uri="{FF2B5EF4-FFF2-40B4-BE49-F238E27FC236}">
                <a16:creationId xmlns:a16="http://schemas.microsoft.com/office/drawing/2014/main" id="{F89CA0C0-BE2D-13F0-B4E3-5DC4FEA1F306}"/>
              </a:ext>
            </a:extLst>
          </p:cNvPr>
          <p:cNvSpPr txBox="1"/>
          <p:nvPr/>
        </p:nvSpPr>
        <p:spPr>
          <a:xfrm>
            <a:off x="7928264" y="2888673"/>
            <a:ext cx="3844636" cy="1754326"/>
          </a:xfrm>
          <a:prstGeom prst="rect">
            <a:avLst/>
          </a:prstGeom>
          <a:noFill/>
        </p:spPr>
        <p:txBody>
          <a:bodyPr wrap="square" rtlCol="0">
            <a:spAutoFit/>
          </a:bodyPr>
          <a:lstStyle/>
          <a:p>
            <a:r>
              <a:rPr lang="en-GB" sz="3600" b="1" dirty="0">
                <a:solidFill>
                  <a:srgbClr val="FF0000"/>
                </a:solidFill>
                <a:latin typeface="Calibri"/>
                <a:ea typeface="Calibri"/>
                <a:cs typeface="Calibri"/>
                <a:sym typeface="Calibri"/>
              </a:rPr>
              <a:t>Please check your pockets before you go into every exam</a:t>
            </a:r>
          </a:p>
        </p:txBody>
      </p:sp>
    </p:spTree>
    <p:extLst>
      <p:ext uri="{BB962C8B-B14F-4D97-AF65-F5344CB8AC3E}">
        <p14:creationId xmlns:p14="http://schemas.microsoft.com/office/powerpoint/2010/main" val="14909455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1820</TotalTime>
  <Words>1211</Words>
  <Application>Microsoft Office PowerPoint</Application>
  <PresentationFormat>Widescreen</PresentationFormat>
  <Paragraphs>235</Paragraphs>
  <Slides>21</Slides>
  <Notes>3</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Year 11 Schedule</vt:lpstr>
      <vt:lpstr>PowerPoint Presentation</vt:lpstr>
      <vt:lpstr>PowerPoint Presentation</vt:lpstr>
      <vt:lpstr>PowerPoint Presentation</vt:lpstr>
      <vt:lpstr>Morning Routine</vt:lpstr>
      <vt:lpstr>Attendance and Punctuality</vt:lpstr>
      <vt:lpstr>Malpractice</vt:lpstr>
      <vt:lpstr>Malpractice</vt:lpstr>
      <vt:lpstr>Consequences of Malpractice</vt:lpstr>
      <vt:lpstr>Mobile Phones and Watches</vt:lpstr>
      <vt:lpstr>In the Examination Room</vt:lpstr>
      <vt:lpstr>In the Examination Room</vt:lpstr>
      <vt:lpstr>Equipment - Clear Pencil Case </vt:lpstr>
      <vt:lpstr>Invigilators</vt:lpstr>
      <vt:lpstr>Exam Instructions</vt:lpstr>
      <vt:lpstr>JCQ – Exams Handbook</vt:lpstr>
      <vt:lpstr>Your Answers</vt:lpstr>
      <vt:lpstr>When you leave</vt:lpstr>
      <vt:lpstr>Fire Drill Reminder</vt:lpstr>
      <vt:lpstr>Final Words</vt:lpstr>
    </vt:vector>
  </TitlesOfParts>
  <Company>John Spendluffe Technology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Whitaker</dc:creator>
  <cp:lastModifiedBy>R Norton</cp:lastModifiedBy>
  <cp:revision>28</cp:revision>
  <cp:lastPrinted>2021-10-11T14:49:47Z</cp:lastPrinted>
  <dcterms:created xsi:type="dcterms:W3CDTF">2021-09-03T07:26:04Z</dcterms:created>
  <dcterms:modified xsi:type="dcterms:W3CDTF">2023-09-29T00:08:52Z</dcterms:modified>
</cp:coreProperties>
</file>