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8" r:id="rId6"/>
    <p:sldId id="259" r:id="rId7"/>
    <p:sldId id="293" r:id="rId8"/>
    <p:sldId id="294" r:id="rId9"/>
    <p:sldId id="266" r:id="rId10"/>
    <p:sldId id="262" r:id="rId11"/>
    <p:sldId id="292" r:id="rId12"/>
    <p:sldId id="291" r:id="rId13"/>
    <p:sldId id="261" r:id="rId14"/>
    <p:sldId id="271" r:id="rId15"/>
    <p:sldId id="273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7B9FD-3C05-567D-743D-9CFEF3A3CB20}" v="12" dt="2023-09-25T22:21:48.235"/>
    <p1510:client id="{175A3A33-8DC4-41C4-A7CF-E8B30E03F837}" v="28" dt="2023-09-28T13:11:12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6327"/>
  </p:normalViewPr>
  <p:slideViewPr>
    <p:cSldViewPr snapToGrid="0">
      <p:cViewPr varScale="1">
        <p:scale>
          <a:sx n="45" d="100"/>
          <a:sy n="45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Curtis" userId="S::staffscu@jstc.org.uk::8591a79c-a7d5-41c4-97d8-794bc01e15b4" providerId="AD" clId="Web-{175A3A33-8DC4-41C4-A7CF-E8B30E03F837}"/>
    <pc:docChg chg="modSld">
      <pc:chgData name="S Curtis" userId="S::staffscu@jstc.org.uk::8591a79c-a7d5-41c4-97d8-794bc01e15b4" providerId="AD" clId="Web-{175A3A33-8DC4-41C4-A7CF-E8B30E03F837}" dt="2023-09-28T13:11:12.292" v="27" actId="20577"/>
      <pc:docMkLst>
        <pc:docMk/>
      </pc:docMkLst>
      <pc:sldChg chg="modSp">
        <pc:chgData name="S Curtis" userId="S::staffscu@jstc.org.uk::8591a79c-a7d5-41c4-97d8-794bc01e15b4" providerId="AD" clId="Web-{175A3A33-8DC4-41C4-A7CF-E8B30E03F837}" dt="2023-09-28T13:08:25.297" v="9" actId="20577"/>
        <pc:sldMkLst>
          <pc:docMk/>
          <pc:sldMk cId="4112546887" sldId="259"/>
        </pc:sldMkLst>
        <pc:spChg chg="mod">
          <ac:chgData name="S Curtis" userId="S::staffscu@jstc.org.uk::8591a79c-a7d5-41c4-97d8-794bc01e15b4" providerId="AD" clId="Web-{175A3A33-8DC4-41C4-A7CF-E8B30E03F837}" dt="2023-09-28T13:08:25.297" v="9" actId="20577"/>
          <ac:spMkLst>
            <pc:docMk/>
            <pc:sldMk cId="4112546887" sldId="259"/>
            <ac:spMk id="3" creationId="{EEB807A3-8764-864E-893D-028BB6CA776D}"/>
          </ac:spMkLst>
        </pc:spChg>
      </pc:sldChg>
      <pc:sldChg chg="addSp delSp modSp">
        <pc:chgData name="S Curtis" userId="S::staffscu@jstc.org.uk::8591a79c-a7d5-41c4-97d8-794bc01e15b4" providerId="AD" clId="Web-{175A3A33-8DC4-41C4-A7CF-E8B30E03F837}" dt="2023-09-28T13:11:12.292" v="27" actId="20577"/>
        <pc:sldMkLst>
          <pc:docMk/>
          <pc:sldMk cId="2262972611" sldId="271"/>
        </pc:sldMkLst>
        <pc:spChg chg="mod ord">
          <ac:chgData name="S Curtis" userId="S::staffscu@jstc.org.uk::8591a79c-a7d5-41c4-97d8-794bc01e15b4" providerId="AD" clId="Web-{175A3A33-8DC4-41C4-A7CF-E8B30E03F837}" dt="2023-09-28T13:11:10.229" v="25" actId="20577"/>
          <ac:spMkLst>
            <pc:docMk/>
            <pc:sldMk cId="2262972611" sldId="271"/>
            <ac:spMk id="2" creationId="{8E736028-C576-9F4E-B8D5-D8FAD20C3583}"/>
          </ac:spMkLst>
        </pc:spChg>
        <pc:spChg chg="mod ord">
          <ac:chgData name="S Curtis" userId="S::staffscu@jstc.org.uk::8591a79c-a7d5-41c4-97d8-794bc01e15b4" providerId="AD" clId="Web-{175A3A33-8DC4-41C4-A7CF-E8B30E03F837}" dt="2023-09-28T13:10:52.119" v="20" actId="14100"/>
          <ac:spMkLst>
            <pc:docMk/>
            <pc:sldMk cId="2262972611" sldId="271"/>
            <ac:spMk id="5" creationId="{00000000-0000-0000-0000-000000000000}"/>
          </ac:spMkLst>
        </pc:spChg>
        <pc:spChg chg="mod">
          <ac:chgData name="S Curtis" userId="S::staffscu@jstc.org.uk::8591a79c-a7d5-41c4-97d8-794bc01e15b4" providerId="AD" clId="Web-{175A3A33-8DC4-41C4-A7CF-E8B30E03F837}" dt="2023-09-28T13:11:12.292" v="27" actId="20577"/>
          <ac:spMkLst>
            <pc:docMk/>
            <pc:sldMk cId="2262972611" sldId="271"/>
            <ac:spMk id="10" creationId="{00000000-0000-0000-0000-000000000000}"/>
          </ac:spMkLst>
        </pc:spChg>
        <pc:spChg chg="del">
          <ac:chgData name="S Curtis" userId="S::staffscu@jstc.org.uk::8591a79c-a7d5-41c4-97d8-794bc01e15b4" providerId="AD" clId="Web-{175A3A33-8DC4-41C4-A7CF-E8B30E03F837}" dt="2023-09-28T13:09:45.412" v="14"/>
          <ac:spMkLst>
            <pc:docMk/>
            <pc:sldMk cId="2262972611" sldId="271"/>
            <ac:spMk id="15" creationId="{2172A0AC-3DCE-4672-BCAF-28FEF91F6020}"/>
          </ac:spMkLst>
        </pc:spChg>
        <pc:spChg chg="del">
          <ac:chgData name="S Curtis" userId="S::staffscu@jstc.org.uk::8591a79c-a7d5-41c4-97d8-794bc01e15b4" providerId="AD" clId="Web-{175A3A33-8DC4-41C4-A7CF-E8B30E03F837}" dt="2023-09-28T13:09:45.412" v="14"/>
          <ac:spMkLst>
            <pc:docMk/>
            <pc:sldMk cId="2262972611" sldId="271"/>
            <ac:spMk id="17" creationId="{AE6F1C77-EDC9-4C5F-8C1C-62DD46BDA3C3}"/>
          </ac:spMkLst>
        </pc:spChg>
        <pc:spChg chg="add del">
          <ac:chgData name="S Curtis" userId="S::staffscu@jstc.org.uk::8591a79c-a7d5-41c4-97d8-794bc01e15b4" providerId="AD" clId="Web-{175A3A33-8DC4-41C4-A7CF-E8B30E03F837}" dt="2023-09-28T13:10:33.383" v="17"/>
          <ac:spMkLst>
            <pc:docMk/>
            <pc:sldMk cId="2262972611" sldId="271"/>
            <ac:spMk id="22" creationId="{F13C74B1-5B17-4795-BED0-7140497B445A}"/>
          </ac:spMkLst>
        </pc:spChg>
        <pc:spChg chg="add del">
          <ac:chgData name="S Curtis" userId="S::staffscu@jstc.org.uk::8591a79c-a7d5-41c4-97d8-794bc01e15b4" providerId="AD" clId="Web-{175A3A33-8DC4-41C4-A7CF-E8B30E03F837}" dt="2023-09-28T13:10:33.383" v="17"/>
          <ac:spMkLst>
            <pc:docMk/>
            <pc:sldMk cId="2262972611" sldId="271"/>
            <ac:spMk id="24" creationId="{D4974D33-8DC5-464E-8C6D-BE58F0669C17}"/>
          </ac:spMkLst>
        </pc:spChg>
        <pc:spChg chg="add">
          <ac:chgData name="S Curtis" userId="S::staffscu@jstc.org.uk::8591a79c-a7d5-41c4-97d8-794bc01e15b4" providerId="AD" clId="Web-{175A3A33-8DC4-41C4-A7CF-E8B30E03F837}" dt="2023-09-28T13:10:33.383" v="17"/>
          <ac:spMkLst>
            <pc:docMk/>
            <pc:sldMk cId="2262972611" sldId="271"/>
            <ac:spMk id="29" creationId="{2EB492CD-616E-47F8-933B-5E2D952A0593}"/>
          </ac:spMkLst>
        </pc:spChg>
        <pc:spChg chg="add">
          <ac:chgData name="S Curtis" userId="S::staffscu@jstc.org.uk::8591a79c-a7d5-41c4-97d8-794bc01e15b4" providerId="AD" clId="Web-{175A3A33-8DC4-41C4-A7CF-E8B30E03F837}" dt="2023-09-28T13:10:33.383" v="17"/>
          <ac:spMkLst>
            <pc:docMk/>
            <pc:sldMk cId="2262972611" sldId="271"/>
            <ac:spMk id="31" creationId="{59383CF9-23B5-4335-9B21-1791C4CF1C75}"/>
          </ac:spMkLst>
        </pc:spChg>
        <pc:spChg chg="add">
          <ac:chgData name="S Curtis" userId="S::staffscu@jstc.org.uk::8591a79c-a7d5-41c4-97d8-794bc01e15b4" providerId="AD" clId="Web-{175A3A33-8DC4-41C4-A7CF-E8B30E03F837}" dt="2023-09-28T13:10:33.383" v="17"/>
          <ac:spMkLst>
            <pc:docMk/>
            <pc:sldMk cId="2262972611" sldId="271"/>
            <ac:spMk id="33" creationId="{0007FE00-9498-4706-B255-6437B0252C02}"/>
          </ac:spMkLst>
        </pc:spChg>
        <pc:picChg chg="add mod modCrop">
          <ac:chgData name="S Curtis" userId="S::staffscu@jstc.org.uk::8591a79c-a7d5-41c4-97d8-794bc01e15b4" providerId="AD" clId="Web-{175A3A33-8DC4-41C4-A7CF-E8B30E03F837}" dt="2023-09-28T13:10:33.383" v="17"/>
          <ac:picMkLst>
            <pc:docMk/>
            <pc:sldMk cId="2262972611" sldId="271"/>
            <ac:picMk id="3" creationId="{DA8937A4-D92C-286E-B571-9CDA2B681A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5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5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7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54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4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8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9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AA6D-B1E4-4B18-8963-CB664AE68B5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415A-7249-45F2-AFC7-244FFDC8E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0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6333" y="1861779"/>
            <a:ext cx="4727385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2400" dirty="0"/>
              <a:t>Welcome to </a:t>
            </a:r>
            <a:br>
              <a:rPr lang="en-GB" sz="4600" dirty="0"/>
            </a:br>
            <a:r>
              <a:rPr lang="en-GB" sz="4600" dirty="0"/>
              <a:t>John </a:t>
            </a:r>
            <a:r>
              <a:rPr lang="en-GB" sz="4600" dirty="0" err="1"/>
              <a:t>Spendluffe</a:t>
            </a:r>
            <a:r>
              <a:rPr lang="en-GB" sz="4600" dirty="0"/>
              <a:t> Technology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GB" sz="2000" dirty="0"/>
          </a:p>
          <a:p>
            <a:pPr algn="l"/>
            <a:r>
              <a:rPr lang="en-GB" sz="2000" dirty="0"/>
              <a:t>28th September 2023</a:t>
            </a:r>
            <a:endParaRPr lang="en-GB" sz="2000" dirty="0">
              <a:ea typeface="Calibri"/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" b="242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FBF322-7EF3-974D-9F11-C2715FBB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8462" y="6137845"/>
            <a:ext cx="6623538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Respect - </a:t>
            </a:r>
            <a:r>
              <a:rPr lang="en-US" sz="2400" kern="12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Responsibility</a:t>
            </a:r>
            <a:r>
              <a:rPr lang="en-US" sz="24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- </a:t>
            </a:r>
            <a:r>
              <a:rPr lang="en-US" sz="2400" kern="1200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2951156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2829"/>
            <a:ext cx="12192000" cy="326571"/>
          </a:xfrm>
        </p:spPr>
        <p:txBody>
          <a:bodyPr/>
          <a:lstStyle/>
          <a:p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 </a:t>
            </a:r>
            <a:r>
              <a:rPr lang="en-GB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Responsibility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Resilience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168" y="-495979"/>
            <a:ext cx="2713888" cy="271388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type="subTitle" idx="1"/>
          </p:nvPr>
        </p:nvSpPr>
        <p:spPr>
          <a:xfrm>
            <a:off x="642256" y="1812471"/>
            <a:ext cx="10840497" cy="2061200"/>
          </a:xfrm>
        </p:spPr>
        <p:txBody>
          <a:bodyPr>
            <a:noAutofit/>
          </a:bodyPr>
          <a:lstStyle/>
          <a:p>
            <a:pPr algn="l" fontAlgn="base"/>
            <a:r>
              <a:rPr lang="en-US" sz="2800" dirty="0"/>
              <a:t>We ask our families to:​</a:t>
            </a:r>
          </a:p>
          <a:p>
            <a:pPr algn="l" fontAlgn="base"/>
            <a:r>
              <a:rPr lang="en-US" sz="2800" dirty="0"/>
              <a:t>Set up </a:t>
            </a:r>
            <a:r>
              <a:rPr lang="en-US" sz="2800" b="1" dirty="0"/>
              <a:t>routines for preparation, uniform standards and home learning</a:t>
            </a:r>
            <a:r>
              <a:rPr lang="en-US" sz="2800" dirty="0"/>
              <a:t>​</a:t>
            </a:r>
          </a:p>
          <a:p>
            <a:pPr algn="l" fontAlgn="base"/>
            <a:r>
              <a:rPr lang="en-US" sz="2800" dirty="0"/>
              <a:t>Read information from school and respond as appropriate​</a:t>
            </a:r>
          </a:p>
          <a:p>
            <a:pPr algn="l" fontAlgn="base"/>
            <a:r>
              <a:rPr lang="en-US" sz="2800" b="1" dirty="0"/>
              <a:t>Understand the secondary school working day</a:t>
            </a:r>
            <a:r>
              <a:rPr lang="en-US" sz="2800" dirty="0"/>
              <a:t>​</a:t>
            </a:r>
          </a:p>
          <a:p>
            <a:pPr algn="l" fontAlgn="base"/>
            <a:r>
              <a:rPr lang="en-US" sz="2800" dirty="0"/>
              <a:t>Encourage positive attitudes and participation in and out of the curriculum​</a:t>
            </a:r>
          </a:p>
          <a:p>
            <a:pPr algn="l" fontAlgn="base"/>
            <a:r>
              <a:rPr lang="en-US" sz="2800" b="1" dirty="0"/>
              <a:t>Maintain the adult perspective </a:t>
            </a:r>
            <a:r>
              <a:rPr lang="en-US" sz="2800" dirty="0"/>
              <a:t>– even when dealing with teenagers ​</a:t>
            </a:r>
          </a:p>
          <a:p>
            <a:pPr algn="l" fontAlgn="base"/>
            <a:r>
              <a:rPr lang="en-US" sz="2800" dirty="0"/>
              <a:t>Develop independence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30185" y="427833"/>
            <a:ext cx="9144000" cy="101668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Our Partnership</a:t>
            </a:r>
          </a:p>
        </p:txBody>
      </p:sp>
    </p:spTree>
    <p:extLst>
      <p:ext uri="{BB962C8B-B14F-4D97-AF65-F5344CB8AC3E}">
        <p14:creationId xmlns:p14="http://schemas.microsoft.com/office/powerpoint/2010/main" val="420979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94962" y="47949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kern="1200" dirty="0">
                <a:latin typeface="+mj-lt"/>
                <a:ea typeface="+mj-ea"/>
                <a:cs typeface="+mj-cs"/>
              </a:rPr>
              <a:t>Transition</a:t>
            </a:r>
            <a:endParaRPr lang="en-US" sz="4400" b="1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women in black and yellow tracksuits&#10;&#10;Description automatically generated">
            <a:extLst>
              <a:ext uri="{FF2B5EF4-FFF2-40B4-BE49-F238E27FC236}">
                <a16:creationId xmlns:a16="http://schemas.microsoft.com/office/drawing/2014/main" id="{DA8937A4-D92C-286E-B571-9CDA2B681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7" t="43032" r="7830" b="22127"/>
          <a:stretch/>
        </p:blipFill>
        <p:spPr>
          <a:xfrm>
            <a:off x="703182" y="1780414"/>
            <a:ext cx="4777381" cy="312742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36028-C576-9F4E-B8D5-D8FAD20C3583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Dedicated and extremely talented Year 7 team</a:t>
            </a:r>
            <a:endParaRPr lang="en-US" sz="2400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Project days during the year</a:t>
            </a:r>
            <a:endParaRPr lang="en-US" sz="2400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Visits to primary schools by Year 7 Progress Team and Senior Leaders</a:t>
            </a:r>
            <a:endParaRPr lang="en-US" sz="2400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Transition days during the summer term</a:t>
            </a:r>
            <a:endParaRPr lang="en-US" sz="2400" dirty="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Induction day on your first day (just Year 7 and the Year 11 prefects)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994711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600" kern="1200" dirty="0">
                <a:latin typeface="+mn-lt"/>
                <a:ea typeface="+mn-ea"/>
                <a:cs typeface="+mn-cs"/>
              </a:rPr>
              <a:t>Respect - Responsibility - Resilience</a:t>
            </a:r>
            <a:endParaRPr lang="en-US" sz="3600" kern="1200"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97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33755" y="101974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dirty="0"/>
              <a:t>Our vision for JSTC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7231" y="1427536"/>
            <a:ext cx="6178061" cy="39885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Highest aspirations for the students to enable them to take the next step in their educational journey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Educate the whole child- support their wellbeing and achieve academic success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Inspiring curriculum to create a love of learning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A school at the heart of its community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A supportive environment for students and staff alike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68" r="-3" b="-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223A97-FD82-1244-A6A4-FCAC1FC4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" y="6032337"/>
            <a:ext cx="1218895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6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Respect - </a:t>
            </a:r>
            <a:r>
              <a:rPr lang="en-US" sz="6000" kern="12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Responsibility</a:t>
            </a:r>
            <a:r>
              <a:rPr lang="en-US" sz="6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6000" kern="1200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- Resilience</a:t>
            </a:r>
          </a:p>
        </p:txBody>
      </p:sp>
    </p:spTree>
    <p:extLst>
      <p:ext uri="{BB962C8B-B14F-4D97-AF65-F5344CB8AC3E}">
        <p14:creationId xmlns:p14="http://schemas.microsoft.com/office/powerpoint/2010/main" val="1680560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3002" y="448253"/>
            <a:ext cx="1052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visiting us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5246" y="2210064"/>
            <a:ext cx="7399052" cy="398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School brochure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Visit all the department areas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Ask the students and staff questions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Visit our website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Follow us on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Facebook- John </a:t>
            </a:r>
            <a:r>
              <a:rPr lang="en-US" dirty="0" err="1"/>
              <a:t>Spendluffe</a:t>
            </a:r>
            <a:r>
              <a:rPr lang="en-US" dirty="0"/>
              <a:t> Technology College- Official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Twitter- @</a:t>
            </a:r>
            <a:r>
              <a:rPr lang="en-US" dirty="0" err="1"/>
              <a:t>JSTCAlford</a:t>
            </a:r>
            <a:endParaRPr lang="en-US" dirty="0"/>
          </a:p>
          <a:p>
            <a:pPr marL="1257300" lvl="2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123" y="448253"/>
            <a:ext cx="3985156" cy="398515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548526-FE37-7443-8B76-E15AAD76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" y="6032337"/>
            <a:ext cx="1218895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6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Respect - </a:t>
            </a:r>
            <a:r>
              <a:rPr lang="en-US" sz="6000" kern="12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Responsibility</a:t>
            </a:r>
            <a:r>
              <a:rPr lang="en-US" sz="6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- </a:t>
            </a:r>
            <a:r>
              <a:rPr lang="en-US" sz="6000" kern="1200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399654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382" y="536298"/>
            <a:ext cx="4113708" cy="411370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9B631CDA-A568-C44E-814F-A3F240E8F650}"/>
              </a:ext>
            </a:extLst>
          </p:cNvPr>
          <p:cNvSpPr txBox="1">
            <a:spLocks/>
          </p:cNvSpPr>
          <p:nvPr/>
        </p:nvSpPr>
        <p:spPr>
          <a:xfrm>
            <a:off x="289738" y="99874"/>
            <a:ext cx="43788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JSTC?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2E29C6A-700C-254F-84AB-E2DDC8A6BB6A}"/>
              </a:ext>
            </a:extLst>
          </p:cNvPr>
          <p:cNvSpPr txBox="1">
            <a:spLocks/>
          </p:cNvSpPr>
          <p:nvPr/>
        </p:nvSpPr>
        <p:spPr>
          <a:xfrm>
            <a:off x="126291" y="1160585"/>
            <a:ext cx="5993155" cy="5086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An inclusive community, individuals valued and challenged to achieve their very best</a:t>
            </a:r>
            <a:endParaRPr lang="en-US" sz="2000" b="1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Broad, balanced and exciting curriculum to inspire and motivate our students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We are a single academy trust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We are a school community of approximately 630 students, educating all abilities</a:t>
            </a:r>
            <a:r>
              <a:rPr lang="en-US" sz="2000" dirty="0"/>
              <a:t>.</a:t>
            </a:r>
            <a:endParaRPr lang="en-US" sz="20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A ‘Family’ with a strong moral purpose, dedicated to ensure a happy, safe and supported journey to secure success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Strong relationships and partnerships between staff, families and students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High expectations- manners, quality of work, positive </a:t>
            </a:r>
            <a:r>
              <a:rPr lang="en-US" sz="2000" b="1" dirty="0" err="1"/>
              <a:t>behaviours</a:t>
            </a:r>
            <a:r>
              <a:rPr lang="en-US" sz="2000" b="1" dirty="0"/>
              <a:t> and uniform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480FEC8-2B61-D348-89FC-B5E6664D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4" y="6247090"/>
            <a:ext cx="1166948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6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Respect - </a:t>
            </a:r>
            <a:r>
              <a:rPr lang="en-US" sz="6000" kern="12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Responsibility</a:t>
            </a:r>
            <a:r>
              <a:rPr lang="en-US" sz="6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- </a:t>
            </a:r>
            <a:r>
              <a:rPr lang="en-US" sz="6000" kern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754400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68E7209C-7ED8-224C-8E92-3537F1B0883A}"/>
              </a:ext>
            </a:extLst>
          </p:cNvPr>
          <p:cNvSpPr txBox="1">
            <a:spLocks/>
          </p:cNvSpPr>
          <p:nvPr/>
        </p:nvSpPr>
        <p:spPr>
          <a:xfrm>
            <a:off x="7139076" y="1030902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Student Voice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807A3-8764-864E-893D-028BB6CA7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8214" y="3134251"/>
            <a:ext cx="4702587" cy="24697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fontAlgn="base"/>
            <a:endParaRPr lang="en-US" sz="2800" b="1" dirty="0">
              <a:ea typeface="Calibri"/>
              <a:cs typeface="Calibri"/>
            </a:endParaRPr>
          </a:p>
          <a:p>
            <a:pPr algn="l" fontAlgn="base"/>
            <a:endParaRPr lang="en-US" dirty="0"/>
          </a:p>
          <a:p>
            <a:pPr algn="l"/>
            <a:r>
              <a:rPr lang="en-US" sz="2800" b="1" dirty="0">
                <a:ea typeface="Calibri" panose="020F0502020204030204"/>
                <a:cs typeface="Calibri" panose="020F0502020204030204"/>
              </a:rPr>
              <a:t>Amelia and Kye</a:t>
            </a:r>
          </a:p>
          <a:p>
            <a:pPr algn="l" fontAlgn="base"/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" b="242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BEA0936-2A3A-DC4D-9AE8-B59AC663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3110" y="6243352"/>
            <a:ext cx="1218895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Respect - </a:t>
            </a:r>
            <a:r>
              <a:rPr lang="en-US" sz="2400" kern="12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Responsibility</a:t>
            </a:r>
            <a:r>
              <a:rPr lang="en-US" sz="24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- </a:t>
            </a:r>
            <a:r>
              <a:rPr lang="en-US" sz="2400" kern="1200" dirty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411254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2829"/>
            <a:ext cx="12192000" cy="326571"/>
          </a:xfrm>
        </p:spPr>
        <p:txBody>
          <a:bodyPr/>
          <a:lstStyle/>
          <a:p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 </a:t>
            </a:r>
            <a:r>
              <a:rPr lang="en-GB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Responsibility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Resilience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322" y="4955531"/>
            <a:ext cx="2313160" cy="231316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59927349-F4DE-4F43-AA6D-8DDF92F3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3518204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9000" b="1" dirty="0"/>
              <a:t>Respect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2AD6A-744C-A442-96B4-25A1E4B9F3C2}"/>
              </a:ext>
            </a:extLst>
          </p:cNvPr>
          <p:cNvSpPr txBox="1"/>
          <p:nvPr/>
        </p:nvSpPr>
        <p:spPr>
          <a:xfrm>
            <a:off x="2434395" y="2063262"/>
            <a:ext cx="90325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 our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 different opinions and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environment and facilities</a:t>
            </a:r>
          </a:p>
        </p:txBody>
      </p:sp>
    </p:spTree>
    <p:extLst>
      <p:ext uri="{BB962C8B-B14F-4D97-AF65-F5344CB8AC3E}">
        <p14:creationId xmlns:p14="http://schemas.microsoft.com/office/powerpoint/2010/main" val="269819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2829"/>
            <a:ext cx="12192000" cy="326571"/>
          </a:xfrm>
        </p:spPr>
        <p:txBody>
          <a:bodyPr/>
          <a:lstStyle/>
          <a:p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 </a:t>
            </a:r>
            <a:r>
              <a:rPr lang="en-GB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Responsibility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Resilience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322" y="4955531"/>
            <a:ext cx="2313160" cy="231316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59927349-F4DE-4F43-AA6D-8DDF92F3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3518204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9000" b="1" dirty="0">
                <a:solidFill>
                  <a:schemeClr val="accent4"/>
                </a:solidFill>
              </a:rPr>
              <a:t>Responsibility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2AD6A-744C-A442-96B4-25A1E4B9F3C2}"/>
              </a:ext>
            </a:extLst>
          </p:cNvPr>
          <p:cNvSpPr txBox="1"/>
          <p:nvPr/>
        </p:nvSpPr>
        <p:spPr>
          <a:xfrm>
            <a:off x="1987185" y="937846"/>
            <a:ext cx="9032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 your own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 your own </a:t>
            </a:r>
            <a:r>
              <a:rPr lang="en-US" sz="3200" dirty="0" err="1"/>
              <a:t>behaviour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 your own attitude and mindset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being punctual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being prepared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environment and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looking after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to learn from our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to challenge and push ourselves to be our very best</a:t>
            </a:r>
          </a:p>
        </p:txBody>
      </p:sp>
    </p:spTree>
    <p:extLst>
      <p:ext uri="{BB962C8B-B14F-4D97-AF65-F5344CB8AC3E}">
        <p14:creationId xmlns:p14="http://schemas.microsoft.com/office/powerpoint/2010/main" val="386560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2829"/>
            <a:ext cx="12192000" cy="326571"/>
          </a:xfrm>
        </p:spPr>
        <p:txBody>
          <a:bodyPr/>
          <a:lstStyle/>
          <a:p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 </a:t>
            </a:r>
            <a:r>
              <a:rPr lang="en-GB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Responsibility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Resilience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322" y="4955531"/>
            <a:ext cx="2313160" cy="231316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990AF0B-9605-1541-8E0F-71B644155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59" y="228600"/>
            <a:ext cx="7844681" cy="58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59927349-F4DE-4F43-AA6D-8DDF92F3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3518204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>
                    <a:lumMod val="65000"/>
                  </a:schemeClr>
                </a:solidFill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06291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2829"/>
            <a:ext cx="12192000" cy="326571"/>
          </a:xfrm>
        </p:spPr>
        <p:txBody>
          <a:bodyPr/>
          <a:lstStyle/>
          <a:p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 </a:t>
            </a:r>
            <a:r>
              <a:rPr lang="en-GB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Responsibility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Resilience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168" y="-495979"/>
            <a:ext cx="2700336" cy="2700336"/>
          </a:xfrm>
          <a:prstGeom prst="rect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id="{8A7AB482-3D55-FC4E-BFED-A7F27E065C4F}"/>
              </a:ext>
            </a:extLst>
          </p:cNvPr>
          <p:cNvSpPr txBox="1">
            <a:spLocks/>
          </p:cNvSpPr>
          <p:nvPr/>
        </p:nvSpPr>
        <p:spPr>
          <a:xfrm>
            <a:off x="2177143" y="36206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0"/>
              <a:t>Our Partnership</a:t>
            </a:r>
            <a:endParaRPr lang="en-GB" sz="7200" dirty="0"/>
          </a:p>
        </p:txBody>
      </p:sp>
      <p:pic>
        <p:nvPicPr>
          <p:cNvPr id="5122" name="Picture 2" descr="Stools High Res Stock Images | Shutterstock">
            <a:extLst>
              <a:ext uri="{FF2B5EF4-FFF2-40B4-BE49-F238E27FC236}">
                <a16:creationId xmlns:a16="http://schemas.microsoft.com/office/drawing/2014/main" id="{34199E0C-48B5-4A4E-B633-696323839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6"/>
          <a:stretch/>
        </p:blipFill>
        <p:spPr bwMode="auto">
          <a:xfrm>
            <a:off x="4209173" y="1311597"/>
            <a:ext cx="4769448" cy="46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C82922-B981-E141-8B9B-5AB747BCEBB7}"/>
              </a:ext>
            </a:extLst>
          </p:cNvPr>
          <p:cNvSpPr txBox="1"/>
          <p:nvPr/>
        </p:nvSpPr>
        <p:spPr>
          <a:xfrm rot="20560472">
            <a:off x="7181262" y="3092518"/>
            <a:ext cx="677108" cy="17508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SCHOOL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537F-95AF-E640-80DD-0ABA6D38AB70}"/>
              </a:ext>
            </a:extLst>
          </p:cNvPr>
          <p:cNvSpPr txBox="1"/>
          <p:nvPr/>
        </p:nvSpPr>
        <p:spPr>
          <a:xfrm rot="1068812">
            <a:off x="5329500" y="3030483"/>
            <a:ext cx="677108" cy="1890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STUDENT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BCDF2A-E1A5-DE4F-9516-A783A5A2B1AB}"/>
              </a:ext>
            </a:extLst>
          </p:cNvPr>
          <p:cNvSpPr txBox="1"/>
          <p:nvPr/>
        </p:nvSpPr>
        <p:spPr>
          <a:xfrm>
            <a:off x="6255343" y="2942673"/>
            <a:ext cx="677108" cy="20844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28944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2829"/>
            <a:ext cx="12192000" cy="326571"/>
          </a:xfrm>
        </p:spPr>
        <p:txBody>
          <a:bodyPr/>
          <a:lstStyle/>
          <a:p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 </a:t>
            </a:r>
            <a:r>
              <a:rPr lang="en-GB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Responsibility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Resilience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168" y="-495979"/>
            <a:ext cx="2700336" cy="2700336"/>
          </a:xfrm>
          <a:prstGeom prst="rect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id="{8A7AB482-3D55-FC4E-BFED-A7F27E065C4F}"/>
              </a:ext>
            </a:extLst>
          </p:cNvPr>
          <p:cNvSpPr txBox="1">
            <a:spLocks/>
          </p:cNvSpPr>
          <p:nvPr/>
        </p:nvSpPr>
        <p:spPr>
          <a:xfrm>
            <a:off x="2177143" y="36206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200"/>
              <a:t>Our Partnership</a:t>
            </a:r>
            <a:endParaRPr lang="en-GB" sz="7200" dirty="0"/>
          </a:p>
        </p:txBody>
      </p:sp>
      <p:pic>
        <p:nvPicPr>
          <p:cNvPr id="7170" name="Picture 2" descr="Stools High Res Stock Images | Shutterstock">
            <a:extLst>
              <a:ext uri="{FF2B5EF4-FFF2-40B4-BE49-F238E27FC236}">
                <a16:creationId xmlns:a16="http://schemas.microsoft.com/office/drawing/2014/main" id="{F6C075FC-5D7E-E744-AE24-61A5E84E9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9" b="8071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16"/>
          <a:stretch/>
        </p:blipFill>
        <p:spPr bwMode="auto">
          <a:xfrm>
            <a:off x="3878925" y="-29308"/>
            <a:ext cx="5644084" cy="54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0CCDBE-CACA-9249-9577-5DF521B33C15}"/>
              </a:ext>
            </a:extLst>
          </p:cNvPr>
          <p:cNvSpPr txBox="1"/>
          <p:nvPr/>
        </p:nvSpPr>
        <p:spPr>
          <a:xfrm>
            <a:off x="1" y="4883314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Communication - being open and clear is paramount to support the development of your child</a:t>
            </a:r>
          </a:p>
        </p:txBody>
      </p:sp>
    </p:spTree>
    <p:extLst>
      <p:ext uri="{BB962C8B-B14F-4D97-AF65-F5344CB8AC3E}">
        <p14:creationId xmlns:p14="http://schemas.microsoft.com/office/powerpoint/2010/main" val="285917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2829"/>
            <a:ext cx="12192000" cy="326571"/>
          </a:xfrm>
        </p:spPr>
        <p:txBody>
          <a:bodyPr/>
          <a:lstStyle/>
          <a:p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 </a:t>
            </a:r>
            <a:r>
              <a:rPr lang="en-GB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Responsibility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4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Resilience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904" y="-265941"/>
            <a:ext cx="1981469" cy="19958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7286" y="0"/>
            <a:ext cx="9144000" cy="1147308"/>
          </a:xfrm>
        </p:spPr>
        <p:txBody>
          <a:bodyPr>
            <a:normAutofit/>
          </a:bodyPr>
          <a:lstStyle/>
          <a:p>
            <a:r>
              <a:rPr lang="en-GB" sz="7200" dirty="0"/>
              <a:t>Our Partnership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53989" y="1298231"/>
            <a:ext cx="11898086" cy="46834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fontAlgn="base"/>
            <a:r>
              <a:rPr lang="en-US" sz="3200" dirty="0"/>
              <a:t>We Will:​</a:t>
            </a:r>
          </a:p>
          <a:p>
            <a:pPr algn="l" fontAlgn="base"/>
            <a:r>
              <a:rPr lang="en-US" sz="3200" dirty="0"/>
              <a:t>Work hard to </a:t>
            </a:r>
            <a:r>
              <a:rPr lang="en-US" sz="3200" b="1" dirty="0"/>
              <a:t>know your child </a:t>
            </a:r>
            <a:r>
              <a:rPr lang="en-US" sz="3200" dirty="0"/>
              <a:t>and get the best from them​</a:t>
            </a:r>
          </a:p>
          <a:p>
            <a:pPr algn="l" fontAlgn="base"/>
            <a:r>
              <a:rPr lang="en-US" sz="3200" dirty="0"/>
              <a:t>Encourage positive attitudes and participation in and out of the curriculum​</a:t>
            </a:r>
          </a:p>
          <a:p>
            <a:pPr algn="l" fontAlgn="base"/>
            <a:r>
              <a:rPr lang="en-US" sz="3200" dirty="0"/>
              <a:t>Ensure lessons are planned for progression and challenge​</a:t>
            </a:r>
          </a:p>
          <a:p>
            <a:pPr algn="l" fontAlgn="base"/>
            <a:r>
              <a:rPr lang="en-US" sz="3200" dirty="0"/>
              <a:t>Ensure you have </a:t>
            </a:r>
            <a:r>
              <a:rPr lang="en-US" sz="3200" b="1" dirty="0"/>
              <a:t>communication routes</a:t>
            </a:r>
            <a:r>
              <a:rPr lang="en-US" sz="3200" dirty="0"/>
              <a:t> with school and keep you informed​</a:t>
            </a:r>
          </a:p>
          <a:p>
            <a:pPr algn="l" fontAlgn="base"/>
            <a:r>
              <a:rPr lang="en-US" sz="3200" dirty="0"/>
              <a:t>Set relevant and meaningful home learning</a:t>
            </a:r>
          </a:p>
          <a:p>
            <a:pPr algn="l" fontAlgn="base"/>
            <a:r>
              <a:rPr lang="en-US" sz="3200" dirty="0"/>
              <a:t>Develop independence</a:t>
            </a:r>
          </a:p>
        </p:txBody>
      </p:sp>
    </p:spTree>
    <p:extLst>
      <p:ext uri="{BB962C8B-B14F-4D97-AF65-F5344CB8AC3E}">
        <p14:creationId xmlns:p14="http://schemas.microsoft.com/office/powerpoint/2010/main" val="230176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7A576A3F5FF4283EC43A3646900B6" ma:contentTypeVersion="13" ma:contentTypeDescription="Create a new document." ma:contentTypeScope="" ma:versionID="a66f00aaaee580b6aa2cb8495a9f66d0">
  <xsd:schema xmlns:xsd="http://www.w3.org/2001/XMLSchema" xmlns:xs="http://www.w3.org/2001/XMLSchema" xmlns:p="http://schemas.microsoft.com/office/2006/metadata/properties" xmlns:ns2="9c9830d1-d034-464b-8e33-ee28dd61891b" xmlns:ns3="8fc5e788-e545-4976-b794-618d994625d7" targetNamespace="http://schemas.microsoft.com/office/2006/metadata/properties" ma:root="true" ma:fieldsID="838a3fab32448aff611c5d1a4d83fdac" ns2:_="" ns3:_="">
    <xsd:import namespace="9c9830d1-d034-464b-8e33-ee28dd61891b"/>
    <xsd:import namespace="8fc5e788-e545-4976-b794-618d99462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830d1-d034-464b-8e33-ee28dd618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5e788-e545-4976-b794-618d994625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409645-1F82-49C1-9463-4879C44C56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C8561-6104-4324-87A2-D42DF50B0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830d1-d034-464b-8e33-ee28dd61891b"/>
    <ds:schemaRef ds:uri="8fc5e788-e545-4976-b794-618d99462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69B22B-66CE-434E-9D63-CE2CD3BBFB85}">
  <ds:schemaRefs>
    <ds:schemaRef ds:uri="http://purl.org/dc/elements/1.1/"/>
    <ds:schemaRef ds:uri="http://schemas.microsoft.com/office/2006/metadata/properties"/>
    <ds:schemaRef ds:uri="9c9830d1-d034-464b-8e33-ee28dd61891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8fc5e788-e545-4976-b794-618d994625d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528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Welcome to  John Spendluffe Technology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Partnership</vt:lpstr>
      <vt:lpstr>Our Partnership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John Spendluffe Technology College</dc:title>
  <dc:creator>Simon Curtis</dc:creator>
  <cp:lastModifiedBy>S Curtis</cp:lastModifiedBy>
  <cp:revision>37</cp:revision>
  <dcterms:created xsi:type="dcterms:W3CDTF">2021-09-26T14:36:55Z</dcterms:created>
  <dcterms:modified xsi:type="dcterms:W3CDTF">2023-09-28T13:11:14Z</dcterms:modified>
</cp:coreProperties>
</file>